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12" r:id="rId1"/>
  </p:sldMasterIdLst>
  <p:notesMasterIdLst>
    <p:notesMasterId r:id="rId6"/>
  </p:notesMasterIdLst>
  <p:handoutMasterIdLst>
    <p:handoutMasterId r:id="rId7"/>
  </p:handoutMasterIdLst>
  <p:sldIdLst>
    <p:sldId id="292" r:id="rId2"/>
    <p:sldId id="294" r:id="rId3"/>
    <p:sldId id="293" r:id="rId4"/>
    <p:sldId id="295" r:id="rId5"/>
  </p:sldIdLst>
  <p:sldSz cx="12188825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 userDrawn="1">
          <p15:clr>
            <a:srgbClr val="A4A3A4"/>
          </p15:clr>
        </p15:guide>
        <p15:guide id="2" pos="221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C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6" autoAdjust="0"/>
    <p:restoredTop sz="86449" autoAdjust="0"/>
  </p:normalViewPr>
  <p:slideViewPr>
    <p:cSldViewPr>
      <p:cViewPr varScale="1">
        <p:scale>
          <a:sx n="73" d="100"/>
          <a:sy n="73" d="100"/>
        </p:scale>
        <p:origin x="96" y="90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howGuides="1">
      <p:cViewPr varScale="1">
        <p:scale>
          <a:sx n="86" d="100"/>
          <a:sy n="86" d="100"/>
        </p:scale>
        <p:origin x="3864" y="96"/>
      </p:cViewPr>
      <p:guideLst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BEA74EB7-856E-45FD-83F0-5F7C6F3E4372}" type="datetimeFigureOut">
              <a:rPr lang="en-US"/>
              <a:t>1/28/2022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5455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5455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14886E15-F82A-4596-A46C-375C6D3981E1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683081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C61B0E40-8125-41F8-BB6C-139D8D531A4F}" type="datetimeFigureOut">
              <a:rPr lang="en-US"/>
              <a:t>1/28/2022</a:t>
            </a:fld>
            <a:endParaRPr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39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4"/>
            <a:ext cx="5618480" cy="4189095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5455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5455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BF105DB2-FD3E-441D-8B7E-7AE83ECE27B3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947205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svg"/><Relationship Id="rId5" Type="http://schemas.openxmlformats.org/officeDocument/2006/relationships/image" Target="../media/image4.png"/><Relationship Id="rId4" Type="http://schemas.openxmlformats.org/officeDocument/2006/relationships/image" Target="../media/image4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emf"/><Relationship Id="rId4" Type="http://schemas.openxmlformats.org/officeDocument/2006/relationships/image" Target="../media/image10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88952" cy="1371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13" name="Rectangle 12"/>
          <p:cNvSpPr/>
          <p:nvPr/>
        </p:nvSpPr>
        <p:spPr>
          <a:xfrm>
            <a:off x="0" y="5943600"/>
            <a:ext cx="12188825" cy="914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black">
          <a:xfrm>
            <a:off x="1522414" y="1905000"/>
            <a:ext cx="9143998" cy="10668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6700" b="1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r>
              <a:rPr lang="en-US" dirty="0"/>
              <a:t>Presentation Title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2414" y="2985342"/>
            <a:ext cx="8229598" cy="2667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4400" spc="3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PRESENTATION SUBTITLE</a:t>
            </a:r>
          </a:p>
          <a:p>
            <a:r>
              <a:rPr lang="en-US" dirty="0"/>
              <a:t>AND DESCRIPTION</a:t>
            </a:r>
            <a:endParaRPr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2606139" y="6165927"/>
            <a:ext cx="6062145" cy="425373"/>
          </a:xfrm>
          <a:prstGeom prst="rect">
            <a:avLst/>
          </a:prstGeom>
        </p:spPr>
        <p:txBody>
          <a:bodyPr/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PUBLIC HEARING  |  MARCH 15, 2018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54071B-1400-4B6E-9CD1-9A62DC70721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27012" y="692073"/>
            <a:ext cx="8534398" cy="50958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en-US" dirty="0"/>
              <a:t>Department of Community Justice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0E1A658-45CF-4759-8D20-EC1484438EC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94114" y="4142547"/>
            <a:ext cx="2468880" cy="2213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935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verse headline s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A956E4B-7181-449F-A5DF-48BC9CB39EBE}"/>
              </a:ext>
            </a:extLst>
          </p:cNvPr>
          <p:cNvSpPr/>
          <p:nvPr userDrawn="1"/>
        </p:nvSpPr>
        <p:spPr>
          <a:xfrm>
            <a:off x="687" y="6574536"/>
            <a:ext cx="12188138" cy="2834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aseline="-25000" dirty="0">
              <a:solidFill>
                <a:schemeClr val="bg1"/>
              </a:solidFill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A56B1B88-2261-4EEF-AD6B-87A2D93507F3}"/>
              </a:ext>
            </a:extLst>
          </p:cNvPr>
          <p:cNvPicPr preferRelativeResize="0">
            <a:picLocks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65213" y="381000"/>
            <a:ext cx="11201399" cy="914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0D90006-DE5D-4EC6-A64B-D587FE1C83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18074" y="470916"/>
            <a:ext cx="9143538" cy="82448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 Goes Here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D78778D-4687-4A44-AF59-F50FE4D9889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361612" y="5687007"/>
            <a:ext cx="1143000" cy="1024689"/>
          </a:xfrm>
          <a:prstGeom prst="rect">
            <a:avLst/>
          </a:prstGeom>
        </p:spPr>
      </p:pic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BA420024-032F-4D17-AA5C-D2C0401CB41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41413" y="2211769"/>
            <a:ext cx="4419600" cy="2077655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2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sed.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C64A2D6-CCA1-40B7-BF98-668E31CD9AD6}"/>
              </a:ext>
            </a:extLst>
          </p:cNvPr>
          <p:cNvSpPr/>
          <p:nvPr userDrawn="1"/>
        </p:nvSpPr>
        <p:spPr>
          <a:xfrm>
            <a:off x="1065213" y="1905000"/>
            <a:ext cx="4572000" cy="100584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aseline="-25000" dirty="0">
              <a:solidFill>
                <a:schemeClr val="bg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32957AB-0167-41E2-B389-CFA6CB427C48}"/>
              </a:ext>
            </a:extLst>
          </p:cNvPr>
          <p:cNvSpPr/>
          <p:nvPr userDrawn="1"/>
        </p:nvSpPr>
        <p:spPr>
          <a:xfrm>
            <a:off x="1065213" y="4435728"/>
            <a:ext cx="4572000" cy="100584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aseline="-25000" dirty="0">
              <a:solidFill>
                <a:schemeClr val="bg1"/>
              </a:solidFill>
            </a:endParaRPr>
          </a:p>
        </p:txBody>
      </p:sp>
      <p:sp>
        <p:nvSpPr>
          <p:cNvPr id="11" name="Text Placeholder 17">
            <a:extLst>
              <a:ext uri="{FF2B5EF4-FFF2-40B4-BE49-F238E27FC236}">
                <a16:creationId xmlns:a16="http://schemas.microsoft.com/office/drawing/2014/main" id="{F982DC41-E846-4450-AEC6-31E78686A3A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4412" y="1922310"/>
            <a:ext cx="4876800" cy="35204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•  Important information</a:t>
            </a:r>
          </a:p>
          <a:p>
            <a:pPr lvl="0"/>
            <a:r>
              <a:rPr lang="en-US" dirty="0"/>
              <a:t>•  a list or bullet points</a:t>
            </a:r>
          </a:p>
          <a:p>
            <a:pPr lvl="0"/>
            <a:r>
              <a:rPr lang="en-US" dirty="0"/>
              <a:t>•  can go in this area.</a:t>
            </a:r>
          </a:p>
          <a:p>
            <a:pPr lvl="0"/>
            <a:r>
              <a:rPr lang="en-US" dirty="0"/>
              <a:t>•  Ut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</a:t>
            </a:r>
          </a:p>
          <a:p>
            <a:pPr lvl="0"/>
            <a:r>
              <a:rPr lang="en-US" dirty="0"/>
              <a:t>• 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endParaRPr lang="en-US" dirty="0"/>
          </a:p>
          <a:p>
            <a:pPr lvl="0"/>
            <a:r>
              <a:rPr lang="en-US" dirty="0"/>
              <a:t>• 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7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C3A04364-1563-46D6-902E-95C3DDC08795}"/>
              </a:ext>
            </a:extLst>
          </p:cNvPr>
          <p:cNvSpPr/>
          <p:nvPr userDrawn="1"/>
        </p:nvSpPr>
        <p:spPr>
          <a:xfrm>
            <a:off x="687" y="6574536"/>
            <a:ext cx="12188138" cy="2834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aseline="-25000" dirty="0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D78778D-4687-4A44-AF59-F50FE4D988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1612" y="5687007"/>
            <a:ext cx="1143000" cy="102468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4C8DC033-8C08-47AD-AC4C-2F7BA43576AC}"/>
              </a:ext>
            </a:extLst>
          </p:cNvPr>
          <p:cNvSpPr/>
          <p:nvPr userDrawn="1"/>
        </p:nvSpPr>
        <p:spPr>
          <a:xfrm>
            <a:off x="1142873" y="2743200"/>
            <a:ext cx="11045952" cy="10058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aseline="-25000" dirty="0">
              <a:solidFill>
                <a:schemeClr val="bg1"/>
              </a:solidFill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0D84970C-D28D-49FD-9C73-008EE84CAB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2873" y="3048000"/>
            <a:ext cx="9144000" cy="7620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 b="1" cap="none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Thank you</a:t>
            </a:r>
            <a:endParaRPr dirty="0"/>
          </a:p>
        </p:txBody>
      </p:sp>
      <p:sp>
        <p:nvSpPr>
          <p:cNvPr id="15" name="Text Placeholder 17">
            <a:extLst>
              <a:ext uri="{FF2B5EF4-FFF2-40B4-BE49-F238E27FC236}">
                <a16:creationId xmlns:a16="http://schemas.microsoft.com/office/drawing/2014/main" id="{ECA50374-208E-423E-89D8-955A6BBCF3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2873" y="3913351"/>
            <a:ext cx="7389940" cy="2286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Lorem ipsum dolor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divghot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21453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reverse headline s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1624AD7-FCC4-4A8A-B531-A3EB03604198}"/>
              </a:ext>
            </a:extLst>
          </p:cNvPr>
          <p:cNvSpPr/>
          <p:nvPr userDrawn="1"/>
        </p:nvSpPr>
        <p:spPr>
          <a:xfrm>
            <a:off x="687" y="6574536"/>
            <a:ext cx="12188138" cy="2834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aseline="-25000" dirty="0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D78778D-4687-4A44-AF59-F50FE4D988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1612" y="5687007"/>
            <a:ext cx="1143000" cy="1024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129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reverse headline s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120620A-3410-4649-8647-63664E2BB7F5}"/>
              </a:ext>
            </a:extLst>
          </p:cNvPr>
          <p:cNvSpPr/>
          <p:nvPr userDrawn="1"/>
        </p:nvSpPr>
        <p:spPr>
          <a:xfrm>
            <a:off x="687" y="6574536"/>
            <a:ext cx="12188138" cy="2834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aseline="-25000" dirty="0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D78778D-4687-4A44-AF59-F50FE4D988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1612" y="5687007"/>
            <a:ext cx="1143000" cy="1024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759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6475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6067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6762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3199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9611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3866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17612" y="1649673"/>
            <a:ext cx="9144000" cy="7620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 b="1" cap="none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Section Divider</a:t>
            </a:r>
            <a:endParaRPr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EEBB096-AF6F-443A-95B8-D42F03458B84}"/>
              </a:ext>
            </a:extLst>
          </p:cNvPr>
          <p:cNvSpPr/>
          <p:nvPr userDrawn="1"/>
        </p:nvSpPr>
        <p:spPr>
          <a:xfrm>
            <a:off x="1293812" y="2400300"/>
            <a:ext cx="10895013" cy="76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7292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6842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plu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9B1D0358-C7A8-4CBA-A948-510E16AABB05}"/>
              </a:ext>
            </a:extLst>
          </p:cNvPr>
          <p:cNvSpPr/>
          <p:nvPr userDrawn="1"/>
        </p:nvSpPr>
        <p:spPr>
          <a:xfrm>
            <a:off x="687" y="6574536"/>
            <a:ext cx="12188138" cy="2834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aseline="-25000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D90006-DE5D-4EC6-A64B-D587FE1C83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5674" y="381000"/>
            <a:ext cx="9143538" cy="82448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8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Headline Goes Here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D78778D-4687-4A44-AF59-F50FE4D988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1612" y="5687007"/>
            <a:ext cx="1143000" cy="102468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DF3C023-5C38-4E33-9030-FF6B403E9AC3}"/>
              </a:ext>
            </a:extLst>
          </p:cNvPr>
          <p:cNvSpPr/>
          <p:nvPr userDrawn="1"/>
        </p:nvSpPr>
        <p:spPr>
          <a:xfrm>
            <a:off x="1142873" y="1140589"/>
            <a:ext cx="11045952" cy="10058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aseline="-25000" dirty="0">
              <a:solidFill>
                <a:schemeClr val="bg1"/>
              </a:solidFill>
            </a:endParaRP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CDD4A064-E46F-4AB5-874D-4FABB2F551C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8712" y="2379631"/>
            <a:ext cx="4572000" cy="1182656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FontTx/>
              <a:buNone/>
              <a:defRPr sz="23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dolore.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40370B6C-E4B6-4174-8EEB-17374EFD950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65213" y="1955800"/>
            <a:ext cx="4572000" cy="352044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A13878FB-9970-4ED9-9033-570A1F0A421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4413" y="1955800"/>
            <a:ext cx="4876800" cy="374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Subhead one goes here.</a:t>
            </a:r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F9E21BA1-457F-41C8-9C35-E048B8C3E2B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5787" y="3611593"/>
            <a:ext cx="4876800" cy="374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Subhead two goes here.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09FB22FD-BB42-4ED1-9B4E-F5CE6318010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08712" y="4041648"/>
            <a:ext cx="4572000" cy="1828800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FontTx/>
              <a:buNone/>
              <a:defRPr sz="23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Ut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divghot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344884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Image plus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C0AA42E-8BD0-42AC-9B80-49F7B41DF61C}"/>
              </a:ext>
            </a:extLst>
          </p:cNvPr>
          <p:cNvSpPr/>
          <p:nvPr userDrawn="1"/>
        </p:nvSpPr>
        <p:spPr>
          <a:xfrm>
            <a:off x="687" y="6574536"/>
            <a:ext cx="12188138" cy="2834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aseline="-25000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D90006-DE5D-4EC6-A64B-D587FE1C83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5674" y="381000"/>
            <a:ext cx="9143538" cy="82448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8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Headline Goes Here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D78778D-4687-4A44-AF59-F50FE4D988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1612" y="5687007"/>
            <a:ext cx="1143000" cy="102468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DF3C023-5C38-4E33-9030-FF6B403E9AC3}"/>
              </a:ext>
            </a:extLst>
          </p:cNvPr>
          <p:cNvSpPr/>
          <p:nvPr userDrawn="1"/>
        </p:nvSpPr>
        <p:spPr>
          <a:xfrm>
            <a:off x="1142873" y="1140589"/>
            <a:ext cx="11045952" cy="10058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aseline="-25000" dirty="0">
              <a:solidFill>
                <a:schemeClr val="bg1"/>
              </a:solidFill>
            </a:endParaRP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40370B6C-E4B6-4174-8EEB-17374EFD950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65213" y="1955800"/>
            <a:ext cx="4572000" cy="352044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A13878FB-9970-4ED9-9033-570A1F0A421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4413" y="1955800"/>
            <a:ext cx="4876800" cy="35204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•  Important information</a:t>
            </a:r>
          </a:p>
          <a:p>
            <a:pPr lvl="0"/>
            <a:r>
              <a:rPr lang="en-US" dirty="0"/>
              <a:t>•  a list or bullet points</a:t>
            </a:r>
          </a:p>
          <a:p>
            <a:pPr lvl="0"/>
            <a:r>
              <a:rPr lang="en-US" dirty="0"/>
              <a:t>•  can go in this area.</a:t>
            </a:r>
          </a:p>
          <a:p>
            <a:pPr lvl="0"/>
            <a:r>
              <a:rPr lang="en-US" dirty="0"/>
              <a:t>•  Ut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</a:t>
            </a:r>
          </a:p>
          <a:p>
            <a:pPr lvl="0"/>
            <a:r>
              <a:rPr lang="en-US" dirty="0"/>
              <a:t>• 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endParaRPr lang="en-US" dirty="0"/>
          </a:p>
          <a:p>
            <a:pPr lvl="0"/>
            <a:r>
              <a:rPr lang="en-US" dirty="0"/>
              <a:t>• 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0955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plus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0702247-DAEE-4303-B3D6-14549170C2CC}"/>
              </a:ext>
            </a:extLst>
          </p:cNvPr>
          <p:cNvSpPr/>
          <p:nvPr userDrawn="1"/>
        </p:nvSpPr>
        <p:spPr>
          <a:xfrm>
            <a:off x="687" y="6574536"/>
            <a:ext cx="12188138" cy="2834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aseline="-25000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D90006-DE5D-4EC6-A64B-D587FE1C83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5674" y="381000"/>
            <a:ext cx="9143538" cy="82448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8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Headline Goes Here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D78778D-4687-4A44-AF59-F50FE4D988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1612" y="5687007"/>
            <a:ext cx="1143000" cy="102468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DF3C023-5C38-4E33-9030-FF6B403E9AC3}"/>
              </a:ext>
            </a:extLst>
          </p:cNvPr>
          <p:cNvSpPr/>
          <p:nvPr userDrawn="1"/>
        </p:nvSpPr>
        <p:spPr>
          <a:xfrm>
            <a:off x="1142873" y="1140589"/>
            <a:ext cx="11045952" cy="10058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aseline="-25000" dirty="0">
              <a:solidFill>
                <a:schemeClr val="bg1"/>
              </a:solidFill>
            </a:endParaRP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A13878FB-9970-4ED9-9033-570A1F0A421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2873" y="1828800"/>
            <a:ext cx="3656139" cy="35204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3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sed.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</a:t>
            </a:r>
          </a:p>
          <a:p>
            <a:pPr lvl="0"/>
            <a:r>
              <a:rPr lang="en-US" dirty="0"/>
              <a:t>Ut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divghot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63C749B-1DF7-41B9-B5F5-30A7A216B8A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484813" y="1828800"/>
            <a:ext cx="5561012" cy="352107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5500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plus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3BC93E0-2593-4D4A-9680-EFB69A30E478}"/>
              </a:ext>
            </a:extLst>
          </p:cNvPr>
          <p:cNvSpPr/>
          <p:nvPr userDrawn="1"/>
        </p:nvSpPr>
        <p:spPr>
          <a:xfrm>
            <a:off x="687" y="6574536"/>
            <a:ext cx="12188138" cy="2834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aseline="-25000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D90006-DE5D-4EC6-A64B-D587FE1C83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5674" y="381000"/>
            <a:ext cx="9143538" cy="82448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8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Headline Goes Here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D78778D-4687-4A44-AF59-F50FE4D988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1612" y="5687007"/>
            <a:ext cx="1143000" cy="102468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DF3C023-5C38-4E33-9030-FF6B403E9AC3}"/>
              </a:ext>
            </a:extLst>
          </p:cNvPr>
          <p:cNvSpPr/>
          <p:nvPr userDrawn="1"/>
        </p:nvSpPr>
        <p:spPr>
          <a:xfrm>
            <a:off x="1142873" y="1140589"/>
            <a:ext cx="11045952" cy="10058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aseline="-25000" dirty="0">
              <a:solidFill>
                <a:schemeClr val="bg1"/>
              </a:solidFill>
            </a:endParaRP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A13878FB-9970-4ED9-9033-570A1F0A421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2872" y="1965072"/>
            <a:ext cx="4722939" cy="338416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4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sed.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</a:t>
            </a:r>
          </a:p>
          <a:p>
            <a:pPr lvl="0"/>
            <a:r>
              <a:rPr lang="en-US" dirty="0"/>
              <a:t>Ut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divghot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CD883F5-5159-4631-97ED-16C0625A5B5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89649" y="2271841"/>
            <a:ext cx="4419600" cy="2077655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2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sed.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A6D822A-98D9-498B-8FAC-99B791FC08C7}"/>
              </a:ext>
            </a:extLst>
          </p:cNvPr>
          <p:cNvSpPr/>
          <p:nvPr userDrawn="1"/>
        </p:nvSpPr>
        <p:spPr>
          <a:xfrm>
            <a:off x="6513449" y="1965072"/>
            <a:ext cx="4572000" cy="100584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aseline="-25000" dirty="0">
              <a:solidFill>
                <a:schemeClr val="bg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BDE268A-D2C7-4063-BB59-2027BBACBD28}"/>
              </a:ext>
            </a:extLst>
          </p:cNvPr>
          <p:cNvSpPr/>
          <p:nvPr userDrawn="1"/>
        </p:nvSpPr>
        <p:spPr>
          <a:xfrm>
            <a:off x="6513449" y="4495800"/>
            <a:ext cx="4572000" cy="100584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aseline="-25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9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B72264D7-73D7-44EA-9EDF-264CA6F1D5C7}"/>
              </a:ext>
            </a:extLst>
          </p:cNvPr>
          <p:cNvSpPr/>
          <p:nvPr userDrawn="1"/>
        </p:nvSpPr>
        <p:spPr>
          <a:xfrm>
            <a:off x="687" y="6574536"/>
            <a:ext cx="12188138" cy="2834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aseline="-25000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D90006-DE5D-4EC6-A64B-D587FE1C83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5674" y="381000"/>
            <a:ext cx="9143538" cy="82448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8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Headline Goes Here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D78778D-4687-4A44-AF59-F50FE4D988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1612" y="5687007"/>
            <a:ext cx="1143000" cy="102468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DF3C023-5C38-4E33-9030-FF6B403E9AC3}"/>
              </a:ext>
            </a:extLst>
          </p:cNvPr>
          <p:cNvSpPr/>
          <p:nvPr userDrawn="1"/>
        </p:nvSpPr>
        <p:spPr>
          <a:xfrm>
            <a:off x="1142873" y="1140589"/>
            <a:ext cx="11045952" cy="10058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aseline="-25000" dirty="0">
              <a:solidFill>
                <a:schemeClr val="bg1"/>
              </a:solidFill>
            </a:endParaRP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A13878FB-9970-4ED9-9033-570A1F0A421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2872" y="2590800"/>
            <a:ext cx="3063239" cy="3505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Lorem ipsum dolor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divghot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3DA6BF76-211C-4DE5-AFE9-1EA00E704BD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142871" y="1897121"/>
            <a:ext cx="3063240" cy="444869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9DA45EAF-C59D-4EC6-8A3F-2347DF302EE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4562792" y="1897122"/>
            <a:ext cx="3063240" cy="444869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B8D96BF0-3DC1-4E43-9DF3-9E91EE4932C8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8018715" y="1897121"/>
            <a:ext cx="3063239" cy="444869"/>
          </a:xfrm>
          <a:prstGeom prst="rect">
            <a:avLst/>
          </a:prstGeom>
        </p:spPr>
      </p:pic>
      <p:sp>
        <p:nvSpPr>
          <p:cNvPr id="13" name="Text Placeholder 17">
            <a:extLst>
              <a:ext uri="{FF2B5EF4-FFF2-40B4-BE49-F238E27FC236}">
                <a16:creationId xmlns:a16="http://schemas.microsoft.com/office/drawing/2014/main" id="{71EA2706-9AD7-453F-9DDB-36AA7052595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62793" y="2590800"/>
            <a:ext cx="3063239" cy="3505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Lorem ipsum dolor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divghot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</a:t>
            </a:r>
          </a:p>
        </p:txBody>
      </p:sp>
      <p:sp>
        <p:nvSpPr>
          <p:cNvPr id="14" name="Text Placeholder 17">
            <a:extLst>
              <a:ext uri="{FF2B5EF4-FFF2-40B4-BE49-F238E27FC236}">
                <a16:creationId xmlns:a16="http://schemas.microsoft.com/office/drawing/2014/main" id="{8110D944-AC68-49E1-AA02-20F9ADD7349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22210" y="2589875"/>
            <a:ext cx="3063239" cy="3505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Lorem ipsum dolor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divghot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</a:t>
            </a:r>
          </a:p>
        </p:txBody>
      </p:sp>
      <p:sp>
        <p:nvSpPr>
          <p:cNvPr id="15" name="Text Placeholder 17">
            <a:extLst>
              <a:ext uri="{FF2B5EF4-FFF2-40B4-BE49-F238E27FC236}">
                <a16:creationId xmlns:a16="http://schemas.microsoft.com/office/drawing/2014/main" id="{5D402533-8ED0-46C3-8EAF-E4E6F4B92C0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65982" y="1932292"/>
            <a:ext cx="3040129" cy="3745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One</a:t>
            </a:r>
          </a:p>
        </p:txBody>
      </p:sp>
      <p:sp>
        <p:nvSpPr>
          <p:cNvPr id="16" name="Text Placeholder 17">
            <a:extLst>
              <a:ext uri="{FF2B5EF4-FFF2-40B4-BE49-F238E27FC236}">
                <a16:creationId xmlns:a16="http://schemas.microsoft.com/office/drawing/2014/main" id="{A5EF919D-0BD2-43FF-AD60-3EDA297A577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62792" y="1928877"/>
            <a:ext cx="3066734" cy="3745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Two</a:t>
            </a:r>
          </a:p>
        </p:txBody>
      </p:sp>
      <p:sp>
        <p:nvSpPr>
          <p:cNvPr id="17" name="Text Placeholder 17">
            <a:extLst>
              <a:ext uri="{FF2B5EF4-FFF2-40B4-BE49-F238E27FC236}">
                <a16:creationId xmlns:a16="http://schemas.microsoft.com/office/drawing/2014/main" id="{A50AB8CF-1E31-494F-BAB1-866D60B7691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045320" y="1918529"/>
            <a:ext cx="3040129" cy="3745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Three</a:t>
            </a:r>
          </a:p>
        </p:txBody>
      </p:sp>
    </p:spTree>
    <p:extLst>
      <p:ext uri="{BB962C8B-B14F-4D97-AF65-F5344CB8AC3E}">
        <p14:creationId xmlns:p14="http://schemas.microsoft.com/office/powerpoint/2010/main" val="2671186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aphic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0E3E5C92-94B8-4636-B754-02B27BE4C3D8}"/>
              </a:ext>
            </a:extLst>
          </p:cNvPr>
          <p:cNvSpPr/>
          <p:nvPr userDrawn="1"/>
        </p:nvSpPr>
        <p:spPr>
          <a:xfrm>
            <a:off x="687" y="6574536"/>
            <a:ext cx="12188138" cy="2834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aseline="-25000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D90006-DE5D-4EC6-A64B-D587FE1C83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5674" y="381000"/>
            <a:ext cx="9143538" cy="82448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8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Headline Goes Here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D78778D-4687-4A44-AF59-F50FE4D988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1612" y="5687007"/>
            <a:ext cx="1143000" cy="102468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DF3C023-5C38-4E33-9030-FF6B403E9AC3}"/>
              </a:ext>
            </a:extLst>
          </p:cNvPr>
          <p:cNvSpPr/>
          <p:nvPr userDrawn="1"/>
        </p:nvSpPr>
        <p:spPr>
          <a:xfrm>
            <a:off x="1142873" y="1140589"/>
            <a:ext cx="11045952" cy="10058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aseline="-25000" dirty="0">
              <a:solidFill>
                <a:schemeClr val="bg1"/>
              </a:solidFill>
            </a:endParaRP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A13878FB-9970-4ED9-9033-570A1F0A421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36812" y="2175707"/>
            <a:ext cx="8622209" cy="7390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Lorem ipsum dolor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divghot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</a:t>
            </a:r>
          </a:p>
        </p:txBody>
      </p:sp>
      <p:sp>
        <p:nvSpPr>
          <p:cNvPr id="15" name="Text Placeholder 17">
            <a:extLst>
              <a:ext uri="{FF2B5EF4-FFF2-40B4-BE49-F238E27FC236}">
                <a16:creationId xmlns:a16="http://schemas.microsoft.com/office/drawing/2014/main" id="{5D402533-8ED0-46C3-8EAF-E4E6F4B92C0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36812" y="1751686"/>
            <a:ext cx="7503327" cy="374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TITLE ONE</a:t>
            </a:r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4A249D50-C9C7-4A81-BB81-5EC85D5BC35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36812" y="3118981"/>
            <a:ext cx="7503327" cy="374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TITLE TWO</a:t>
            </a:r>
          </a:p>
        </p:txBody>
      </p:sp>
      <p:sp>
        <p:nvSpPr>
          <p:cNvPr id="20" name="Text Placeholder 17">
            <a:extLst>
              <a:ext uri="{FF2B5EF4-FFF2-40B4-BE49-F238E27FC236}">
                <a16:creationId xmlns:a16="http://schemas.microsoft.com/office/drawing/2014/main" id="{2CA889AF-7246-41D1-AAAF-7FDDEEC4B28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436811" y="4441943"/>
            <a:ext cx="7503327" cy="374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TITLE THREE</a:t>
            </a:r>
          </a:p>
        </p:txBody>
      </p:sp>
      <p:sp>
        <p:nvSpPr>
          <p:cNvPr id="21" name="Text Placeholder 17">
            <a:extLst>
              <a:ext uri="{FF2B5EF4-FFF2-40B4-BE49-F238E27FC236}">
                <a16:creationId xmlns:a16="http://schemas.microsoft.com/office/drawing/2014/main" id="{02DF76B9-ABFE-4CDA-B728-B073EFFDCDB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436811" y="3510588"/>
            <a:ext cx="8622209" cy="7390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Lorem ipsum dolor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divghot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</a:t>
            </a:r>
          </a:p>
        </p:txBody>
      </p:sp>
      <p:sp>
        <p:nvSpPr>
          <p:cNvPr id="22" name="Text Placeholder 17">
            <a:extLst>
              <a:ext uri="{FF2B5EF4-FFF2-40B4-BE49-F238E27FC236}">
                <a16:creationId xmlns:a16="http://schemas.microsoft.com/office/drawing/2014/main" id="{B1A726CA-9082-4C4D-9835-C2C3C7F0AB8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398829" y="4871905"/>
            <a:ext cx="8660191" cy="7390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Lorem ipsum dolor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divghot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CBDACCE3-C148-47B5-9EDD-229EDD2CBC3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129804" y="1679394"/>
            <a:ext cx="914400" cy="9144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73AA4A0-FF09-470E-A5E2-6F0B99DD1EA1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45512" y="3071116"/>
            <a:ext cx="913695" cy="914400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CA2224F0-F75F-4FE3-AD15-C5F90574C5D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145159" y="442531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736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verse headlin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E97FB57-53B4-44E7-B7C6-9E708C11A4D4}"/>
              </a:ext>
            </a:extLst>
          </p:cNvPr>
          <p:cNvSpPr/>
          <p:nvPr userDrawn="1"/>
        </p:nvSpPr>
        <p:spPr>
          <a:xfrm>
            <a:off x="687" y="6574536"/>
            <a:ext cx="12188138" cy="2834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aseline="-25000" dirty="0">
              <a:solidFill>
                <a:schemeClr val="bg1"/>
              </a:solidFill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A56B1B88-2261-4EEF-AD6B-87A2D93507F3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65213" y="381000"/>
            <a:ext cx="11201399" cy="914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0D90006-DE5D-4EC6-A64B-D587FE1C83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18074" y="470916"/>
            <a:ext cx="9143538" cy="82448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 Goes Here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D78778D-4687-4A44-AF59-F50FE4D9889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361612" y="5687007"/>
            <a:ext cx="1143000" cy="1024689"/>
          </a:xfrm>
          <a:prstGeom prst="rect">
            <a:avLst/>
          </a:prstGeom>
        </p:spPr>
      </p:pic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A13878FB-9970-4ED9-9033-570A1F0A421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18074" y="1828800"/>
            <a:ext cx="9753139" cy="43434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800" b="0">
                <a:solidFill>
                  <a:schemeClr val="tx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en-US" dirty="0"/>
              <a:t>The hearing will be conducted as follows:</a:t>
            </a:r>
          </a:p>
          <a:p>
            <a:pPr lvl="0"/>
            <a:r>
              <a:rPr lang="en-US" dirty="0"/>
              <a:t>• Staff will provide a brief report.</a:t>
            </a:r>
          </a:p>
          <a:p>
            <a:pPr lvl="0"/>
            <a:r>
              <a:rPr lang="en-US" dirty="0"/>
              <a:t>• Applicant will present evidence and testimony.</a:t>
            </a:r>
          </a:p>
          <a:p>
            <a:pPr lvl="0"/>
            <a:r>
              <a:rPr lang="en-US" dirty="0"/>
              <a:t>• Opponents will present evidence and testimony.</a:t>
            </a:r>
          </a:p>
          <a:p>
            <a:pPr lvl="0"/>
            <a:r>
              <a:rPr lang="en-US" dirty="0"/>
              <a:t>• Applicant will present rebuttal testimony.</a:t>
            </a:r>
          </a:p>
          <a:p>
            <a:pPr lvl="0"/>
            <a:r>
              <a:rPr lang="en-US" dirty="0"/>
              <a:t>• Staff is afforded an opportunity to make</a:t>
            </a:r>
          </a:p>
          <a:p>
            <a:pPr lvl="0"/>
            <a:r>
              <a:rPr lang="en-US" dirty="0"/>
              <a:t>  closing comments.</a:t>
            </a:r>
          </a:p>
        </p:txBody>
      </p:sp>
    </p:spTree>
    <p:extLst>
      <p:ext uri="{BB962C8B-B14F-4D97-AF65-F5344CB8AC3E}">
        <p14:creationId xmlns:p14="http://schemas.microsoft.com/office/powerpoint/2010/main" val="4023454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8845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5" r:id="rId2"/>
    <p:sldLayoutId id="2147483924" r:id="rId3"/>
    <p:sldLayoutId id="2147483926" r:id="rId4"/>
    <p:sldLayoutId id="2147483927" r:id="rId5"/>
    <p:sldLayoutId id="2147483928" r:id="rId6"/>
    <p:sldLayoutId id="2147483929" r:id="rId7"/>
    <p:sldLayoutId id="2147483930" r:id="rId8"/>
    <p:sldLayoutId id="2147483931" r:id="rId9"/>
    <p:sldLayoutId id="2147483932" r:id="rId10"/>
    <p:sldLayoutId id="2147483933" r:id="rId11"/>
    <p:sldLayoutId id="2147483934" r:id="rId12"/>
    <p:sldLayoutId id="2147483935" r:id="rId13"/>
    <p:sldLayoutId id="2147483914" r:id="rId14"/>
    <p:sldLayoutId id="2147483916" r:id="rId15"/>
    <p:sldLayoutId id="2147483917" r:id="rId16"/>
    <p:sldLayoutId id="2147483918" r:id="rId17"/>
    <p:sldLayoutId id="2147483919" r:id="rId18"/>
    <p:sldLayoutId id="2147483920" r:id="rId19"/>
    <p:sldLayoutId id="2147483921" r:id="rId2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SzPct val="10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SzPct val="100000"/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SzPct val="100000"/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5544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SzPct val="100000"/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830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SzPct val="100000"/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402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3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PROJECT UPDATES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Deschutes County and City of Bend Joint meeting</a:t>
            </a:r>
          </a:p>
          <a:p>
            <a:r>
              <a:rPr lang="en-US" dirty="0" smtClean="0"/>
              <a:t>1-28-22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4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Veterans Village – 15 tiny homes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416131" y="2164833"/>
            <a:ext cx="4572000" cy="1182656"/>
          </a:xfrm>
        </p:spPr>
        <p:txBody>
          <a:bodyPr>
            <a:normAutofit fontScale="47500" lnSpcReduction="20000"/>
          </a:bodyPr>
          <a:lstStyle/>
          <a:p>
            <a:endParaRPr lang="en-US" sz="4000" dirty="0" smtClean="0"/>
          </a:p>
          <a:p>
            <a:r>
              <a:rPr lang="en-US" sz="4000" dirty="0" smtClean="0"/>
              <a:t>Community building</a:t>
            </a:r>
          </a:p>
          <a:p>
            <a:r>
              <a:rPr lang="en-US" sz="4000" dirty="0" smtClean="0"/>
              <a:t>Case management services</a:t>
            </a:r>
            <a:endParaRPr lang="en-US" sz="4000" dirty="0"/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43" r="13643"/>
          <a:stretch>
            <a:fillRect/>
          </a:stretch>
        </p:blipFill>
        <p:spPr/>
      </p:pic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Location-Public Safety Campus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County investment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10-year no cost lease</a:t>
            </a:r>
          </a:p>
          <a:p>
            <a:r>
              <a:rPr lang="en-US" dirty="0" smtClean="0"/>
              <a:t>$100k for construction</a:t>
            </a:r>
          </a:p>
          <a:p>
            <a:r>
              <a:rPr lang="en-US" dirty="0" smtClean="0"/>
              <a:t>$100k operational funding for 10 years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6506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OASIS VILLAGE 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Rogue Retreat consulting: training, outreach, and conceptual development of site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$ 32,050 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$ 367,500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Towards initial capital expense: 10 shelter units, shower/restroom unit, dining unit, kitchen and laundry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4294967295"/>
          </p:nvPr>
        </p:nvSpPr>
        <p:spPr>
          <a:xfrm>
            <a:off x="0" y="692150"/>
            <a:ext cx="8534400" cy="50958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pic>
        <p:nvPicPr>
          <p:cNvPr id="14" name="Picture Placeholder 13"/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07" r="1720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58379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Wrap Around Services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43" r="13643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-Homeless Outreach</a:t>
            </a:r>
          </a:p>
          <a:p>
            <a:r>
              <a:rPr lang="en-US" dirty="0" smtClean="0"/>
              <a:t>-Health Services Crisis Services</a:t>
            </a:r>
          </a:p>
          <a:p>
            <a:r>
              <a:rPr lang="en-US" dirty="0"/>
              <a:t>	</a:t>
            </a:r>
            <a:r>
              <a:rPr lang="en-US" dirty="0" smtClean="0"/>
              <a:t>Stabilization Center</a:t>
            </a:r>
          </a:p>
          <a:p>
            <a:r>
              <a:rPr lang="en-US" dirty="0"/>
              <a:t>	</a:t>
            </a:r>
            <a:r>
              <a:rPr lang="en-US" dirty="0" smtClean="0"/>
              <a:t>MCAT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7496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schutes County layout">
  <a:themeElements>
    <a:clrScheme name="Custom 1">
      <a:dk1>
        <a:srgbClr val="6AAAE4"/>
      </a:dk1>
      <a:lt1>
        <a:sysClr val="window" lastClr="FFFFFF"/>
      </a:lt1>
      <a:dk2>
        <a:srgbClr val="415364"/>
      </a:dk2>
      <a:lt2>
        <a:srgbClr val="EAEAEA"/>
      </a:lt2>
      <a:accent1>
        <a:srgbClr val="3F873F"/>
      </a:accent1>
      <a:accent2>
        <a:srgbClr val="0047BA"/>
      </a:accent2>
      <a:accent3>
        <a:srgbClr val="FFDA00"/>
      </a:accent3>
      <a:accent4>
        <a:srgbClr val="C10230"/>
      </a:accent4>
      <a:accent5>
        <a:srgbClr val="FF8300"/>
      </a:accent5>
      <a:accent6>
        <a:srgbClr val="80BC00"/>
      </a:accent6>
      <a:hlink>
        <a:srgbClr val="00B0F0"/>
      </a:hlink>
      <a:folHlink>
        <a:srgbClr val="B2B2B2"/>
      </a:folHlink>
    </a:clrScheme>
    <a:fontScheme name="Deschutes County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Glow Edge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>
                <a:tint val="98000"/>
              </a:schemeClr>
            </a:duotone>
          </a:blip>
          <a:tile tx="0" ty="0" sx="100000" sy="100000" flip="none" algn="ctr"/>
        </a:blipFill>
      </a:bgFillStyleLst>
    </a:fmtScheme>
  </a:themeElements>
  <a:objectDefaults>
    <a:spDef>
      <a:spPr>
        <a:solidFill>
          <a:schemeClr val="accent1">
            <a:lumMod val="50000"/>
          </a:schemeClr>
        </a:solidFill>
        <a:ln>
          <a:solidFill>
            <a:schemeClr val="accent1">
              <a:lumMod val="50000"/>
            </a:schemeClr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  <a:extLst>
    <a:ext uri="{05A4C25C-085E-4340-85A3-A5531E510DB2}">
      <thm15:themeFamily xmlns:thm15="http://schemas.microsoft.com/office/thememl/2012/main" name="Striped black border presentation (widescreen).potx" id="{96522838-024F-4A04-A543-9EF396F770C0}" vid="{BD969DAD-256A-4182-ABA2-1577ED7D3144}"/>
    </a:ext>
  </a:extLst>
</a:theme>
</file>

<file path=ppt/theme/theme2.xml><?xml version="1.0" encoding="utf-8"?>
<a:theme xmlns:a="http://schemas.openxmlformats.org/drawingml/2006/main" name="Office Theme">
  <a:themeElements>
    <a:clrScheme name="StripedBorder_16x9">
      <a:dk1>
        <a:srgbClr val="404040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Glow Edge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StripedBorder_16x9">
      <a:dk1>
        <a:srgbClr val="404040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Glow Edge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2423</TotalTime>
  <Words>95</Words>
  <Application>Microsoft Office PowerPoint</Application>
  <PresentationFormat>Custom</PresentationFormat>
  <Paragraphs>22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Euphemia</vt:lpstr>
      <vt:lpstr>Open Sans</vt:lpstr>
      <vt:lpstr>Open Sans Semibold</vt:lpstr>
      <vt:lpstr>Deschutes County layout</vt:lpstr>
      <vt:lpstr>PROJECT UPDATES</vt:lpstr>
      <vt:lpstr>Veterans Village – 15 tiny homes</vt:lpstr>
      <vt:lpstr>OASIS VILLAGE </vt:lpstr>
      <vt:lpstr>Wrap Around Services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Layout</dc:title>
  <dc:creator>Christine Michaelis</dc:creator>
  <cp:lastModifiedBy>Erik Kropp</cp:lastModifiedBy>
  <cp:revision>84</cp:revision>
  <cp:lastPrinted>2022-01-28T17:45:35Z</cp:lastPrinted>
  <dcterms:created xsi:type="dcterms:W3CDTF">2018-02-23T17:43:47Z</dcterms:created>
  <dcterms:modified xsi:type="dcterms:W3CDTF">2022-01-29T00:53:59Z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