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6" r:id="rId13"/>
    <p:sldId id="287" r:id="rId14"/>
    <p:sldId id="288" r:id="rId15"/>
    <p:sldId id="289" r:id="rId16"/>
    <p:sldId id="290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>
      <p:cViewPr varScale="1">
        <p:scale>
          <a:sx n="133" d="100"/>
          <a:sy n="133" d="100"/>
        </p:scale>
        <p:origin x="144" y="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12014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406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577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521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174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3813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974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657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821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124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318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68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919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355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136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277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827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700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64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103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580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363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74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9508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1343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8295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190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689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9886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89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98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569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502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908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232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46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://www.youtube.com/watch?v=N8mI63XWTGU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ttp://www.youtube.com/watch?v=QOrVotzBNto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98608" y="1083400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 b="1">
                <a:solidFill>
                  <a:srgbClr val="F16624"/>
                </a:solidFill>
              </a:rPr>
              <a:t>Sharing Water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00" y="73625"/>
            <a:ext cx="2327749" cy="39432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2492050" y="-716875"/>
            <a:ext cx="7339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Water user profile sample</a:t>
            </a:r>
          </a:p>
          <a:p>
            <a:pPr lvl="0" algn="ctr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</p:txBody>
      </p:sp>
      <p:pic>
        <p:nvPicPr>
          <p:cNvPr id="122" name="Shape 122" descr="2017-08-23_11402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4574" y="606599"/>
            <a:ext cx="5414850" cy="39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00" y="73625"/>
            <a:ext cx="2327749" cy="39432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1053300" y="1190275"/>
            <a:ext cx="7339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>
                <a:solidFill>
                  <a:srgbClr val="F16624"/>
                </a:solidFill>
              </a:rPr>
              <a:t>Discussion: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3600" b="1">
              <a:solidFill>
                <a:srgbClr val="F16624"/>
              </a:solidFill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>
                <a:solidFill>
                  <a:srgbClr val="F16624"/>
                </a:solidFill>
              </a:rPr>
              <a:t>1.	 What do our results suggest we value as a classroom? </a:t>
            </a:r>
            <a:br>
              <a:rPr lang="en" sz="3600" b="1">
                <a:solidFill>
                  <a:srgbClr val="F16624"/>
                </a:solidFill>
              </a:rPr>
            </a:br>
            <a:endParaRPr lang="en" sz="3600" b="1">
              <a:solidFill>
                <a:srgbClr val="F16624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00" y="73625"/>
            <a:ext cx="2327749" cy="39432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914400" y="1276350"/>
            <a:ext cx="7339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Discussion: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3600" b="1" dirty="0">
              <a:solidFill>
                <a:srgbClr val="F16624"/>
              </a:solidFill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2. Are there water users who did not receive tokens? How might this affect other water users? </a:t>
            </a:r>
            <a:br>
              <a:rPr lang="en" sz="3600" b="1" dirty="0">
                <a:solidFill>
                  <a:srgbClr val="F16624"/>
                </a:solidFill>
              </a:rPr>
            </a:br>
            <a:endParaRPr lang="en" sz="3600" b="1" dirty="0">
              <a:solidFill>
                <a:srgbClr val="F16624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3000" b="1" dirty="0">
              <a:solidFill>
                <a:srgbClr val="F16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00" y="73625"/>
            <a:ext cx="2327749" cy="39432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685800" y="1200150"/>
            <a:ext cx="7339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Discussion: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3600" b="1" dirty="0">
              <a:solidFill>
                <a:srgbClr val="F16624"/>
              </a:solidFill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3. What should happen when a water user negatively impacts water quality or consumes too much?</a:t>
            </a:r>
          </a:p>
          <a:p>
            <a:pPr lvl="0" algn="l" rtl="0">
              <a:spcBef>
                <a:spcPts val="0"/>
              </a:spcBef>
              <a:buNone/>
            </a:pPr>
            <a:endParaRPr sz="3000" b="1" dirty="0">
              <a:solidFill>
                <a:srgbClr val="F16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00" y="73625"/>
            <a:ext cx="2327749" cy="39432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457200" y="1083525"/>
            <a:ext cx="7339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Discussion: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3600" b="1" dirty="0">
              <a:solidFill>
                <a:srgbClr val="F16624"/>
              </a:solidFill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4. Is one water user more important than all the others? What values or attitudes shape that belief? </a:t>
            </a:r>
          </a:p>
          <a:p>
            <a:pPr lvl="0" algn="l" rtl="0">
              <a:spcBef>
                <a:spcPts val="0"/>
              </a:spcBef>
              <a:buNone/>
            </a:pPr>
            <a:endParaRPr sz="3000" b="1" dirty="0">
              <a:solidFill>
                <a:srgbClr val="F16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00" y="73625"/>
            <a:ext cx="2327749" cy="39432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457200" y="1047750"/>
            <a:ext cx="7339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Discussion: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3600" b="1" dirty="0">
              <a:solidFill>
                <a:srgbClr val="F16624"/>
              </a:solidFill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5. When decisions about water allocation have to be made, do you think it’s possible to please every water user in our region?</a:t>
            </a:r>
          </a:p>
          <a:p>
            <a:pPr lvl="0" algn="l" rtl="0">
              <a:spcBef>
                <a:spcPts val="0"/>
              </a:spcBef>
              <a:buNone/>
            </a:pPr>
            <a:endParaRPr sz="3000" b="1" dirty="0">
              <a:solidFill>
                <a:srgbClr val="F16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3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00" y="73625"/>
            <a:ext cx="2327749" cy="39432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1066800" y="895350"/>
            <a:ext cx="7339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Discussion: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3600" b="1" dirty="0">
              <a:solidFill>
                <a:srgbClr val="F16624"/>
              </a:solidFill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6. What responsibilities do water users have if they are given water?</a:t>
            </a:r>
          </a:p>
          <a:p>
            <a:pPr lvl="0" algn="l" rtl="0">
              <a:spcBef>
                <a:spcPts val="0"/>
              </a:spcBef>
              <a:buNone/>
            </a:pPr>
            <a:endParaRPr sz="3000" b="1" dirty="0">
              <a:solidFill>
                <a:srgbClr val="F16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8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ctrTitle"/>
          </p:nvPr>
        </p:nvSpPr>
        <p:spPr>
          <a:xfrm>
            <a:off x="464133" y="13700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>
                <a:solidFill>
                  <a:srgbClr val="F16624"/>
                </a:solidFill>
              </a:rPr>
              <a:t>Part II: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F16624"/>
                </a:solidFill>
              </a:rPr>
              <a:t>Water Conservation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353433" y="-14800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F16624"/>
                </a:solidFill>
              </a:rPr>
              <a:t>How much?</a:t>
            </a:r>
          </a:p>
        </p:txBody>
      </p:sp>
      <p:pic>
        <p:nvPicPr>
          <p:cNvPr id="149" name="Shape 149" descr="Free vector graphic: World, Earth, Planet, Globe, Map - Free Image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0412" y="2037800"/>
            <a:ext cx="2686624" cy="268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ctrTitle"/>
          </p:nvPr>
        </p:nvSpPr>
        <p:spPr>
          <a:xfrm>
            <a:off x="4722349" y="-1809600"/>
            <a:ext cx="4441799" cy="254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The state of our basin</a:t>
            </a:r>
          </a:p>
        </p:txBody>
      </p:sp>
      <p:pic>
        <p:nvPicPr>
          <p:cNvPr id="157" name="Shape 157" descr="25e2be5e3c16c484c98ebdb6dd5b2eb7--native-american-indians-native-americans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9425" y="1401062"/>
            <a:ext cx="1869774" cy="28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174987" y="1401062"/>
            <a:ext cx="54129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8,000  BCE </a:t>
            </a:r>
          </a:p>
          <a:p>
            <a:pPr lvl="0" algn="r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American Indians use the Deschutes River as a travel route to the Columbia. Grounds are used for hunting and gathering.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464133" y="13700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F16624"/>
                </a:solidFill>
              </a:rPr>
              <a:t>Part I: Watersheds and Water Users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>
            <a:spLocks noGrp="1"/>
          </p:cNvSpPr>
          <p:nvPr>
            <p:ph type="ctrTitle"/>
          </p:nvPr>
        </p:nvSpPr>
        <p:spPr>
          <a:xfrm>
            <a:off x="4722349" y="-1809600"/>
            <a:ext cx="4441799" cy="254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The state of our basin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372075" y="1327850"/>
            <a:ext cx="54129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1813 </a:t>
            </a: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Peter Skene Ogden (Hudson’s Bay Company) sends fur trappers to Central Oregon. </a:t>
            </a:r>
          </a:p>
        </p:txBody>
      </p:sp>
      <p:pic>
        <p:nvPicPr>
          <p:cNvPr id="167" name="Shape 167" descr="6414_12576063815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4982" y="1136250"/>
            <a:ext cx="2707692" cy="299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>
            <a:spLocks noGrp="1"/>
          </p:cNvSpPr>
          <p:nvPr>
            <p:ph type="ctrTitle"/>
          </p:nvPr>
        </p:nvSpPr>
        <p:spPr>
          <a:xfrm>
            <a:off x="4722349" y="-1809600"/>
            <a:ext cx="4441799" cy="254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The state of our basin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445300" y="816012"/>
            <a:ext cx="54129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1859</a:t>
            </a: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Oregon becomes a state</a:t>
            </a:r>
          </a:p>
        </p:txBody>
      </p:sp>
      <p:pic>
        <p:nvPicPr>
          <p:cNvPr id="176" name="Shape 176" descr="Oregon-Fla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9750" y="1171475"/>
            <a:ext cx="3052100" cy="228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ctrTitle"/>
          </p:nvPr>
        </p:nvSpPr>
        <p:spPr>
          <a:xfrm>
            <a:off x="4722349" y="-1809600"/>
            <a:ext cx="4441799" cy="254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The state of our basin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628350" y="1365137"/>
            <a:ext cx="54129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1870</a:t>
            </a: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The first euro-american settlers arrive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3690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ctrTitle"/>
          </p:nvPr>
        </p:nvSpPr>
        <p:spPr>
          <a:xfrm>
            <a:off x="4722349" y="-1809600"/>
            <a:ext cx="4441799" cy="254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The state of our basin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801725" y="1346825"/>
            <a:ext cx="4066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1894</a:t>
            </a: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The Carey Act establishes the use of the Deschutes River for irrigation purposes</a:t>
            </a:r>
          </a:p>
        </p:txBody>
      </p:sp>
      <p:pic>
        <p:nvPicPr>
          <p:cNvPr id="193" name="Shape 193" descr="Deschutes_River,_12_miles_below_Madras,_Oregon_(3226149085)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162" y="1449072"/>
            <a:ext cx="4441803" cy="2575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>
            <a:spLocks noGrp="1"/>
          </p:cNvSpPr>
          <p:nvPr>
            <p:ph type="ctrTitle"/>
          </p:nvPr>
        </p:nvSpPr>
        <p:spPr>
          <a:xfrm>
            <a:off x="4722349" y="-1809600"/>
            <a:ext cx="4441799" cy="254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The state of our basin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216500" y="1154112"/>
            <a:ext cx="54129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1904</a:t>
            </a: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Several irrigation companies complete canals to irrigate thousands of acres of Central Oregon farmland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>
            <a:spLocks noGrp="1"/>
          </p:cNvSpPr>
          <p:nvPr>
            <p:ph type="ctrTitle"/>
          </p:nvPr>
        </p:nvSpPr>
        <p:spPr>
          <a:xfrm>
            <a:off x="4722349" y="-1809600"/>
            <a:ext cx="4441799" cy="254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The state of our basin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3703400" y="1236812"/>
            <a:ext cx="54129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1910</a:t>
            </a: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The Deschutes River is dammed, creating Mirror Pond. Downtown Bend residents receive electricity from this project</a:t>
            </a:r>
          </a:p>
        </p:txBody>
      </p:sp>
      <p:pic>
        <p:nvPicPr>
          <p:cNvPr id="210" name="Shape 210" descr="2017-08-23_14425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000" y="1886062"/>
            <a:ext cx="333375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>
            <a:spLocks noGrp="1"/>
          </p:cNvSpPr>
          <p:nvPr>
            <p:ph type="ctrTitle"/>
          </p:nvPr>
        </p:nvSpPr>
        <p:spPr>
          <a:xfrm>
            <a:off x="4722349" y="-1809600"/>
            <a:ext cx="4441799" cy="254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The state of our basin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289725" y="1071737"/>
            <a:ext cx="54129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1911</a:t>
            </a: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Brooks-Scanlon and Shevlin-Hixon set up mills along the Deschutes River</a:t>
            </a:r>
          </a:p>
        </p:txBody>
      </p:sp>
      <p:pic>
        <p:nvPicPr>
          <p:cNvPr id="219" name="Shape 219" descr="2017-08-23_14431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0565" y="1151949"/>
            <a:ext cx="3040635" cy="254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>
            <a:spLocks noGrp="1"/>
          </p:cNvSpPr>
          <p:nvPr>
            <p:ph type="ctrTitle"/>
          </p:nvPr>
        </p:nvSpPr>
        <p:spPr>
          <a:xfrm>
            <a:off x="4722349" y="-1809600"/>
            <a:ext cx="4441799" cy="254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The state of our basin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175000" y="1364825"/>
            <a:ext cx="4666500" cy="340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1920</a:t>
            </a: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Pollution from upstream flooding and agricultural practices creates unsafe drinking water. The Deschutes River is no longer used for drinking water. </a:t>
            </a:r>
          </a:p>
        </p:txBody>
      </p:sp>
      <p:pic>
        <p:nvPicPr>
          <p:cNvPr id="228" name="Shape 228" descr="2017-08-23_14492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2000" y="978375"/>
            <a:ext cx="3662499" cy="203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>
            <a:spLocks noGrp="1"/>
          </p:cNvSpPr>
          <p:nvPr>
            <p:ph type="ctrTitle"/>
          </p:nvPr>
        </p:nvSpPr>
        <p:spPr>
          <a:xfrm>
            <a:off x="4722349" y="-1809600"/>
            <a:ext cx="4441799" cy="254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The state of our basin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628350" y="1365137"/>
            <a:ext cx="54129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1990</a:t>
            </a: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The last mill of Brooks-Scanlon closes. Recreation becomes a leading business in Central Oregon. </a:t>
            </a:r>
          </a:p>
        </p:txBody>
      </p:sp>
      <p:pic>
        <p:nvPicPr>
          <p:cNvPr id="237" name="Shape 237" descr="Hero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0975" y="1142332"/>
            <a:ext cx="3686750" cy="2403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 descr="2017-08-23_14131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3548" y="1061650"/>
            <a:ext cx="3942100" cy="373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00" y="212625"/>
            <a:ext cx="2700850" cy="4575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54925" y="964500"/>
            <a:ext cx="87231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b="1">
                <a:solidFill>
                  <a:srgbClr val="F16624"/>
                </a:solidFill>
              </a:rPr>
              <a:t>How do you connect with water?</a:t>
            </a:r>
          </a:p>
          <a:p>
            <a:pPr lvl="0" algn="ctr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After visiting each photo, </a:t>
            </a:r>
            <a:r>
              <a:rPr lang="en" sz="3000" b="1" u="sng">
                <a:solidFill>
                  <a:srgbClr val="F16624"/>
                </a:solidFill>
              </a:rPr>
              <a:t>choose one</a:t>
            </a:r>
            <a:r>
              <a:rPr lang="en" sz="3000" b="1">
                <a:solidFill>
                  <a:srgbClr val="F16624"/>
                </a:solidFill>
              </a:rPr>
              <a:t> that represents your personal connection to water </a:t>
            </a:r>
          </a:p>
          <a:p>
            <a:pPr lvl="0" algn="ctr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rgbClr val="F16624"/>
                </a:solidFill>
              </a:rPr>
              <a:t>Stand by the photo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860775" y="1294025"/>
            <a:ext cx="7339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Discussion: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3600" b="1" dirty="0">
              <a:solidFill>
                <a:srgbClr val="F16624"/>
              </a:solidFill>
            </a:endParaRPr>
          </a:p>
          <a:p>
            <a:pPr marL="38100" lvl="0" algn="l" rtl="0">
              <a:lnSpc>
                <a:spcPct val="100000"/>
              </a:lnSpc>
              <a:spcBef>
                <a:spcPts val="0"/>
              </a:spcBef>
              <a:buClr>
                <a:srgbClr val="F16624"/>
              </a:buClr>
              <a:buSzPct val="83333"/>
            </a:pPr>
            <a:r>
              <a:rPr lang="en" sz="3600" b="1" dirty="0" smtClean="0">
                <a:solidFill>
                  <a:srgbClr val="F16624"/>
                </a:solidFill>
              </a:rPr>
              <a:t>1. Why </a:t>
            </a:r>
            <a:r>
              <a:rPr lang="en" sz="3600" b="1" dirty="0">
                <a:solidFill>
                  <a:srgbClr val="F16624"/>
                </a:solidFill>
              </a:rPr>
              <a:t>do people feel strongly about some users and not others?</a:t>
            </a:r>
          </a:p>
          <a:p>
            <a:pPr lvl="0" algn="l" rtl="0">
              <a:spcBef>
                <a:spcPts val="0"/>
              </a:spcBef>
              <a:buNone/>
            </a:pPr>
            <a:endParaRPr sz="3000" b="1" dirty="0">
              <a:solidFill>
                <a:srgbClr val="F166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838200" y="1200150"/>
            <a:ext cx="7339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Discussion: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endParaRPr sz="3600" b="1" dirty="0">
              <a:solidFill>
                <a:srgbClr val="F16624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2. What attitudes or beliefs shape our decisions about what we value?</a:t>
            </a:r>
          </a:p>
          <a:p>
            <a:pPr lvl="0" algn="l" rtl="0">
              <a:spcBef>
                <a:spcPts val="0"/>
              </a:spcBef>
              <a:buNone/>
            </a:pPr>
            <a:endParaRPr sz="3000" b="1" dirty="0">
              <a:solidFill>
                <a:srgbClr val="F16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0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1066800" y="1428750"/>
            <a:ext cx="7339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Discussion: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3600" b="1" dirty="0">
              <a:solidFill>
                <a:srgbClr val="F16624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3. What changes or factors might influence a different decision about who receives water?</a:t>
            </a:r>
          </a:p>
          <a:p>
            <a:pPr lvl="0" algn="l" rtl="0">
              <a:spcBef>
                <a:spcPts val="0"/>
              </a:spcBef>
              <a:buNone/>
            </a:pPr>
            <a:endParaRPr sz="3000" b="1" dirty="0">
              <a:solidFill>
                <a:srgbClr val="F16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838200" y="1428750"/>
            <a:ext cx="7339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Discussion: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3600" b="1" dirty="0">
              <a:solidFill>
                <a:srgbClr val="F16624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4. When decisions about water allocation affect a large group of people, do you believe you can satisfy all users?</a:t>
            </a:r>
          </a:p>
          <a:p>
            <a:pPr lvl="0" algn="l" rtl="0">
              <a:spcBef>
                <a:spcPts val="0"/>
              </a:spcBef>
              <a:buNone/>
            </a:pPr>
            <a:endParaRPr sz="3000" b="1" dirty="0">
              <a:solidFill>
                <a:srgbClr val="F16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0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787224" y="1564350"/>
            <a:ext cx="7339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Discussion: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3600" b="1" dirty="0">
              <a:solidFill>
                <a:srgbClr val="F16624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5. What options do we have when there isn’t enough water to satisfy all of the users?</a:t>
            </a:r>
          </a:p>
          <a:p>
            <a:pPr lvl="0" algn="l" rtl="0">
              <a:spcBef>
                <a:spcPts val="0"/>
              </a:spcBef>
              <a:buNone/>
            </a:pPr>
            <a:endParaRPr sz="3000" b="1" dirty="0">
              <a:solidFill>
                <a:srgbClr val="F16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6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17075"/>
            <a:ext cx="4282124" cy="7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1371600" y="1031124"/>
            <a:ext cx="7339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Discussion: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3600" b="1" dirty="0">
              <a:solidFill>
                <a:srgbClr val="F16624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F16624"/>
                </a:solidFill>
              </a:rPr>
              <a:t>6. What can you do as a domestic water user to conserve?</a:t>
            </a:r>
          </a:p>
        </p:txBody>
      </p:sp>
    </p:spTree>
    <p:extLst>
      <p:ext uri="{BB962C8B-B14F-4D97-AF65-F5344CB8AC3E}">
        <p14:creationId xmlns:p14="http://schemas.microsoft.com/office/powerpoint/2010/main" val="36187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00" y="212625"/>
            <a:ext cx="2700850" cy="4575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0" y="1198975"/>
            <a:ext cx="95223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3600" b="1">
                <a:solidFill>
                  <a:srgbClr val="F16624"/>
                </a:solidFill>
              </a:rPr>
              <a:t>What kind of water user are you? 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3600" b="1">
                <a:solidFill>
                  <a:srgbClr val="F16624"/>
                </a:solidFill>
              </a:rPr>
              <a:t>What water users do you depend upon?</a:t>
            </a:r>
          </a:p>
          <a:p>
            <a:pPr lvl="0" algn="ctr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00" y="212625"/>
            <a:ext cx="2700850" cy="4575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 title="Sharing Water | Discover Your Forest">
            <a:hlinkClick r:id="rId5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00" y="212625"/>
            <a:ext cx="2700850" cy="4575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3429000" y="-1126062"/>
            <a:ext cx="95223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F16624"/>
                </a:solidFill>
              </a:rPr>
              <a:t>What is a watershed?</a:t>
            </a:r>
          </a:p>
        </p:txBody>
      </p:sp>
      <p:sp>
        <p:nvSpPr>
          <p:cNvPr id="92" name="Shape 92" descr="A shed that holds water? Nope. Everyone in the world lives in a watershed.  Watch this short video to learn what a watershed really is." title="What Is A Watershed?">
            <a:hlinkClick r:id="rId5"/>
          </p:cNvPr>
          <p:cNvSpPr/>
          <p:nvPr/>
        </p:nvSpPr>
        <p:spPr>
          <a:xfrm>
            <a:off x="2195900" y="971900"/>
            <a:ext cx="4572000" cy="3429000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00" y="73625"/>
            <a:ext cx="2327749" cy="39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2017-07-07_13104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8000" y="0"/>
            <a:ext cx="39994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00" y="73625"/>
            <a:ext cx="2327749" cy="39432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338025" y="1071750"/>
            <a:ext cx="65511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16624"/>
                </a:solidFill>
              </a:rPr>
              <a:t>Who are the water users of Central Oregon?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064350"/>
            <a:ext cx="5715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00" y="73625"/>
            <a:ext cx="2327749" cy="39432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1120000" y="0"/>
            <a:ext cx="7339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>
                <a:solidFill>
                  <a:srgbClr val="F16624"/>
                </a:solidFill>
              </a:rPr>
              <a:t>Creating a water user profile</a:t>
            </a:r>
          </a:p>
          <a:p>
            <a:pPr lvl="0" algn="ctr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3000" b="1">
              <a:solidFill>
                <a:srgbClr val="F16624"/>
              </a:solidFill>
            </a:endParaRPr>
          </a:p>
        </p:txBody>
      </p:sp>
      <p:pic>
        <p:nvPicPr>
          <p:cNvPr id="114" name="Shape 114" descr="2017-08-22_15100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6775" y="1647875"/>
            <a:ext cx="428625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507</Words>
  <Application>Microsoft Office PowerPoint</Application>
  <PresentationFormat>On-screen Show (16:9)</PresentationFormat>
  <Paragraphs>92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Arial</vt:lpstr>
      <vt:lpstr>Simple Light</vt:lpstr>
      <vt:lpstr>Sharing Water</vt:lpstr>
      <vt:lpstr>Part I: Watersheds and Water Users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II:  Water Conservation</vt:lpstr>
      <vt:lpstr>How much?</vt:lpstr>
      <vt:lpstr>The state of our basin</vt:lpstr>
      <vt:lpstr>The state of our basin</vt:lpstr>
      <vt:lpstr>The state of our basin</vt:lpstr>
      <vt:lpstr>The state of our basin</vt:lpstr>
      <vt:lpstr>The state of our basin</vt:lpstr>
      <vt:lpstr>The state of our basin</vt:lpstr>
      <vt:lpstr>The state of our basin</vt:lpstr>
      <vt:lpstr>The state of our basin</vt:lpstr>
      <vt:lpstr>The state of our basin</vt:lpstr>
      <vt:lpstr>The state of our basin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Water</dc:title>
  <dc:creator>Jess Ludmer</dc:creator>
  <cp:lastModifiedBy>Michael Buettner</cp:lastModifiedBy>
  <cp:revision>3</cp:revision>
  <dcterms:modified xsi:type="dcterms:W3CDTF">2017-09-06T17:17:47Z</dcterms:modified>
</cp:coreProperties>
</file>