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273_925FA3E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6" r:id="rId5"/>
  </p:sldMasterIdLst>
  <p:notesMasterIdLst>
    <p:notesMasterId r:id="rId15"/>
  </p:notesMasterIdLst>
  <p:sldIdLst>
    <p:sldId id="258" r:id="rId6"/>
    <p:sldId id="568" r:id="rId7"/>
    <p:sldId id="635" r:id="rId8"/>
    <p:sldId id="627" r:id="rId9"/>
    <p:sldId id="578" r:id="rId10"/>
    <p:sldId id="624" r:id="rId11"/>
    <p:sldId id="632" r:id="rId12"/>
    <p:sldId id="636" r:id="rId13"/>
    <p:sldId id="261" r:id="rId14"/>
  </p:sldIdLst>
  <p:sldSz cx="12192000" cy="6858000"/>
  <p:notesSz cx="6858000" cy="9144000"/>
  <p:defaultTextStyle>
    <a:defPPr>
      <a:defRPr lang="en-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D00F6B-0A46-06EE-7707-61672C5B90E7}" name="Rory Rowan" initials="RR" userId="S::rrowan@bendoregon.gov::ffb091dc-ef44-425b-90ec-7cb358783048" providerId="AD"/>
  <p188:author id="{7F8B967B-9DCC-1E66-FBA6-B92EDC71E014}" name="Garrett Sabourin" initials="GS" userId="S::gsabourin@bendoregon.gov::b42817b1-ffbb-45b7-a4b0-c9c85e9ba771" providerId="AD"/>
  <p188:author id="{74442F86-A235-D463-ABC9-CB130DF09CCE}" name="Allison Platt" initials="AP" userId="S::aplatt@bendoregon.gov::3522fee4-5db2-4623-86b5-09b6fe9de2c8" providerId="AD"/>
  <p188:author id="{9176E58D-BD7B-AD2B-C716-F76DBA8B437D}" name="Ryan Oster" initials="RO" userId="S::roster@bendoregon.gov::1c40867c-9e42-4961-92a0-4f94caaccbfe" providerId="AD"/>
  <p188:author id="{B05E71BE-3BB6-E7FC-CF2D-8BDA987808F0}" name="Sharon Wojda" initials="SW" userId="S::swojda@bendoregon.gov::0372cd51-30fe-448b-9a17-52667fda43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lison Platt" initials="AP" lastIdx="1" clrIdx="0">
    <p:extLst>
      <p:ext uri="{19B8F6BF-5375-455C-9EA6-DF929625EA0E}">
        <p15:presenceInfo xmlns:p15="http://schemas.microsoft.com/office/powerpoint/2012/main" userId="S-1-5-21-725345543-813497703-839522115-191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C5D81"/>
    <a:srgbClr val="837B17"/>
    <a:srgbClr val="838517"/>
    <a:srgbClr val="496A3F"/>
    <a:srgbClr val="7C476D"/>
    <a:srgbClr val="1969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924"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73_925FA3E1.xml><?xml version="1.0" encoding="utf-8"?>
<p188:cmLst xmlns:a="http://schemas.openxmlformats.org/drawingml/2006/main" xmlns:r="http://schemas.openxmlformats.org/officeDocument/2006/relationships" xmlns:p188="http://schemas.microsoft.com/office/powerpoint/2018/8/main">
  <p188:cm id="{1E9B56FF-5024-467A-A0FD-7229D5ABE173}" authorId="{9176E58D-BD7B-AD2B-C716-F76DBA8B437D}" status="resolved" created="2022-02-08T23:34:14.851" complete="100000">
    <pc:sldMkLst xmlns:pc="http://schemas.microsoft.com/office/powerpoint/2013/main/command">
      <pc:docMk/>
      <pc:sldMk cId="2748493674" sldId="271"/>
    </pc:sldMkLst>
    <p188:txBody>
      <a:bodyPr/>
      <a:lstStyle/>
      <a:p>
        <a:r>
          <a:rPr lang="en-US"/>
          <a:t>This could be a good conversation slide.  I think Council has a target date in mind of 2025 to be opening a Hawthorne Ped/Bike bridge, but you are correct in that it is all TBD based on the study outcome.  What your showing is probably more realistic for the bridge, but maybe if they decide to focus on low hanging fruit of Franklin  and/or Greenwood we can design in 2023 and build in 2024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C1954-B190-8A48-B726-6C8D1730B606}" type="datetimeFigureOut">
              <a:rPr lang="en-VE" smtClean="0"/>
              <a:t>11/13/2023</a:t>
            </a:fld>
            <a:endParaRPr lang="en-V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B18DE4-D3C1-9A47-8022-E43917FD018D}" type="slidenum">
              <a:rPr lang="en-VE" smtClean="0"/>
              <a:t>‹#›</a:t>
            </a:fld>
            <a:endParaRPr lang="en-VE"/>
          </a:p>
        </p:txBody>
      </p:sp>
    </p:spTree>
    <p:extLst>
      <p:ext uri="{BB962C8B-B14F-4D97-AF65-F5344CB8AC3E}">
        <p14:creationId xmlns:p14="http://schemas.microsoft.com/office/powerpoint/2010/main" val="95744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B18DE4-D3C1-9A47-8022-E43917FD018D}" type="slidenum">
              <a:rPr kumimoji="0" lang="en-V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V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59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Quicker option, hybrid option to address </a:t>
            </a:r>
            <a:r>
              <a:rPr lang="en-US" err="1"/>
              <a:t>tboc</a:t>
            </a:r>
            <a:r>
              <a:rPr lang="en-US"/>
              <a:t>/</a:t>
            </a:r>
            <a:r>
              <a:rPr lang="en-US" err="1"/>
              <a:t>caab</a:t>
            </a:r>
            <a:r>
              <a:rPr lang="en-US"/>
              <a:t> recommendations</a:t>
            </a:r>
          </a:p>
          <a:p>
            <a:pPr marL="171450" indent="-171450">
              <a:buFontTx/>
              <a:buChar char="-"/>
            </a:pPr>
            <a:r>
              <a:rPr lang="en-US"/>
              <a:t>Not enough funding for Hawthorne, which is also a much longer project to deliver</a:t>
            </a:r>
            <a:endParaRPr lang="en-US">
              <a:cs typeface="Calibri"/>
            </a:endParaRPr>
          </a:p>
          <a:p>
            <a:pPr marL="171450" indent="-171450">
              <a:buFontTx/>
              <a:buChar char="-"/>
            </a:pPr>
            <a:r>
              <a:rPr lang="en-US"/>
              <a:t>Continue to pursue grants and more TIF coming as development takes hold in Core.</a:t>
            </a:r>
            <a:endParaRPr lang="en-US">
              <a:cs typeface="Calibri"/>
            </a:endParaRPr>
          </a:p>
          <a:p>
            <a:pPr marL="171450" indent="-171450">
              <a:buFontTx/>
              <a:buChar char="-"/>
            </a:pPr>
            <a:r>
              <a:rPr lang="en-US">
                <a:cs typeface="Calibri"/>
              </a:rPr>
              <a:t>Greenwood: </a:t>
            </a:r>
            <a:endParaRPr lang="en-US"/>
          </a:p>
          <a:p>
            <a:pPr marL="742950" lvl="1" indent="-171450">
              <a:buFontTx/>
              <a:buChar char="-"/>
            </a:pPr>
            <a:r>
              <a:rPr lang="en-US"/>
              <a:t>2nd/Greenwood improvement</a:t>
            </a:r>
            <a:endParaRPr lang="en-US">
              <a:cs typeface="Calibri"/>
            </a:endParaRPr>
          </a:p>
          <a:p>
            <a:pPr marL="742950" lvl="1" indent="-285750">
              <a:buFont typeface="Arial,Sans-Serif"/>
              <a:buChar char="•"/>
            </a:pPr>
            <a:r>
              <a:rPr lang="en-US"/>
              <a:t>Identify other improvement opportunities in combination with stormwater improvements</a:t>
            </a:r>
            <a:endParaRPr lang="en-US">
              <a:cs typeface="Calibri"/>
            </a:endParaRPr>
          </a:p>
        </p:txBody>
      </p:sp>
      <p:sp>
        <p:nvSpPr>
          <p:cNvPr id="4" name="Slide Number Placeholder 3"/>
          <p:cNvSpPr>
            <a:spLocks noGrp="1"/>
          </p:cNvSpPr>
          <p:nvPr>
            <p:ph type="sldNum" sz="quarter" idx="5"/>
          </p:nvPr>
        </p:nvSpPr>
        <p:spPr/>
        <p:txBody>
          <a:bodyPr/>
          <a:lstStyle/>
          <a:p>
            <a:fld id="{D5B18DE4-D3C1-9A47-8022-E43917FD018D}" type="slidenum">
              <a:rPr lang="en-VE" smtClean="0"/>
              <a:t>3</a:t>
            </a:fld>
            <a:endParaRPr lang="en-VE"/>
          </a:p>
        </p:txBody>
      </p:sp>
    </p:spTree>
    <p:extLst>
      <p:ext uri="{BB962C8B-B14F-4D97-AF65-F5344CB8AC3E}">
        <p14:creationId xmlns:p14="http://schemas.microsoft.com/office/powerpoint/2010/main" val="7429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5591-3CD0-7A49-AD04-9BE7752353D0}"/>
              </a:ext>
            </a:extLst>
          </p:cNvPr>
          <p:cNvSpPr>
            <a:spLocks noGrp="1"/>
          </p:cNvSpPr>
          <p:nvPr>
            <p:ph type="ctrTitle" hasCustomPrompt="1"/>
          </p:nvPr>
        </p:nvSpPr>
        <p:spPr>
          <a:xfrm>
            <a:off x="887505" y="2534032"/>
            <a:ext cx="9144000" cy="1074542"/>
          </a:xfrm>
        </p:spPr>
        <p:txBody>
          <a:bodyPr anchor="b"/>
          <a:lstStyle>
            <a:lvl1pPr algn="l">
              <a:defRPr sz="5000" b="1" i="0">
                <a:latin typeface="Arial" panose="020B0604020202020204" pitchFamily="34" charset="0"/>
                <a:cs typeface="Arial" panose="020B0604020202020204" pitchFamily="34" charset="0"/>
              </a:defRPr>
            </a:lvl1pPr>
          </a:lstStyle>
          <a:p>
            <a:r>
              <a:rPr lang="en-US"/>
              <a:t>Add Title</a:t>
            </a:r>
            <a:endParaRPr lang="en-VE"/>
          </a:p>
        </p:txBody>
      </p:sp>
      <p:sp>
        <p:nvSpPr>
          <p:cNvPr id="3" name="Subtitle 2">
            <a:extLst>
              <a:ext uri="{FF2B5EF4-FFF2-40B4-BE49-F238E27FC236}">
                <a16:creationId xmlns:a16="http://schemas.microsoft.com/office/drawing/2014/main" id="{A997C970-D7A4-E444-B068-3C8DB778BCAB}"/>
              </a:ext>
            </a:extLst>
          </p:cNvPr>
          <p:cNvSpPr>
            <a:spLocks noGrp="1"/>
          </p:cNvSpPr>
          <p:nvPr>
            <p:ph type="subTitle" idx="1" hasCustomPrompt="1"/>
          </p:nvPr>
        </p:nvSpPr>
        <p:spPr>
          <a:xfrm>
            <a:off x="887505" y="3700649"/>
            <a:ext cx="9144000" cy="718950"/>
          </a:xfrm>
        </p:spPr>
        <p:txBody>
          <a:bodyPr/>
          <a:lstStyle>
            <a:lvl1pPr marL="0" indent="0" algn="l">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Presenter Name</a:t>
            </a:r>
            <a:endParaRPr lang="en-VE"/>
          </a:p>
        </p:txBody>
      </p:sp>
      <p:pic>
        <p:nvPicPr>
          <p:cNvPr id="5" name="Picture 4" descr="City of Bend logo.">
            <a:extLst>
              <a:ext uri="{FF2B5EF4-FFF2-40B4-BE49-F238E27FC236}">
                <a16:creationId xmlns:a16="http://schemas.microsoft.com/office/drawing/2014/main" id="{A965FAFB-CDDC-E045-8742-977503756E1B}"/>
              </a:ext>
            </a:extLst>
          </p:cNvPr>
          <p:cNvPicPr>
            <a:picLocks noChangeAspect="1"/>
          </p:cNvPicPr>
          <p:nvPr userDrawn="1"/>
        </p:nvPicPr>
        <p:blipFill>
          <a:blip r:embed="rId2"/>
          <a:stretch>
            <a:fillRect/>
          </a:stretch>
        </p:blipFill>
        <p:spPr>
          <a:xfrm>
            <a:off x="-321514" y="-519222"/>
            <a:ext cx="2782556" cy="2782556"/>
          </a:xfrm>
          <a:prstGeom prst="rect">
            <a:avLst/>
          </a:prstGeom>
        </p:spPr>
      </p:pic>
      <p:sp>
        <p:nvSpPr>
          <p:cNvPr id="7" name="Text Placeholder 6">
            <a:extLst>
              <a:ext uri="{FF2B5EF4-FFF2-40B4-BE49-F238E27FC236}">
                <a16:creationId xmlns:a16="http://schemas.microsoft.com/office/drawing/2014/main" id="{4BD48BE4-A4C6-415F-9BBC-7E2E3CEF7C69}"/>
              </a:ext>
            </a:extLst>
          </p:cNvPr>
          <p:cNvSpPr>
            <a:spLocks noGrp="1"/>
          </p:cNvSpPr>
          <p:nvPr>
            <p:ph type="body" sz="quarter" idx="10" hasCustomPrompt="1"/>
          </p:nvPr>
        </p:nvSpPr>
        <p:spPr>
          <a:xfrm>
            <a:off x="887413" y="4713288"/>
            <a:ext cx="4614862" cy="647700"/>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Add Presentation Date</a:t>
            </a:r>
          </a:p>
        </p:txBody>
      </p:sp>
    </p:spTree>
    <p:extLst>
      <p:ext uri="{BB962C8B-B14F-4D97-AF65-F5344CB8AC3E}">
        <p14:creationId xmlns:p14="http://schemas.microsoft.com/office/powerpoint/2010/main" val="2017700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terials in Alternate Format Reques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AA3028-A474-4E41-B871-23F09796D448}"/>
              </a:ext>
            </a:extLst>
          </p:cNvPr>
          <p:cNvSpPr txBox="1">
            <a:spLocks/>
          </p:cNvSpPr>
          <p:nvPr userDrawn="1"/>
        </p:nvSpPr>
        <p:spPr>
          <a:xfrm>
            <a:off x="831850" y="491263"/>
            <a:ext cx="10515600" cy="591673"/>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500" b="1" i="0" kern="1200">
                <a:solidFill>
                  <a:schemeClr val="tx1"/>
                </a:solidFill>
                <a:latin typeface="Arial" panose="020B0604020202020204" pitchFamily="34" charset="0"/>
                <a:ea typeface="+mj-ea"/>
                <a:cs typeface="Arial" panose="020B0604020202020204" pitchFamily="34" charset="0"/>
              </a:defRPr>
            </a:lvl1pPr>
          </a:lstStyle>
          <a:p>
            <a:r>
              <a:rPr lang="en-US" sz="3200" b="1" i="0" kern="1200">
                <a:solidFill>
                  <a:schemeClr val="tx1"/>
                </a:solidFill>
                <a:effectLst/>
                <a:latin typeface="Arial" panose="020B0604020202020204" pitchFamily="34" charset="0"/>
                <a:ea typeface="+mj-ea"/>
                <a:cs typeface="Arial" panose="020B0604020202020204" pitchFamily="34" charset="0"/>
              </a:rPr>
              <a:t>Accommodation Information for People with Disabilities</a:t>
            </a:r>
          </a:p>
        </p:txBody>
      </p:sp>
      <p:pic>
        <p:nvPicPr>
          <p:cNvPr id="1025" name="image10.png" descr="ISA Wheelchair icon.">
            <a:extLst>
              <a:ext uri="{FF2B5EF4-FFF2-40B4-BE49-F238E27FC236}">
                <a16:creationId xmlns:a16="http://schemas.microsoft.com/office/drawing/2014/main" id="{360BB738-557D-E243-8A8C-FEE37D7365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923" b="1923"/>
          <a:stretch>
            <a:fillRect/>
          </a:stretch>
        </p:blipFill>
        <p:spPr bwMode="auto">
          <a:xfrm>
            <a:off x="961220" y="2868612"/>
            <a:ext cx="1165226" cy="1120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753D9D1-CFBC-0B42-B5B8-5D34BDD2538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87350" y="6007509"/>
            <a:ext cx="3473679" cy="868420"/>
          </a:xfrm>
          <a:prstGeom prst="rect">
            <a:avLst/>
          </a:prstGeom>
        </p:spPr>
      </p:pic>
    </p:spTree>
    <p:extLst>
      <p:ext uri="{BB962C8B-B14F-4D97-AF65-F5344CB8AC3E}">
        <p14:creationId xmlns:p14="http://schemas.microsoft.com/office/powerpoint/2010/main" val="1054207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bg>
      <p:bgPr>
        <a:solidFill>
          <a:schemeClr val="bg1"/>
        </a:solidFill>
        <a:effectLst/>
      </p:bgPr>
    </p:bg>
    <p:spTree>
      <p:nvGrpSpPr>
        <p:cNvPr id="1" name=""/>
        <p:cNvGrpSpPr/>
        <p:nvPr/>
      </p:nvGrpSpPr>
      <p:grpSpPr>
        <a:xfrm>
          <a:off x="0" y="0"/>
          <a:ext cx="0" cy="0"/>
          <a:chOff x="0" y="0"/>
          <a:chExt cx="0" cy="0"/>
        </a:xfrm>
      </p:grpSpPr>
      <p:sp>
        <p:nvSpPr>
          <p:cNvPr id="10" name="Content Placeholder 2"/>
          <p:cNvSpPr>
            <a:spLocks noGrp="1"/>
          </p:cNvSpPr>
          <p:nvPr>
            <p:ph sz="half" idx="1" hasCustomPrompt="1"/>
          </p:nvPr>
        </p:nvSpPr>
        <p:spPr>
          <a:xfrm>
            <a:off x="423760" y="1079769"/>
            <a:ext cx="5384800" cy="5046395"/>
          </a:xfrm>
          <a:prstGeom prst="rect">
            <a:avLst/>
          </a:prstGeom>
        </p:spPr>
        <p:txBody>
          <a:bodyPr/>
          <a:lstStyle>
            <a:lvl1pPr>
              <a:defRPr sz="2000"/>
            </a:lvl1pPr>
            <a:lvl2pPr>
              <a:defRPr sz="1800"/>
            </a:lvl2pPr>
            <a:lvl3pPr>
              <a:defRPr sz="16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11" name="Content Placeholder 3"/>
          <p:cNvSpPr>
            <a:spLocks noGrp="1"/>
          </p:cNvSpPr>
          <p:nvPr>
            <p:ph sz="half" idx="2" hasCustomPrompt="1"/>
          </p:nvPr>
        </p:nvSpPr>
        <p:spPr>
          <a:xfrm>
            <a:off x="6011760" y="1079770"/>
            <a:ext cx="5384800" cy="5046394"/>
          </a:xfrm>
          <a:prstGeom prst="rect">
            <a:avLst/>
          </a:prstGeo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6" name="Rectangle 5"/>
          <p:cNvSpPr/>
          <p:nvPr/>
        </p:nvSpPr>
        <p:spPr>
          <a:xfrm>
            <a:off x="0" y="6126164"/>
            <a:ext cx="12192000" cy="7318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itle 1"/>
          <p:cNvSpPr txBox="1">
            <a:spLocks/>
          </p:cNvSpPr>
          <p:nvPr/>
        </p:nvSpPr>
        <p:spPr>
          <a:xfrm>
            <a:off x="423762" y="6240455"/>
            <a:ext cx="1166500" cy="48102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i="0" kern="1200" cap="all">
                <a:solidFill>
                  <a:schemeClr val="tx1"/>
                </a:solidFill>
                <a:latin typeface="Arial"/>
                <a:ea typeface="+mj-ea"/>
                <a:cs typeface="Arial"/>
              </a:defRPr>
            </a:lvl1pPr>
          </a:lstStyle>
          <a:p>
            <a:pPr algn="l"/>
            <a:r>
              <a:rPr lang="en-US" sz="1000" b="1" i="0">
                <a:solidFill>
                  <a:schemeClr val="tx1"/>
                </a:solidFill>
                <a:latin typeface="Arial"/>
                <a:cs typeface="Arial"/>
              </a:rPr>
              <a:t>CITY OF Bend |</a:t>
            </a:r>
            <a:endParaRPr lang="en-US" sz="1000" b="0">
              <a:solidFill>
                <a:schemeClr val="tx1"/>
              </a:solidFill>
            </a:endParaRPr>
          </a:p>
        </p:txBody>
      </p:sp>
      <p:sp>
        <p:nvSpPr>
          <p:cNvPr id="13" name="Title 1"/>
          <p:cNvSpPr>
            <a:spLocks noGrp="1"/>
          </p:cNvSpPr>
          <p:nvPr>
            <p:ph type="ctrTitle" hasCustomPrompt="1"/>
          </p:nvPr>
        </p:nvSpPr>
        <p:spPr>
          <a:xfrm>
            <a:off x="1388590" y="302993"/>
            <a:ext cx="9455001" cy="457200"/>
          </a:xfrm>
          <a:prstGeom prst="rect">
            <a:avLst/>
          </a:prstGeom>
        </p:spPr>
        <p:txBody>
          <a:bodyPr>
            <a:normAutofit/>
          </a:bodyPr>
          <a:lstStyle>
            <a:lvl1pPr algn="r">
              <a:defRPr sz="2400">
                <a:solidFill>
                  <a:schemeClr val="accent1"/>
                </a:solidFill>
              </a:defRPr>
            </a:lvl1pPr>
          </a:lstStyle>
          <a:p>
            <a:r>
              <a:rPr lang="en-US"/>
              <a:t>Click to edit title</a:t>
            </a:r>
          </a:p>
        </p:txBody>
      </p:sp>
      <p:pic>
        <p:nvPicPr>
          <p:cNvPr id="8" name="Picture 7" descr="City of Bend logo element, the Bend Bug." title="Bend Bu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7935" y="74393"/>
            <a:ext cx="914400" cy="914400"/>
          </a:xfrm>
          <a:prstGeom prst="rect">
            <a:avLst/>
          </a:prstGeom>
        </p:spPr>
      </p:pic>
      <p:sp>
        <p:nvSpPr>
          <p:cNvPr id="9" name="Text Placeholder 3"/>
          <p:cNvSpPr>
            <a:spLocks noGrp="1"/>
          </p:cNvSpPr>
          <p:nvPr>
            <p:ph type="body" sz="quarter" idx="10" hasCustomPrompt="1"/>
          </p:nvPr>
        </p:nvSpPr>
        <p:spPr>
          <a:xfrm>
            <a:off x="1423988" y="6245352"/>
            <a:ext cx="6200775" cy="484632"/>
          </a:xfrm>
        </p:spPr>
        <p:txBody>
          <a:bodyPr anchor="ctr" anchorCtr="0">
            <a:noAutofit/>
          </a:bodyPr>
          <a:lstStyle>
            <a:lvl1pPr marL="0" indent="0">
              <a:buNone/>
              <a:defRPr sz="1000" b="1" cap="all" baseline="0"/>
            </a:lvl1pPr>
            <a:lvl2pPr>
              <a:defRPr sz="1000"/>
            </a:lvl2pPr>
            <a:lvl3pPr>
              <a:defRPr sz="1000"/>
            </a:lvl3pPr>
            <a:lvl4pPr>
              <a:defRPr sz="1000"/>
            </a:lvl4pPr>
            <a:lvl5pPr>
              <a:defRPr sz="1000"/>
            </a:lvl5pPr>
          </a:lstStyle>
          <a:p>
            <a:pPr lvl="0"/>
            <a:r>
              <a:rPr lang="en-US" b="1"/>
              <a:t>Click to Add Department or Project</a:t>
            </a:r>
            <a:endParaRPr lang="en-US"/>
          </a:p>
        </p:txBody>
      </p:sp>
    </p:spTree>
    <p:extLst>
      <p:ext uri="{BB962C8B-B14F-4D97-AF65-F5344CB8AC3E}">
        <p14:creationId xmlns:p14="http://schemas.microsoft.com/office/powerpoint/2010/main" val="2918915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D48BE4-A4C6-415F-9BBC-7E2E3CEF7C69}"/>
              </a:ext>
            </a:extLst>
          </p:cNvPr>
          <p:cNvSpPr>
            <a:spLocks noGrp="1"/>
          </p:cNvSpPr>
          <p:nvPr>
            <p:ph type="body" sz="quarter" idx="10" hasCustomPrompt="1"/>
          </p:nvPr>
        </p:nvSpPr>
        <p:spPr>
          <a:xfrm>
            <a:off x="887413" y="4713288"/>
            <a:ext cx="4614862" cy="647700"/>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Add Presentation Date</a:t>
            </a:r>
          </a:p>
        </p:txBody>
      </p:sp>
      <p:sp>
        <p:nvSpPr>
          <p:cNvPr id="3" name="Subtitle 2">
            <a:extLst>
              <a:ext uri="{FF2B5EF4-FFF2-40B4-BE49-F238E27FC236}">
                <a16:creationId xmlns:a16="http://schemas.microsoft.com/office/drawing/2014/main" id="{A997C970-D7A4-E444-B068-3C8DB778BCAB}"/>
              </a:ext>
            </a:extLst>
          </p:cNvPr>
          <p:cNvSpPr>
            <a:spLocks noGrp="1"/>
          </p:cNvSpPr>
          <p:nvPr>
            <p:ph type="subTitle" idx="1" hasCustomPrompt="1"/>
          </p:nvPr>
        </p:nvSpPr>
        <p:spPr>
          <a:xfrm>
            <a:off x="887505" y="3700649"/>
            <a:ext cx="9144000" cy="718950"/>
          </a:xfrm>
        </p:spPr>
        <p:txBody>
          <a:bodyPr/>
          <a:lstStyle>
            <a:lvl1pPr marL="0" indent="0" algn="l">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Presenter Name</a:t>
            </a:r>
            <a:endParaRPr lang="en-VE" dirty="0"/>
          </a:p>
        </p:txBody>
      </p:sp>
      <p:sp>
        <p:nvSpPr>
          <p:cNvPr id="2" name="Title 1">
            <a:extLst>
              <a:ext uri="{FF2B5EF4-FFF2-40B4-BE49-F238E27FC236}">
                <a16:creationId xmlns:a16="http://schemas.microsoft.com/office/drawing/2014/main" id="{A48E5591-3CD0-7A49-AD04-9BE7752353D0}"/>
              </a:ext>
            </a:extLst>
          </p:cNvPr>
          <p:cNvSpPr>
            <a:spLocks noGrp="1"/>
          </p:cNvSpPr>
          <p:nvPr>
            <p:ph type="ctrTitle" hasCustomPrompt="1"/>
          </p:nvPr>
        </p:nvSpPr>
        <p:spPr>
          <a:xfrm>
            <a:off x="887505" y="2534032"/>
            <a:ext cx="9144000" cy="1074542"/>
          </a:xfrm>
        </p:spPr>
        <p:txBody>
          <a:bodyPr anchor="b">
            <a:normAutofit/>
          </a:bodyPr>
          <a:lstStyle>
            <a:lvl1pPr algn="l">
              <a:defRPr sz="5000" b="1" i="0">
                <a:solidFill>
                  <a:schemeClr val="tx1"/>
                </a:solidFill>
                <a:latin typeface="Arial" panose="020B0604020202020204" pitchFamily="34" charset="0"/>
                <a:cs typeface="Arial" panose="020B0604020202020204" pitchFamily="34" charset="0"/>
              </a:defRPr>
            </a:lvl1pPr>
          </a:lstStyle>
          <a:p>
            <a:r>
              <a:rPr lang="en-US" dirty="0"/>
              <a:t>Add Title</a:t>
            </a:r>
            <a:endParaRPr lang="en-VE" dirty="0"/>
          </a:p>
        </p:txBody>
      </p:sp>
      <p:pic>
        <p:nvPicPr>
          <p:cNvPr id="5" name="Picture 4" descr="City of Bend logo.">
            <a:extLst>
              <a:ext uri="{FF2B5EF4-FFF2-40B4-BE49-F238E27FC236}">
                <a16:creationId xmlns:a16="http://schemas.microsoft.com/office/drawing/2014/main" id="{A965FAFB-CDDC-E045-8742-977503756E1B}"/>
              </a:ext>
            </a:extLst>
          </p:cNvPr>
          <p:cNvPicPr>
            <a:picLocks noChangeAspect="1"/>
          </p:cNvPicPr>
          <p:nvPr/>
        </p:nvPicPr>
        <p:blipFill>
          <a:blip r:embed="rId2"/>
          <a:stretch>
            <a:fillRect/>
          </a:stretch>
        </p:blipFill>
        <p:spPr>
          <a:xfrm>
            <a:off x="-321514" y="-519222"/>
            <a:ext cx="2782556" cy="2782556"/>
          </a:xfrm>
          <a:prstGeom prst="rect">
            <a:avLst/>
          </a:prstGeom>
        </p:spPr>
      </p:pic>
      <p:pic>
        <p:nvPicPr>
          <p:cNvPr id="4" name="Picture 3" descr="City of Bend logo.">
            <a:extLst>
              <a:ext uri="{FF2B5EF4-FFF2-40B4-BE49-F238E27FC236}">
                <a16:creationId xmlns:a16="http://schemas.microsoft.com/office/drawing/2014/main" id="{BB2E7619-CDDE-AB3A-C95E-9ACE1CA6254D}"/>
              </a:ext>
            </a:extLst>
          </p:cNvPr>
          <p:cNvPicPr>
            <a:picLocks noChangeAspect="1"/>
          </p:cNvPicPr>
          <p:nvPr userDrawn="1"/>
        </p:nvPicPr>
        <p:blipFill>
          <a:blip r:embed="rId2"/>
          <a:stretch>
            <a:fillRect/>
          </a:stretch>
        </p:blipFill>
        <p:spPr>
          <a:xfrm>
            <a:off x="-321514" y="-519222"/>
            <a:ext cx="2782556" cy="2782556"/>
          </a:xfrm>
          <a:prstGeom prst="rect">
            <a:avLst/>
          </a:prstGeom>
        </p:spPr>
      </p:pic>
    </p:spTree>
    <p:extLst>
      <p:ext uri="{BB962C8B-B14F-4D97-AF65-F5344CB8AC3E}">
        <p14:creationId xmlns:p14="http://schemas.microsoft.com/office/powerpoint/2010/main" val="1621537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_Lak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4C212-F8CB-A647-B790-A943715F1743}"/>
              </a:ext>
            </a:extLst>
          </p:cNvPr>
          <p:cNvSpPr>
            <a:spLocks noGrp="1"/>
          </p:cNvSpPr>
          <p:nvPr>
            <p:ph type="body" idx="1" hasCustomPrompt="1"/>
          </p:nvPr>
        </p:nvSpPr>
        <p:spPr>
          <a:xfrm>
            <a:off x="831850" y="3684027"/>
            <a:ext cx="10515600" cy="1500187"/>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Subhead</a:t>
            </a:r>
          </a:p>
        </p:txBody>
      </p:sp>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2004452"/>
            <a:ext cx="10515600" cy="1500187"/>
          </a:xfrm>
        </p:spPr>
        <p:txBody>
          <a:bodyPr anchor="b">
            <a:normAutofit/>
          </a:bodyPr>
          <a:lstStyle>
            <a:lvl1pPr algn="ctr">
              <a:defRPr sz="5000" b="1">
                <a:solidFill>
                  <a:schemeClr val="bg1"/>
                </a:solidFill>
                <a:latin typeface="Arial" panose="020B0604020202020204" pitchFamily="34" charset="0"/>
                <a:cs typeface="Arial" panose="020B0604020202020204" pitchFamily="34" charset="0"/>
              </a:defRPr>
            </a:lvl1pPr>
          </a:lstStyle>
          <a:p>
            <a:r>
              <a:rPr lang="en-US" dirty="0"/>
              <a:t>Add Title</a:t>
            </a:r>
            <a:endParaRPr lang="en-VE" dirty="0"/>
          </a:p>
        </p:txBody>
      </p:sp>
      <p:pic>
        <p:nvPicPr>
          <p:cNvPr id="5" name="Picture 4">
            <a:extLst>
              <a:ext uri="{FF2B5EF4-FFF2-40B4-BE49-F238E27FC236}">
                <a16:creationId xmlns:a16="http://schemas.microsoft.com/office/drawing/2014/main" id="{2F54A158-970F-D14B-B0E6-D0C7E72242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7350" y="6007510"/>
            <a:ext cx="3473679" cy="868420"/>
          </a:xfrm>
          <a:prstGeom prst="rect">
            <a:avLst/>
          </a:prstGeom>
        </p:spPr>
      </p:pic>
      <p:pic>
        <p:nvPicPr>
          <p:cNvPr id="4" name="Picture 3">
            <a:extLst>
              <a:ext uri="{FF2B5EF4-FFF2-40B4-BE49-F238E27FC236}">
                <a16:creationId xmlns:a16="http://schemas.microsoft.com/office/drawing/2014/main" id="{D129C4DB-1BFA-3260-042C-1EB7670149C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10"/>
            <a:ext cx="3473679" cy="868420"/>
          </a:xfrm>
          <a:prstGeom prst="rect">
            <a:avLst/>
          </a:prstGeom>
        </p:spPr>
      </p:pic>
    </p:spTree>
    <p:extLst>
      <p:ext uri="{BB962C8B-B14F-4D97-AF65-F5344CB8AC3E}">
        <p14:creationId xmlns:p14="http://schemas.microsoft.com/office/powerpoint/2010/main" val="605466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_Juniper">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4C212-F8CB-A647-B790-A943715F1743}"/>
              </a:ext>
            </a:extLst>
          </p:cNvPr>
          <p:cNvSpPr>
            <a:spLocks noGrp="1"/>
          </p:cNvSpPr>
          <p:nvPr>
            <p:ph type="body" idx="1" hasCustomPrompt="1"/>
          </p:nvPr>
        </p:nvSpPr>
        <p:spPr>
          <a:xfrm>
            <a:off x="831850" y="3684027"/>
            <a:ext cx="10515600" cy="1500187"/>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Subhead</a:t>
            </a:r>
          </a:p>
        </p:txBody>
      </p:sp>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2004452"/>
            <a:ext cx="10515600" cy="1500187"/>
          </a:xfrm>
        </p:spPr>
        <p:txBody>
          <a:bodyPr anchor="b">
            <a:normAutofit/>
          </a:bodyPr>
          <a:lstStyle>
            <a:lvl1pPr algn="ctr">
              <a:defRPr sz="5000" b="1">
                <a:solidFill>
                  <a:schemeClr val="bg1"/>
                </a:solidFill>
                <a:latin typeface="Arial" panose="020B0604020202020204" pitchFamily="34" charset="0"/>
                <a:cs typeface="Arial" panose="020B0604020202020204" pitchFamily="34" charset="0"/>
              </a:defRPr>
            </a:lvl1pPr>
          </a:lstStyle>
          <a:p>
            <a:r>
              <a:rPr lang="en-US" dirty="0"/>
              <a:t>Add Title</a:t>
            </a:r>
            <a:endParaRPr lang="en-VE" dirty="0"/>
          </a:p>
        </p:txBody>
      </p:sp>
      <p:pic>
        <p:nvPicPr>
          <p:cNvPr id="6" name="Picture 5">
            <a:extLst>
              <a:ext uri="{FF2B5EF4-FFF2-40B4-BE49-F238E27FC236}">
                <a16:creationId xmlns:a16="http://schemas.microsoft.com/office/drawing/2014/main" id="{E43102CE-9BFC-6449-8058-FE562ACF34A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7350" y="6007510"/>
            <a:ext cx="3473679" cy="868420"/>
          </a:xfrm>
          <a:prstGeom prst="rect">
            <a:avLst/>
          </a:prstGeom>
        </p:spPr>
      </p:pic>
      <p:pic>
        <p:nvPicPr>
          <p:cNvPr id="4" name="Picture 3">
            <a:extLst>
              <a:ext uri="{FF2B5EF4-FFF2-40B4-BE49-F238E27FC236}">
                <a16:creationId xmlns:a16="http://schemas.microsoft.com/office/drawing/2014/main" id="{9C1060F5-DB4F-0A56-27D5-55E25F08053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10"/>
            <a:ext cx="3473679" cy="868420"/>
          </a:xfrm>
          <a:prstGeom prst="rect">
            <a:avLst/>
          </a:prstGeom>
        </p:spPr>
      </p:pic>
    </p:spTree>
    <p:extLst>
      <p:ext uri="{BB962C8B-B14F-4D97-AF65-F5344CB8AC3E}">
        <p14:creationId xmlns:p14="http://schemas.microsoft.com/office/powerpoint/2010/main" val="3789765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_Mountain">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4C212-F8CB-A647-B790-A943715F1743}"/>
              </a:ext>
            </a:extLst>
          </p:cNvPr>
          <p:cNvSpPr>
            <a:spLocks noGrp="1"/>
          </p:cNvSpPr>
          <p:nvPr>
            <p:ph type="body" idx="1" hasCustomPrompt="1"/>
          </p:nvPr>
        </p:nvSpPr>
        <p:spPr>
          <a:xfrm>
            <a:off x="831850" y="3684027"/>
            <a:ext cx="10515600" cy="1500187"/>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Subhead</a:t>
            </a:r>
          </a:p>
        </p:txBody>
      </p:sp>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2004452"/>
            <a:ext cx="10515600" cy="1500187"/>
          </a:xfrm>
        </p:spPr>
        <p:txBody>
          <a:bodyPr anchor="b"/>
          <a:lstStyle>
            <a:lvl1pPr algn="ctr">
              <a:defRPr sz="5000" b="1">
                <a:solidFill>
                  <a:schemeClr val="bg1"/>
                </a:solidFill>
                <a:latin typeface="Arial" panose="020B0604020202020204" pitchFamily="34" charset="0"/>
                <a:cs typeface="Arial" panose="020B0604020202020204" pitchFamily="34" charset="0"/>
              </a:defRPr>
            </a:lvl1pPr>
          </a:lstStyle>
          <a:p>
            <a:r>
              <a:rPr lang="en-US" dirty="0"/>
              <a:t>Add Title</a:t>
            </a:r>
            <a:endParaRPr lang="en-VE" dirty="0"/>
          </a:p>
        </p:txBody>
      </p:sp>
      <p:pic>
        <p:nvPicPr>
          <p:cNvPr id="6" name="Picture 5">
            <a:extLst>
              <a:ext uri="{FF2B5EF4-FFF2-40B4-BE49-F238E27FC236}">
                <a16:creationId xmlns:a16="http://schemas.microsoft.com/office/drawing/2014/main" id="{1E6342EC-7D97-6F47-9DDC-66A8C83DCAC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7350" y="6007509"/>
            <a:ext cx="3473679" cy="868420"/>
          </a:xfrm>
          <a:prstGeom prst="rect">
            <a:avLst/>
          </a:prstGeom>
        </p:spPr>
      </p:pic>
      <p:pic>
        <p:nvPicPr>
          <p:cNvPr id="4" name="Picture 3">
            <a:extLst>
              <a:ext uri="{FF2B5EF4-FFF2-40B4-BE49-F238E27FC236}">
                <a16:creationId xmlns:a16="http://schemas.microsoft.com/office/drawing/2014/main" id="{22812DE9-7094-3816-9DD9-7A02CF2819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09"/>
            <a:ext cx="3473679" cy="868420"/>
          </a:xfrm>
          <a:prstGeom prst="rect">
            <a:avLst/>
          </a:prstGeom>
        </p:spPr>
      </p:pic>
    </p:spTree>
    <p:extLst>
      <p:ext uri="{BB962C8B-B14F-4D97-AF65-F5344CB8AC3E}">
        <p14:creationId xmlns:p14="http://schemas.microsoft.com/office/powerpoint/2010/main" val="3735800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_Pine">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4C212-F8CB-A647-B790-A943715F1743}"/>
              </a:ext>
            </a:extLst>
          </p:cNvPr>
          <p:cNvSpPr>
            <a:spLocks noGrp="1"/>
          </p:cNvSpPr>
          <p:nvPr>
            <p:ph type="body" idx="1" hasCustomPrompt="1"/>
          </p:nvPr>
        </p:nvSpPr>
        <p:spPr>
          <a:xfrm>
            <a:off x="831850" y="3684027"/>
            <a:ext cx="10515600" cy="1500187"/>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Subhead</a:t>
            </a:r>
          </a:p>
        </p:txBody>
      </p:sp>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2004452"/>
            <a:ext cx="10515600" cy="1500187"/>
          </a:xfrm>
        </p:spPr>
        <p:txBody>
          <a:bodyPr anchor="b">
            <a:normAutofit/>
          </a:bodyPr>
          <a:lstStyle>
            <a:lvl1pPr algn="ctr">
              <a:defRPr sz="5000" b="1">
                <a:solidFill>
                  <a:schemeClr val="bg1"/>
                </a:solidFill>
                <a:latin typeface="Arial" panose="020B0604020202020204" pitchFamily="34" charset="0"/>
                <a:cs typeface="Arial" panose="020B0604020202020204" pitchFamily="34" charset="0"/>
              </a:defRPr>
            </a:lvl1pPr>
          </a:lstStyle>
          <a:p>
            <a:r>
              <a:rPr lang="en-US" dirty="0"/>
              <a:t>Add Title</a:t>
            </a:r>
            <a:endParaRPr lang="en-VE" dirty="0"/>
          </a:p>
        </p:txBody>
      </p:sp>
      <p:pic>
        <p:nvPicPr>
          <p:cNvPr id="6" name="Picture 5">
            <a:extLst>
              <a:ext uri="{FF2B5EF4-FFF2-40B4-BE49-F238E27FC236}">
                <a16:creationId xmlns:a16="http://schemas.microsoft.com/office/drawing/2014/main" id="{F64BD011-A7AC-9B47-9607-BC3CCB52C10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7350" y="6007510"/>
            <a:ext cx="3473679" cy="868420"/>
          </a:xfrm>
          <a:prstGeom prst="rect">
            <a:avLst/>
          </a:prstGeom>
        </p:spPr>
      </p:pic>
      <p:pic>
        <p:nvPicPr>
          <p:cNvPr id="4" name="Picture 3">
            <a:extLst>
              <a:ext uri="{FF2B5EF4-FFF2-40B4-BE49-F238E27FC236}">
                <a16:creationId xmlns:a16="http://schemas.microsoft.com/office/drawing/2014/main" id="{51A5EDC6-FED6-ABF2-219F-31509CA458B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10"/>
            <a:ext cx="3473679" cy="868420"/>
          </a:xfrm>
          <a:prstGeom prst="rect">
            <a:avLst/>
          </a:prstGeom>
        </p:spPr>
      </p:pic>
    </p:spTree>
    <p:extLst>
      <p:ext uri="{BB962C8B-B14F-4D97-AF65-F5344CB8AC3E}">
        <p14:creationId xmlns:p14="http://schemas.microsoft.com/office/powerpoint/2010/main" val="830372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3AE70D-0521-9746-A552-6E1F940E37A0}"/>
              </a:ext>
            </a:extLst>
          </p:cNvPr>
          <p:cNvSpPr>
            <a:spLocks noGrp="1"/>
          </p:cNvSpPr>
          <p:nvPr>
            <p:ph sz="half" idx="2"/>
          </p:nvPr>
        </p:nvSpPr>
        <p:spPr>
          <a:xfrm>
            <a:off x="6172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dirty="0"/>
          </a:p>
        </p:txBody>
      </p:sp>
      <p:sp>
        <p:nvSpPr>
          <p:cNvPr id="3" name="Content Placeholder 2">
            <a:extLst>
              <a:ext uri="{FF2B5EF4-FFF2-40B4-BE49-F238E27FC236}">
                <a16:creationId xmlns:a16="http://schemas.microsoft.com/office/drawing/2014/main" id="{39CFF70D-A0F3-234A-B753-E2E3BA6B48AD}"/>
              </a:ext>
            </a:extLst>
          </p:cNvPr>
          <p:cNvSpPr>
            <a:spLocks noGrp="1"/>
          </p:cNvSpPr>
          <p:nvPr>
            <p:ph sz="half" idx="1"/>
          </p:nvPr>
        </p:nvSpPr>
        <p:spPr>
          <a:xfrm>
            <a:off x="838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dirty="0"/>
          </a:p>
        </p:txBody>
      </p:sp>
      <p:sp>
        <p:nvSpPr>
          <p:cNvPr id="8" name="Title 1">
            <a:extLst>
              <a:ext uri="{FF2B5EF4-FFF2-40B4-BE49-F238E27FC236}">
                <a16:creationId xmlns:a16="http://schemas.microsoft.com/office/drawing/2014/main" id="{773E4F95-2580-5041-AA53-06498328D836}"/>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dirty="0"/>
              <a:t>Add Title</a:t>
            </a:r>
            <a:endParaRPr lang="en-VE" dirty="0"/>
          </a:p>
        </p:txBody>
      </p:sp>
      <p:pic>
        <p:nvPicPr>
          <p:cNvPr id="5" name="Picture 4">
            <a:extLst>
              <a:ext uri="{FF2B5EF4-FFF2-40B4-BE49-F238E27FC236}">
                <a16:creationId xmlns:a16="http://schemas.microsoft.com/office/drawing/2014/main" id="{B52604A7-835F-5542-AF13-CDFDFC9C85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7350" y="6007510"/>
            <a:ext cx="3473679" cy="868420"/>
          </a:xfrm>
          <a:prstGeom prst="rect">
            <a:avLst/>
          </a:prstGeom>
        </p:spPr>
      </p:pic>
      <p:pic>
        <p:nvPicPr>
          <p:cNvPr id="2" name="Picture 1">
            <a:extLst>
              <a:ext uri="{FF2B5EF4-FFF2-40B4-BE49-F238E27FC236}">
                <a16:creationId xmlns:a16="http://schemas.microsoft.com/office/drawing/2014/main" id="{2D4ECA95-1763-18E3-3E77-EA87B6A4343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10"/>
            <a:ext cx="3473679" cy="868420"/>
          </a:xfrm>
          <a:prstGeom prst="rect">
            <a:avLst/>
          </a:prstGeom>
        </p:spPr>
      </p:pic>
    </p:spTree>
    <p:extLst>
      <p:ext uri="{BB962C8B-B14F-4D97-AF65-F5344CB8AC3E}">
        <p14:creationId xmlns:p14="http://schemas.microsoft.com/office/powerpoint/2010/main" val="588071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C21CD76-25D5-594E-ADEB-CB807E589032}"/>
              </a:ext>
            </a:extLst>
          </p:cNvPr>
          <p:cNvSpPr>
            <a:spLocks noGrp="1"/>
          </p:cNvSpPr>
          <p:nvPr>
            <p:ph sz="half" idx="1"/>
          </p:nvPr>
        </p:nvSpPr>
        <p:spPr>
          <a:xfrm>
            <a:off x="838200" y="1233608"/>
            <a:ext cx="1050925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dirty="0"/>
          </a:p>
        </p:txBody>
      </p:sp>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dirty="0"/>
              <a:t>Add Title</a:t>
            </a:r>
            <a:endParaRPr lang="en-VE" dirty="0"/>
          </a:p>
        </p:txBody>
      </p:sp>
      <p:pic>
        <p:nvPicPr>
          <p:cNvPr id="7" name="Picture 6">
            <a:extLst>
              <a:ext uri="{FF2B5EF4-FFF2-40B4-BE49-F238E27FC236}">
                <a16:creationId xmlns:a16="http://schemas.microsoft.com/office/drawing/2014/main" id="{8488EB05-96E1-004A-811C-99412A4626A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7350" y="5989580"/>
            <a:ext cx="3473679" cy="868420"/>
          </a:xfrm>
          <a:prstGeom prst="rect">
            <a:avLst/>
          </a:prstGeom>
        </p:spPr>
      </p:pic>
      <p:pic>
        <p:nvPicPr>
          <p:cNvPr id="3" name="Picture 2">
            <a:extLst>
              <a:ext uri="{FF2B5EF4-FFF2-40B4-BE49-F238E27FC236}">
                <a16:creationId xmlns:a16="http://schemas.microsoft.com/office/drawing/2014/main" id="{46276343-5B1B-6574-3E41-60499AD2368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5989580"/>
            <a:ext cx="3473679" cy="868420"/>
          </a:xfrm>
          <a:prstGeom prst="rect">
            <a:avLst/>
          </a:prstGeom>
        </p:spPr>
      </p:pic>
    </p:spTree>
    <p:extLst>
      <p:ext uri="{BB962C8B-B14F-4D97-AF65-F5344CB8AC3E}">
        <p14:creationId xmlns:p14="http://schemas.microsoft.com/office/powerpoint/2010/main" val="1724015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2">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B47C4A-270D-F348-9128-DCB2B60480BD}"/>
              </a:ext>
            </a:extLst>
          </p:cNvPr>
          <p:cNvSpPr>
            <a:spLocks noGrp="1"/>
          </p:cNvSpPr>
          <p:nvPr>
            <p:ph idx="1"/>
          </p:nvPr>
        </p:nvSpPr>
        <p:spPr>
          <a:xfrm>
            <a:off x="813815" y="1234458"/>
            <a:ext cx="6417301" cy="438908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dirty="0"/>
          </a:p>
        </p:txBody>
      </p:sp>
      <p:sp>
        <p:nvSpPr>
          <p:cNvPr id="12" name="Text Placeholder 3">
            <a:extLst>
              <a:ext uri="{FF2B5EF4-FFF2-40B4-BE49-F238E27FC236}">
                <a16:creationId xmlns:a16="http://schemas.microsoft.com/office/drawing/2014/main" id="{5CFB0686-C626-E548-80D4-E39FC23F470D}"/>
              </a:ext>
            </a:extLst>
          </p:cNvPr>
          <p:cNvSpPr>
            <a:spLocks noGrp="1"/>
          </p:cNvSpPr>
          <p:nvPr>
            <p:ph type="body" sz="half" idx="2"/>
          </p:nvPr>
        </p:nvSpPr>
        <p:spPr>
          <a:xfrm>
            <a:off x="7415213" y="1234459"/>
            <a:ext cx="3932237" cy="4389082"/>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5B523BF7-C542-FB4F-8048-2B4489E5C722}"/>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dirty="0"/>
              <a:t>Add Title</a:t>
            </a:r>
            <a:endParaRPr lang="en-VE" dirty="0"/>
          </a:p>
        </p:txBody>
      </p:sp>
      <p:pic>
        <p:nvPicPr>
          <p:cNvPr id="10" name="Picture 9">
            <a:extLst>
              <a:ext uri="{FF2B5EF4-FFF2-40B4-BE49-F238E27FC236}">
                <a16:creationId xmlns:a16="http://schemas.microsoft.com/office/drawing/2014/main" id="{4FC9E1D7-3928-844F-A018-CA9A7F3A310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7350" y="6007509"/>
            <a:ext cx="3473679" cy="868420"/>
          </a:xfrm>
          <a:prstGeom prst="rect">
            <a:avLst/>
          </a:prstGeom>
        </p:spPr>
      </p:pic>
      <p:pic>
        <p:nvPicPr>
          <p:cNvPr id="2" name="Picture 1">
            <a:extLst>
              <a:ext uri="{FF2B5EF4-FFF2-40B4-BE49-F238E27FC236}">
                <a16:creationId xmlns:a16="http://schemas.microsoft.com/office/drawing/2014/main" id="{F6FCEF38-3235-0442-5986-75FF3F3A476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09"/>
            <a:ext cx="3473679" cy="868420"/>
          </a:xfrm>
          <a:prstGeom prst="rect">
            <a:avLst/>
          </a:prstGeom>
        </p:spPr>
      </p:pic>
    </p:spTree>
    <p:extLst>
      <p:ext uri="{BB962C8B-B14F-4D97-AF65-F5344CB8AC3E}">
        <p14:creationId xmlns:p14="http://schemas.microsoft.com/office/powerpoint/2010/main" val="111105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_Lake">
    <p:bg>
      <p:bgPr>
        <a:solidFill>
          <a:srgbClr val="2C5D8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2004452"/>
            <a:ext cx="10515600" cy="1500187"/>
          </a:xfrm>
        </p:spPr>
        <p:txBody>
          <a:bodyPr anchor="b"/>
          <a:lstStyle>
            <a:lvl1pPr algn="ctr">
              <a:defRPr sz="5000" b="1">
                <a:solidFill>
                  <a:schemeClr val="bg1"/>
                </a:solidFill>
                <a:latin typeface="Arial" panose="020B0604020202020204" pitchFamily="34" charset="0"/>
                <a:cs typeface="Arial" panose="020B0604020202020204" pitchFamily="34" charset="0"/>
              </a:defRPr>
            </a:lvl1pPr>
          </a:lstStyle>
          <a:p>
            <a:r>
              <a:rPr lang="en-US"/>
              <a:t>Add Title</a:t>
            </a:r>
            <a:endParaRPr lang="en-VE"/>
          </a:p>
        </p:txBody>
      </p:sp>
      <p:sp>
        <p:nvSpPr>
          <p:cNvPr id="3" name="Text Placeholder 2">
            <a:extLst>
              <a:ext uri="{FF2B5EF4-FFF2-40B4-BE49-F238E27FC236}">
                <a16:creationId xmlns:a16="http://schemas.microsoft.com/office/drawing/2014/main" id="{D064C212-F8CB-A647-B790-A943715F1743}"/>
              </a:ext>
            </a:extLst>
          </p:cNvPr>
          <p:cNvSpPr>
            <a:spLocks noGrp="1"/>
          </p:cNvSpPr>
          <p:nvPr>
            <p:ph type="body" idx="1" hasCustomPrompt="1"/>
          </p:nvPr>
        </p:nvSpPr>
        <p:spPr>
          <a:xfrm>
            <a:off x="831850" y="3684027"/>
            <a:ext cx="10515600" cy="1500187"/>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Subhead</a:t>
            </a:r>
          </a:p>
        </p:txBody>
      </p:sp>
      <p:pic>
        <p:nvPicPr>
          <p:cNvPr id="5" name="Picture 4">
            <a:extLst>
              <a:ext uri="{FF2B5EF4-FFF2-40B4-BE49-F238E27FC236}">
                <a16:creationId xmlns:a16="http://schemas.microsoft.com/office/drawing/2014/main" id="{2F54A158-970F-D14B-B0E6-D0C7E72242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10"/>
            <a:ext cx="3473679" cy="868420"/>
          </a:xfrm>
          <a:prstGeom prst="rect">
            <a:avLst/>
          </a:prstGeom>
        </p:spPr>
      </p:pic>
    </p:spTree>
    <p:extLst>
      <p:ext uri="{BB962C8B-B14F-4D97-AF65-F5344CB8AC3E}">
        <p14:creationId xmlns:p14="http://schemas.microsoft.com/office/powerpoint/2010/main" val="4222990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aterials in Alternate Format Reques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53D9D1-CFBC-0B42-B5B8-5D34BDD2538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7350" y="6007509"/>
            <a:ext cx="3473679" cy="868420"/>
          </a:xfrm>
          <a:prstGeom prst="rect">
            <a:avLst/>
          </a:prstGeom>
        </p:spPr>
      </p:pic>
      <p:sp>
        <p:nvSpPr>
          <p:cNvPr id="4" name="Text Placeholder 3">
            <a:extLst>
              <a:ext uri="{FF2B5EF4-FFF2-40B4-BE49-F238E27FC236}">
                <a16:creationId xmlns:a16="http://schemas.microsoft.com/office/drawing/2014/main" id="{C17B5238-41BA-451C-966E-C74B18EEED5B}"/>
              </a:ext>
            </a:extLst>
          </p:cNvPr>
          <p:cNvSpPr>
            <a:spLocks noGrp="1"/>
          </p:cNvSpPr>
          <p:nvPr>
            <p:ph type="body" sz="quarter" idx="10" hasCustomPrompt="1"/>
          </p:nvPr>
        </p:nvSpPr>
        <p:spPr>
          <a:xfrm>
            <a:off x="2253295" y="2868612"/>
            <a:ext cx="9100505" cy="1904556"/>
          </a:xfrm>
        </p:spPr>
        <p:txBody>
          <a:bodyPr/>
          <a:lstStyle>
            <a:lvl1pPr marL="0" indent="0">
              <a:buNone/>
              <a:defRPr>
                <a:highlight>
                  <a:srgbClr val="FFFF00"/>
                </a:highlight>
              </a:defRPr>
            </a:lvl1pPr>
          </a:lstStyle>
          <a:p>
            <a:r>
              <a:rPr lang="en-US" sz="2400" dirty="0"/>
              <a:t>To obtain this information in an alternate format such as Braille, large print, electronic formats, etc. please contact [Project Manager or Document Creator] at [email] or [telephone number]; Relay Users Dial 7-1-1.</a:t>
            </a:r>
          </a:p>
        </p:txBody>
      </p:sp>
      <p:sp>
        <p:nvSpPr>
          <p:cNvPr id="2" name="Title 1">
            <a:extLst>
              <a:ext uri="{FF2B5EF4-FFF2-40B4-BE49-F238E27FC236}">
                <a16:creationId xmlns:a16="http://schemas.microsoft.com/office/drawing/2014/main" id="{6FD6659F-9343-4F15-AA39-6294E7D3D1A1}"/>
              </a:ext>
            </a:extLst>
          </p:cNvPr>
          <p:cNvSpPr>
            <a:spLocks noGrp="1"/>
          </p:cNvSpPr>
          <p:nvPr>
            <p:ph type="title" hasCustomPrompt="1"/>
          </p:nvPr>
        </p:nvSpPr>
        <p:spPr>
          <a:xfrm>
            <a:off x="838200" y="365125"/>
            <a:ext cx="10515600" cy="956599"/>
          </a:xfrm>
        </p:spPr>
        <p:txBody>
          <a:bodyPr>
            <a:normAutofit/>
          </a:bodyPr>
          <a:lstStyle>
            <a:lvl1pPr>
              <a:defRPr sz="3000"/>
            </a:lvl1pPr>
          </a:lstStyle>
          <a:p>
            <a:r>
              <a:rPr lang="en-US" sz="2800" b="1" i="0" kern="1200" dirty="0">
                <a:solidFill>
                  <a:schemeClr val="tx1"/>
                </a:solidFill>
                <a:effectLst/>
                <a:latin typeface="Arial" panose="020B0604020202020204" pitchFamily="34" charset="0"/>
                <a:ea typeface="+mj-ea"/>
                <a:cs typeface="Arial" panose="020B0604020202020204" pitchFamily="34" charset="0"/>
              </a:rPr>
              <a:t>Accommodation Information for People with Disabilities</a:t>
            </a:r>
          </a:p>
        </p:txBody>
      </p:sp>
      <p:pic>
        <p:nvPicPr>
          <p:cNvPr id="1025" name="image10.png" descr="ISA Wheelchair icon.">
            <a:extLst>
              <a:ext uri="{FF2B5EF4-FFF2-40B4-BE49-F238E27FC236}">
                <a16:creationId xmlns:a16="http://schemas.microsoft.com/office/drawing/2014/main" id="{360BB738-557D-E243-8A8C-FEE37D736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23" b="1923"/>
          <a:stretch>
            <a:fillRect/>
          </a:stretch>
        </p:blipFill>
        <p:spPr bwMode="auto">
          <a:xfrm>
            <a:off x="961220" y="2868612"/>
            <a:ext cx="1165226" cy="1120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655CE8B-3F40-D2D9-1319-18DE5A6AF76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09"/>
            <a:ext cx="3473679" cy="868420"/>
          </a:xfrm>
          <a:prstGeom prst="rect">
            <a:avLst/>
          </a:prstGeom>
        </p:spPr>
      </p:pic>
      <p:pic>
        <p:nvPicPr>
          <p:cNvPr id="5" name="image10.png" descr="ISA Wheelchair icon.">
            <a:extLst>
              <a:ext uri="{FF2B5EF4-FFF2-40B4-BE49-F238E27FC236}">
                <a16:creationId xmlns:a16="http://schemas.microsoft.com/office/drawing/2014/main" id="{E791C9B6-9730-E6A8-5DF5-FFC1E68BB35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923" b="1923"/>
          <a:stretch>
            <a:fillRect/>
          </a:stretch>
        </p:blipFill>
        <p:spPr bwMode="auto">
          <a:xfrm>
            <a:off x="961220" y="2868612"/>
            <a:ext cx="1165226" cy="112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106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D48BE4-A4C6-415F-9BBC-7E2E3CEF7C69}"/>
              </a:ext>
            </a:extLst>
          </p:cNvPr>
          <p:cNvSpPr>
            <a:spLocks noGrp="1"/>
          </p:cNvSpPr>
          <p:nvPr>
            <p:ph type="body" sz="quarter" idx="10" hasCustomPrompt="1"/>
          </p:nvPr>
        </p:nvSpPr>
        <p:spPr>
          <a:xfrm>
            <a:off x="887413" y="4713288"/>
            <a:ext cx="4614862" cy="647700"/>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Add Presentation Date</a:t>
            </a:r>
          </a:p>
        </p:txBody>
      </p:sp>
      <p:sp>
        <p:nvSpPr>
          <p:cNvPr id="3" name="Subtitle 2">
            <a:extLst>
              <a:ext uri="{FF2B5EF4-FFF2-40B4-BE49-F238E27FC236}">
                <a16:creationId xmlns:a16="http://schemas.microsoft.com/office/drawing/2014/main" id="{A997C970-D7A4-E444-B068-3C8DB778BCAB}"/>
              </a:ext>
            </a:extLst>
          </p:cNvPr>
          <p:cNvSpPr>
            <a:spLocks noGrp="1"/>
          </p:cNvSpPr>
          <p:nvPr>
            <p:ph type="subTitle" idx="1" hasCustomPrompt="1"/>
          </p:nvPr>
        </p:nvSpPr>
        <p:spPr>
          <a:xfrm>
            <a:off x="887505" y="3700649"/>
            <a:ext cx="9144000" cy="718950"/>
          </a:xfrm>
        </p:spPr>
        <p:txBody>
          <a:bodyPr/>
          <a:lstStyle>
            <a:lvl1pPr marL="0" indent="0" algn="l">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Presenter Name</a:t>
            </a:r>
            <a:endParaRPr lang="en-VE" dirty="0"/>
          </a:p>
        </p:txBody>
      </p:sp>
      <p:sp>
        <p:nvSpPr>
          <p:cNvPr id="2" name="Title 1">
            <a:extLst>
              <a:ext uri="{FF2B5EF4-FFF2-40B4-BE49-F238E27FC236}">
                <a16:creationId xmlns:a16="http://schemas.microsoft.com/office/drawing/2014/main" id="{A48E5591-3CD0-7A49-AD04-9BE7752353D0}"/>
              </a:ext>
            </a:extLst>
          </p:cNvPr>
          <p:cNvSpPr>
            <a:spLocks noGrp="1"/>
          </p:cNvSpPr>
          <p:nvPr>
            <p:ph type="ctrTitle" hasCustomPrompt="1"/>
          </p:nvPr>
        </p:nvSpPr>
        <p:spPr>
          <a:xfrm>
            <a:off x="887505" y="2534032"/>
            <a:ext cx="9144000" cy="1074542"/>
          </a:xfrm>
        </p:spPr>
        <p:txBody>
          <a:bodyPr anchor="b">
            <a:normAutofit/>
          </a:bodyPr>
          <a:lstStyle>
            <a:lvl1pPr algn="l">
              <a:defRPr sz="5000" b="1" i="0">
                <a:solidFill>
                  <a:schemeClr val="tx1"/>
                </a:solidFill>
                <a:latin typeface="Arial" panose="020B0604020202020204" pitchFamily="34" charset="0"/>
                <a:cs typeface="Arial" panose="020B0604020202020204" pitchFamily="34" charset="0"/>
              </a:defRPr>
            </a:lvl1pPr>
          </a:lstStyle>
          <a:p>
            <a:r>
              <a:rPr lang="en-US" dirty="0"/>
              <a:t>Add Title</a:t>
            </a:r>
            <a:endParaRPr lang="en-VE" dirty="0"/>
          </a:p>
        </p:txBody>
      </p:sp>
      <p:pic>
        <p:nvPicPr>
          <p:cNvPr id="5" name="Picture 4" descr="City of Bend logo.">
            <a:extLst>
              <a:ext uri="{FF2B5EF4-FFF2-40B4-BE49-F238E27FC236}">
                <a16:creationId xmlns:a16="http://schemas.microsoft.com/office/drawing/2014/main" id="{A965FAFB-CDDC-E045-8742-977503756E1B}"/>
              </a:ext>
            </a:extLst>
          </p:cNvPr>
          <p:cNvPicPr>
            <a:picLocks noChangeAspect="1"/>
          </p:cNvPicPr>
          <p:nvPr userDrawn="1"/>
        </p:nvPicPr>
        <p:blipFill>
          <a:blip r:embed="rId2"/>
          <a:stretch>
            <a:fillRect/>
          </a:stretch>
        </p:blipFill>
        <p:spPr>
          <a:xfrm>
            <a:off x="-321514" y="-519222"/>
            <a:ext cx="2782556" cy="2782556"/>
          </a:xfrm>
          <a:prstGeom prst="rect">
            <a:avLst/>
          </a:prstGeom>
        </p:spPr>
      </p:pic>
    </p:spTree>
    <p:extLst>
      <p:ext uri="{BB962C8B-B14F-4D97-AF65-F5344CB8AC3E}">
        <p14:creationId xmlns:p14="http://schemas.microsoft.com/office/powerpoint/2010/main" val="1112795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3AE70D-0521-9746-A552-6E1F940E37A0}"/>
              </a:ext>
            </a:extLst>
          </p:cNvPr>
          <p:cNvSpPr>
            <a:spLocks noGrp="1"/>
          </p:cNvSpPr>
          <p:nvPr>
            <p:ph sz="half" idx="2"/>
          </p:nvPr>
        </p:nvSpPr>
        <p:spPr>
          <a:xfrm>
            <a:off x="6172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dirty="0"/>
          </a:p>
        </p:txBody>
      </p:sp>
      <p:sp>
        <p:nvSpPr>
          <p:cNvPr id="3" name="Content Placeholder 2">
            <a:extLst>
              <a:ext uri="{FF2B5EF4-FFF2-40B4-BE49-F238E27FC236}">
                <a16:creationId xmlns:a16="http://schemas.microsoft.com/office/drawing/2014/main" id="{39CFF70D-A0F3-234A-B753-E2E3BA6B48AD}"/>
              </a:ext>
            </a:extLst>
          </p:cNvPr>
          <p:cNvSpPr>
            <a:spLocks noGrp="1"/>
          </p:cNvSpPr>
          <p:nvPr>
            <p:ph sz="half" idx="1"/>
          </p:nvPr>
        </p:nvSpPr>
        <p:spPr>
          <a:xfrm>
            <a:off x="838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dirty="0"/>
          </a:p>
        </p:txBody>
      </p:sp>
      <p:sp>
        <p:nvSpPr>
          <p:cNvPr id="8" name="Title 1">
            <a:extLst>
              <a:ext uri="{FF2B5EF4-FFF2-40B4-BE49-F238E27FC236}">
                <a16:creationId xmlns:a16="http://schemas.microsoft.com/office/drawing/2014/main" id="{773E4F95-2580-5041-AA53-06498328D836}"/>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dirty="0"/>
              <a:t>Add Title</a:t>
            </a:r>
            <a:endParaRPr lang="en-VE" dirty="0"/>
          </a:p>
        </p:txBody>
      </p:sp>
      <p:pic>
        <p:nvPicPr>
          <p:cNvPr id="5" name="Picture 4">
            <a:extLst>
              <a:ext uri="{FF2B5EF4-FFF2-40B4-BE49-F238E27FC236}">
                <a16:creationId xmlns:a16="http://schemas.microsoft.com/office/drawing/2014/main" id="{B52604A7-835F-5542-AF13-CDFDFC9C85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10"/>
            <a:ext cx="3473679" cy="868420"/>
          </a:xfrm>
          <a:prstGeom prst="rect">
            <a:avLst/>
          </a:prstGeom>
        </p:spPr>
      </p:pic>
    </p:spTree>
    <p:extLst>
      <p:ext uri="{BB962C8B-B14F-4D97-AF65-F5344CB8AC3E}">
        <p14:creationId xmlns:p14="http://schemas.microsoft.com/office/powerpoint/2010/main" val="1165371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C21CD76-25D5-594E-ADEB-CB807E589032}"/>
              </a:ext>
            </a:extLst>
          </p:cNvPr>
          <p:cNvSpPr>
            <a:spLocks noGrp="1"/>
          </p:cNvSpPr>
          <p:nvPr>
            <p:ph sz="half" idx="1"/>
          </p:nvPr>
        </p:nvSpPr>
        <p:spPr>
          <a:xfrm>
            <a:off x="838200" y="1233608"/>
            <a:ext cx="1050925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dirty="0"/>
          </a:p>
        </p:txBody>
      </p:sp>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dirty="0"/>
              <a:t>Add Title</a:t>
            </a:r>
            <a:endParaRPr lang="en-VE" dirty="0"/>
          </a:p>
        </p:txBody>
      </p:sp>
      <p:pic>
        <p:nvPicPr>
          <p:cNvPr id="7" name="Picture 6">
            <a:extLst>
              <a:ext uri="{FF2B5EF4-FFF2-40B4-BE49-F238E27FC236}">
                <a16:creationId xmlns:a16="http://schemas.microsoft.com/office/drawing/2014/main" id="{8488EB05-96E1-004A-811C-99412A4626A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5989580"/>
            <a:ext cx="3473679" cy="868420"/>
          </a:xfrm>
          <a:prstGeom prst="rect">
            <a:avLst/>
          </a:prstGeom>
        </p:spPr>
      </p:pic>
    </p:spTree>
    <p:extLst>
      <p:ext uri="{BB962C8B-B14F-4D97-AF65-F5344CB8AC3E}">
        <p14:creationId xmlns:p14="http://schemas.microsoft.com/office/powerpoint/2010/main" val="184535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8FF68547-8F81-DBA2-1870-65CF264955D0}"/>
              </a:ext>
            </a:extLst>
          </p:cNvPr>
          <p:cNvSpPr>
            <a:spLocks noGrp="1"/>
          </p:cNvSpPr>
          <p:nvPr>
            <p:ph type="chart" sz="quarter" idx="10"/>
          </p:nvPr>
        </p:nvSpPr>
        <p:spPr>
          <a:xfrm>
            <a:off x="838200" y="719666"/>
            <a:ext cx="10515600" cy="5418667"/>
          </a:xfrm>
        </p:spPr>
        <p:txBody>
          <a:bodyPr/>
          <a:lstStyle/>
          <a:p>
            <a:r>
              <a:rPr lang="en-US"/>
              <a:t>Click icon to add chart</a:t>
            </a:r>
            <a:endParaRPr lang="en-US" dirty="0"/>
          </a:p>
        </p:txBody>
      </p:sp>
      <p:graphicFrame>
        <p:nvGraphicFramePr>
          <p:cNvPr id="7" name="Chart 6">
            <a:extLst>
              <a:ext uri="{FF2B5EF4-FFF2-40B4-BE49-F238E27FC236}">
                <a16:creationId xmlns:a16="http://schemas.microsoft.com/office/drawing/2014/main" id="{3066F808-683E-E038-7E37-266238B6AA32}"/>
              </a:ext>
            </a:extLst>
          </p:cNvPr>
          <p:cNvGraphicFramePr/>
          <p:nvPr userDrawn="1">
            <p:extLst>
              <p:ext uri="{D42A27DB-BD31-4B8C-83A1-F6EECF244321}">
                <p14:modId xmlns:p14="http://schemas.microsoft.com/office/powerpoint/2010/main" val="282059478"/>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6D6105DD-DC3B-F367-ED39-FB190336F44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87350" y="5989580"/>
            <a:ext cx="3473679" cy="868420"/>
          </a:xfrm>
          <a:prstGeom prst="rect">
            <a:avLst/>
          </a:prstGeom>
        </p:spPr>
      </p:pic>
    </p:spTree>
    <p:extLst>
      <p:ext uri="{BB962C8B-B14F-4D97-AF65-F5344CB8AC3E}">
        <p14:creationId xmlns:p14="http://schemas.microsoft.com/office/powerpoint/2010/main" val="3225167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2">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B47C4A-270D-F348-9128-DCB2B60480BD}"/>
              </a:ext>
            </a:extLst>
          </p:cNvPr>
          <p:cNvSpPr>
            <a:spLocks noGrp="1"/>
          </p:cNvSpPr>
          <p:nvPr>
            <p:ph idx="1"/>
          </p:nvPr>
        </p:nvSpPr>
        <p:spPr>
          <a:xfrm>
            <a:off x="813815" y="1234458"/>
            <a:ext cx="6417301" cy="438908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dirty="0"/>
          </a:p>
        </p:txBody>
      </p:sp>
      <p:sp>
        <p:nvSpPr>
          <p:cNvPr id="12" name="Text Placeholder 3">
            <a:extLst>
              <a:ext uri="{FF2B5EF4-FFF2-40B4-BE49-F238E27FC236}">
                <a16:creationId xmlns:a16="http://schemas.microsoft.com/office/drawing/2014/main" id="{5CFB0686-C626-E548-80D4-E39FC23F470D}"/>
              </a:ext>
            </a:extLst>
          </p:cNvPr>
          <p:cNvSpPr>
            <a:spLocks noGrp="1"/>
          </p:cNvSpPr>
          <p:nvPr>
            <p:ph type="body" sz="half" idx="2"/>
          </p:nvPr>
        </p:nvSpPr>
        <p:spPr>
          <a:xfrm>
            <a:off x="7415213" y="1234459"/>
            <a:ext cx="3932237" cy="4389082"/>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5B523BF7-C542-FB4F-8048-2B4489E5C722}"/>
              </a:ext>
            </a:extLst>
          </p:cNvPr>
          <p:cNvSpPr>
            <a:spLocks noGrp="1"/>
          </p:cNvSpPr>
          <p:nvPr>
            <p:ph type="title" hasCustomPrompt="1"/>
          </p:nvPr>
        </p:nvSpPr>
        <p:spPr>
          <a:xfrm>
            <a:off x="831850" y="491263"/>
            <a:ext cx="10515600" cy="591673"/>
          </a:xfrm>
        </p:spPr>
        <p:txBody>
          <a:bodyPr anchor="b">
            <a:normAutofit/>
          </a:bodyPr>
          <a:lstStyle>
            <a:lvl1pPr algn="l">
              <a:defRPr sz="3600" b="1">
                <a:solidFill>
                  <a:schemeClr val="tx1"/>
                </a:solidFill>
                <a:latin typeface="Arial" panose="020B0604020202020204" pitchFamily="34" charset="0"/>
                <a:cs typeface="Arial" panose="020B0604020202020204" pitchFamily="34" charset="0"/>
              </a:defRPr>
            </a:lvl1pPr>
          </a:lstStyle>
          <a:p>
            <a:r>
              <a:rPr lang="en-US" dirty="0"/>
              <a:t>Add Title</a:t>
            </a:r>
            <a:endParaRPr lang="en-VE" dirty="0"/>
          </a:p>
        </p:txBody>
      </p:sp>
      <p:pic>
        <p:nvPicPr>
          <p:cNvPr id="10" name="Picture 9">
            <a:extLst>
              <a:ext uri="{FF2B5EF4-FFF2-40B4-BE49-F238E27FC236}">
                <a16:creationId xmlns:a16="http://schemas.microsoft.com/office/drawing/2014/main" id="{4FC9E1D7-3928-844F-A018-CA9A7F3A310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09"/>
            <a:ext cx="3473679" cy="868420"/>
          </a:xfrm>
          <a:prstGeom prst="rect">
            <a:avLst/>
          </a:prstGeom>
        </p:spPr>
      </p:pic>
    </p:spTree>
    <p:extLst>
      <p:ext uri="{BB962C8B-B14F-4D97-AF65-F5344CB8AC3E}">
        <p14:creationId xmlns:p14="http://schemas.microsoft.com/office/powerpoint/2010/main" val="1230823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aterials in Alternate Format Reques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53D9D1-CFBC-0B42-B5B8-5D34BDD2538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09"/>
            <a:ext cx="3473679" cy="868420"/>
          </a:xfrm>
          <a:prstGeom prst="rect">
            <a:avLst/>
          </a:prstGeom>
        </p:spPr>
      </p:pic>
      <p:sp>
        <p:nvSpPr>
          <p:cNvPr id="4" name="Text Placeholder 3">
            <a:extLst>
              <a:ext uri="{FF2B5EF4-FFF2-40B4-BE49-F238E27FC236}">
                <a16:creationId xmlns:a16="http://schemas.microsoft.com/office/drawing/2014/main" id="{C17B5238-41BA-451C-966E-C74B18EEED5B}"/>
              </a:ext>
            </a:extLst>
          </p:cNvPr>
          <p:cNvSpPr>
            <a:spLocks noGrp="1"/>
          </p:cNvSpPr>
          <p:nvPr>
            <p:ph type="body" sz="quarter" idx="10" hasCustomPrompt="1"/>
          </p:nvPr>
        </p:nvSpPr>
        <p:spPr>
          <a:xfrm>
            <a:off x="2253294" y="2926804"/>
            <a:ext cx="9100505" cy="1120775"/>
          </a:xfrm>
        </p:spPr>
        <p:txBody>
          <a:bodyPr/>
          <a:lstStyle>
            <a:lvl1pPr marL="0" indent="0">
              <a:buNone/>
              <a:defRPr/>
            </a:lvl1pPr>
          </a:lstStyle>
          <a:p>
            <a:r>
              <a:rPr lang="en-US" sz="2400" dirty="0"/>
              <a:t>To obtain this information in an alternate format such as Braille, large print, electronic formats, etc. please contact [Project Manager or Document Creator] at [email] or [telephone number]; Relay Users Dial 7-1-1.</a:t>
            </a:r>
          </a:p>
        </p:txBody>
      </p:sp>
      <p:sp>
        <p:nvSpPr>
          <p:cNvPr id="2" name="Title 1">
            <a:extLst>
              <a:ext uri="{FF2B5EF4-FFF2-40B4-BE49-F238E27FC236}">
                <a16:creationId xmlns:a16="http://schemas.microsoft.com/office/drawing/2014/main" id="{6FD6659F-9343-4F15-AA39-6294E7D3D1A1}"/>
              </a:ext>
            </a:extLst>
          </p:cNvPr>
          <p:cNvSpPr>
            <a:spLocks noGrp="1"/>
          </p:cNvSpPr>
          <p:nvPr>
            <p:ph type="title" hasCustomPrompt="1"/>
          </p:nvPr>
        </p:nvSpPr>
        <p:spPr>
          <a:xfrm>
            <a:off x="838200" y="365125"/>
            <a:ext cx="10515600" cy="956599"/>
          </a:xfrm>
        </p:spPr>
        <p:txBody>
          <a:bodyPr>
            <a:normAutofit/>
          </a:bodyPr>
          <a:lstStyle>
            <a:lvl1pPr>
              <a:defRPr sz="3000"/>
            </a:lvl1pPr>
          </a:lstStyle>
          <a:p>
            <a:r>
              <a:rPr lang="en-US" sz="2800" b="1" i="0" kern="1200" dirty="0">
                <a:solidFill>
                  <a:schemeClr val="tx1"/>
                </a:solidFill>
                <a:effectLst/>
                <a:latin typeface="Arial" panose="020B0604020202020204" pitchFamily="34" charset="0"/>
                <a:ea typeface="+mj-ea"/>
                <a:cs typeface="Arial" panose="020B0604020202020204" pitchFamily="34" charset="0"/>
              </a:rPr>
              <a:t>Accommodation Information for People with Disabilities</a:t>
            </a:r>
          </a:p>
        </p:txBody>
      </p:sp>
      <p:pic>
        <p:nvPicPr>
          <p:cNvPr id="1025" name="image10.png" descr="ISA Wheelchair icon.">
            <a:extLst>
              <a:ext uri="{FF2B5EF4-FFF2-40B4-BE49-F238E27FC236}">
                <a16:creationId xmlns:a16="http://schemas.microsoft.com/office/drawing/2014/main" id="{360BB738-557D-E243-8A8C-FEE37D7365C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923" b="1923"/>
          <a:stretch>
            <a:fillRect/>
          </a:stretch>
        </p:blipFill>
        <p:spPr bwMode="auto">
          <a:xfrm>
            <a:off x="961220" y="2868612"/>
            <a:ext cx="1165226" cy="112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40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_Juniper">
    <p:bg>
      <p:bgPr>
        <a:solidFill>
          <a:srgbClr val="1969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2004452"/>
            <a:ext cx="10515600" cy="1500187"/>
          </a:xfrm>
        </p:spPr>
        <p:txBody>
          <a:bodyPr anchor="b"/>
          <a:lstStyle>
            <a:lvl1pPr algn="ctr">
              <a:defRPr sz="5000" b="1">
                <a:solidFill>
                  <a:schemeClr val="bg1"/>
                </a:solidFill>
                <a:latin typeface="Arial" panose="020B0604020202020204" pitchFamily="34" charset="0"/>
                <a:cs typeface="Arial" panose="020B0604020202020204" pitchFamily="34" charset="0"/>
              </a:defRPr>
            </a:lvl1pPr>
          </a:lstStyle>
          <a:p>
            <a:r>
              <a:rPr lang="en-US"/>
              <a:t>Add Title</a:t>
            </a:r>
            <a:endParaRPr lang="en-VE"/>
          </a:p>
        </p:txBody>
      </p:sp>
      <p:sp>
        <p:nvSpPr>
          <p:cNvPr id="3" name="Text Placeholder 2">
            <a:extLst>
              <a:ext uri="{FF2B5EF4-FFF2-40B4-BE49-F238E27FC236}">
                <a16:creationId xmlns:a16="http://schemas.microsoft.com/office/drawing/2014/main" id="{D064C212-F8CB-A647-B790-A943715F1743}"/>
              </a:ext>
            </a:extLst>
          </p:cNvPr>
          <p:cNvSpPr>
            <a:spLocks noGrp="1"/>
          </p:cNvSpPr>
          <p:nvPr>
            <p:ph type="body" idx="1" hasCustomPrompt="1"/>
          </p:nvPr>
        </p:nvSpPr>
        <p:spPr>
          <a:xfrm>
            <a:off x="831850" y="3684027"/>
            <a:ext cx="10515600" cy="1500187"/>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Subhead</a:t>
            </a:r>
          </a:p>
        </p:txBody>
      </p:sp>
      <p:pic>
        <p:nvPicPr>
          <p:cNvPr id="6" name="Picture 5">
            <a:extLst>
              <a:ext uri="{FF2B5EF4-FFF2-40B4-BE49-F238E27FC236}">
                <a16:creationId xmlns:a16="http://schemas.microsoft.com/office/drawing/2014/main" id="{E43102CE-9BFC-6449-8058-FE562ACF34A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10"/>
            <a:ext cx="3473679" cy="868420"/>
          </a:xfrm>
          <a:prstGeom prst="rect">
            <a:avLst/>
          </a:prstGeom>
        </p:spPr>
      </p:pic>
    </p:spTree>
    <p:extLst>
      <p:ext uri="{BB962C8B-B14F-4D97-AF65-F5344CB8AC3E}">
        <p14:creationId xmlns:p14="http://schemas.microsoft.com/office/powerpoint/2010/main" val="190200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_Mountain">
    <p:bg>
      <p:bgPr>
        <a:solidFill>
          <a:srgbClr val="7C47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2004452"/>
            <a:ext cx="10515600" cy="1500187"/>
          </a:xfrm>
        </p:spPr>
        <p:txBody>
          <a:bodyPr anchor="b"/>
          <a:lstStyle>
            <a:lvl1pPr algn="ctr">
              <a:defRPr sz="5000" b="1">
                <a:solidFill>
                  <a:schemeClr val="bg1"/>
                </a:solidFill>
                <a:latin typeface="Arial" panose="020B0604020202020204" pitchFamily="34" charset="0"/>
                <a:cs typeface="Arial" panose="020B0604020202020204" pitchFamily="34" charset="0"/>
              </a:defRPr>
            </a:lvl1pPr>
          </a:lstStyle>
          <a:p>
            <a:r>
              <a:rPr lang="en-US"/>
              <a:t>Add Title</a:t>
            </a:r>
            <a:endParaRPr lang="en-VE"/>
          </a:p>
        </p:txBody>
      </p:sp>
      <p:sp>
        <p:nvSpPr>
          <p:cNvPr id="3" name="Text Placeholder 2">
            <a:extLst>
              <a:ext uri="{FF2B5EF4-FFF2-40B4-BE49-F238E27FC236}">
                <a16:creationId xmlns:a16="http://schemas.microsoft.com/office/drawing/2014/main" id="{D064C212-F8CB-A647-B790-A943715F1743}"/>
              </a:ext>
            </a:extLst>
          </p:cNvPr>
          <p:cNvSpPr>
            <a:spLocks noGrp="1"/>
          </p:cNvSpPr>
          <p:nvPr>
            <p:ph type="body" idx="1" hasCustomPrompt="1"/>
          </p:nvPr>
        </p:nvSpPr>
        <p:spPr>
          <a:xfrm>
            <a:off x="831850" y="3684027"/>
            <a:ext cx="10515600" cy="1500187"/>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Subhead</a:t>
            </a:r>
          </a:p>
        </p:txBody>
      </p:sp>
      <p:pic>
        <p:nvPicPr>
          <p:cNvPr id="6" name="Picture 5">
            <a:extLst>
              <a:ext uri="{FF2B5EF4-FFF2-40B4-BE49-F238E27FC236}">
                <a16:creationId xmlns:a16="http://schemas.microsoft.com/office/drawing/2014/main" id="{1E6342EC-7D97-6F47-9DDC-66A8C83DCA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09"/>
            <a:ext cx="3473679" cy="868420"/>
          </a:xfrm>
          <a:prstGeom prst="rect">
            <a:avLst/>
          </a:prstGeom>
        </p:spPr>
      </p:pic>
    </p:spTree>
    <p:extLst>
      <p:ext uri="{BB962C8B-B14F-4D97-AF65-F5344CB8AC3E}">
        <p14:creationId xmlns:p14="http://schemas.microsoft.com/office/powerpoint/2010/main" val="230912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_Pine">
    <p:bg>
      <p:bgPr>
        <a:solidFill>
          <a:srgbClr val="496A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2004452"/>
            <a:ext cx="10515600" cy="1500187"/>
          </a:xfrm>
        </p:spPr>
        <p:txBody>
          <a:bodyPr anchor="b"/>
          <a:lstStyle>
            <a:lvl1pPr algn="ctr">
              <a:defRPr sz="5000" b="1">
                <a:solidFill>
                  <a:schemeClr val="bg1"/>
                </a:solidFill>
                <a:latin typeface="Arial" panose="020B0604020202020204" pitchFamily="34" charset="0"/>
                <a:cs typeface="Arial" panose="020B0604020202020204" pitchFamily="34" charset="0"/>
              </a:defRPr>
            </a:lvl1pPr>
          </a:lstStyle>
          <a:p>
            <a:r>
              <a:rPr lang="en-US"/>
              <a:t>Add Title</a:t>
            </a:r>
            <a:endParaRPr lang="en-VE"/>
          </a:p>
        </p:txBody>
      </p:sp>
      <p:sp>
        <p:nvSpPr>
          <p:cNvPr id="3" name="Text Placeholder 2">
            <a:extLst>
              <a:ext uri="{FF2B5EF4-FFF2-40B4-BE49-F238E27FC236}">
                <a16:creationId xmlns:a16="http://schemas.microsoft.com/office/drawing/2014/main" id="{D064C212-F8CB-A647-B790-A943715F1743}"/>
              </a:ext>
            </a:extLst>
          </p:cNvPr>
          <p:cNvSpPr>
            <a:spLocks noGrp="1"/>
          </p:cNvSpPr>
          <p:nvPr>
            <p:ph type="body" idx="1" hasCustomPrompt="1"/>
          </p:nvPr>
        </p:nvSpPr>
        <p:spPr>
          <a:xfrm>
            <a:off x="831850" y="3684027"/>
            <a:ext cx="10515600" cy="1500187"/>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Subhead</a:t>
            </a:r>
          </a:p>
        </p:txBody>
      </p:sp>
      <p:pic>
        <p:nvPicPr>
          <p:cNvPr id="6" name="Picture 5">
            <a:extLst>
              <a:ext uri="{FF2B5EF4-FFF2-40B4-BE49-F238E27FC236}">
                <a16:creationId xmlns:a16="http://schemas.microsoft.com/office/drawing/2014/main" id="{F64BD011-A7AC-9B47-9607-BC3CCB52C10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10"/>
            <a:ext cx="3473679" cy="868420"/>
          </a:xfrm>
          <a:prstGeom prst="rect">
            <a:avLst/>
          </a:prstGeom>
        </p:spPr>
      </p:pic>
    </p:spTree>
    <p:extLst>
      <p:ext uri="{BB962C8B-B14F-4D97-AF65-F5344CB8AC3E}">
        <p14:creationId xmlns:p14="http://schemas.microsoft.com/office/powerpoint/2010/main" val="425002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CFF70D-A0F3-234A-B753-E2E3BA6B48AD}"/>
              </a:ext>
            </a:extLst>
          </p:cNvPr>
          <p:cNvSpPr>
            <a:spLocks noGrp="1"/>
          </p:cNvSpPr>
          <p:nvPr>
            <p:ph sz="half" idx="1"/>
          </p:nvPr>
        </p:nvSpPr>
        <p:spPr>
          <a:xfrm>
            <a:off x="838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4" name="Content Placeholder 3">
            <a:extLst>
              <a:ext uri="{FF2B5EF4-FFF2-40B4-BE49-F238E27FC236}">
                <a16:creationId xmlns:a16="http://schemas.microsoft.com/office/drawing/2014/main" id="{FA3AE70D-0521-9746-A552-6E1F940E37A0}"/>
              </a:ext>
            </a:extLst>
          </p:cNvPr>
          <p:cNvSpPr>
            <a:spLocks noGrp="1"/>
          </p:cNvSpPr>
          <p:nvPr>
            <p:ph sz="half" idx="2"/>
          </p:nvPr>
        </p:nvSpPr>
        <p:spPr>
          <a:xfrm>
            <a:off x="6172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8" name="Title 1">
            <a:extLst>
              <a:ext uri="{FF2B5EF4-FFF2-40B4-BE49-F238E27FC236}">
                <a16:creationId xmlns:a16="http://schemas.microsoft.com/office/drawing/2014/main" id="{773E4F95-2580-5041-AA53-06498328D836}"/>
              </a:ext>
            </a:extLst>
          </p:cNvPr>
          <p:cNvSpPr>
            <a:spLocks noGrp="1"/>
          </p:cNvSpPr>
          <p:nvPr>
            <p:ph type="title" hasCustomPrompt="1"/>
          </p:nvPr>
        </p:nvSpPr>
        <p:spPr>
          <a:xfrm>
            <a:off x="831850" y="491263"/>
            <a:ext cx="10515600" cy="591673"/>
          </a:xfrm>
        </p:spPr>
        <p:txBody>
          <a:bodyPr anchor="b"/>
          <a:lstStyle>
            <a:lvl1pPr algn="l">
              <a:defRPr sz="35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pic>
        <p:nvPicPr>
          <p:cNvPr id="5" name="Picture 4">
            <a:extLst>
              <a:ext uri="{FF2B5EF4-FFF2-40B4-BE49-F238E27FC236}">
                <a16:creationId xmlns:a16="http://schemas.microsoft.com/office/drawing/2014/main" id="{B52604A7-835F-5542-AF13-CDFDFC9C85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10"/>
            <a:ext cx="3473679" cy="868420"/>
          </a:xfrm>
          <a:prstGeom prst="rect">
            <a:avLst/>
          </a:prstGeom>
        </p:spPr>
      </p:pic>
    </p:spTree>
    <p:extLst>
      <p:ext uri="{BB962C8B-B14F-4D97-AF65-F5344CB8AC3E}">
        <p14:creationId xmlns:p14="http://schemas.microsoft.com/office/powerpoint/2010/main" val="271851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491263"/>
            <a:ext cx="10515600" cy="591673"/>
          </a:xfrm>
        </p:spPr>
        <p:txBody>
          <a:bodyPr anchor="b"/>
          <a:lstStyle>
            <a:lvl1pPr algn="l">
              <a:defRPr sz="35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sp>
        <p:nvSpPr>
          <p:cNvPr id="6" name="Content Placeholder 2">
            <a:extLst>
              <a:ext uri="{FF2B5EF4-FFF2-40B4-BE49-F238E27FC236}">
                <a16:creationId xmlns:a16="http://schemas.microsoft.com/office/drawing/2014/main" id="{8C21CD76-25D5-594E-ADEB-CB807E589032}"/>
              </a:ext>
            </a:extLst>
          </p:cNvPr>
          <p:cNvSpPr>
            <a:spLocks noGrp="1"/>
          </p:cNvSpPr>
          <p:nvPr>
            <p:ph sz="half" idx="1"/>
          </p:nvPr>
        </p:nvSpPr>
        <p:spPr>
          <a:xfrm>
            <a:off x="838200" y="1233608"/>
            <a:ext cx="1050925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VE"/>
          </a:p>
        </p:txBody>
      </p:sp>
      <p:pic>
        <p:nvPicPr>
          <p:cNvPr id="7" name="Picture 6">
            <a:extLst>
              <a:ext uri="{FF2B5EF4-FFF2-40B4-BE49-F238E27FC236}">
                <a16:creationId xmlns:a16="http://schemas.microsoft.com/office/drawing/2014/main" id="{8488EB05-96E1-004A-811C-99412A4626A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5989580"/>
            <a:ext cx="3473679" cy="868420"/>
          </a:xfrm>
          <a:prstGeom prst="rect">
            <a:avLst/>
          </a:prstGeom>
        </p:spPr>
      </p:pic>
    </p:spTree>
    <p:extLst>
      <p:ext uri="{BB962C8B-B14F-4D97-AF65-F5344CB8AC3E}">
        <p14:creationId xmlns:p14="http://schemas.microsoft.com/office/powerpoint/2010/main" val="97414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87D0-B602-114E-A444-F8DA96642866}"/>
              </a:ext>
            </a:extLst>
          </p:cNvPr>
          <p:cNvSpPr>
            <a:spLocks noGrp="1"/>
          </p:cNvSpPr>
          <p:nvPr>
            <p:ph type="title" hasCustomPrompt="1"/>
          </p:nvPr>
        </p:nvSpPr>
        <p:spPr>
          <a:xfrm>
            <a:off x="839788" y="457200"/>
            <a:ext cx="3932237" cy="1112838"/>
          </a:xfrm>
        </p:spPr>
        <p:txBody>
          <a:bodyPr anchor="b"/>
          <a:lstStyle>
            <a:lvl1pPr>
              <a:defRPr sz="3000"/>
            </a:lvl1pPr>
          </a:lstStyle>
          <a:p>
            <a:r>
              <a:rPr lang="en-US"/>
              <a:t>Add Title</a:t>
            </a:r>
            <a:endParaRPr lang="en-VE"/>
          </a:p>
        </p:txBody>
      </p:sp>
      <p:sp>
        <p:nvSpPr>
          <p:cNvPr id="3" name="Content Placeholder 2">
            <a:extLst>
              <a:ext uri="{FF2B5EF4-FFF2-40B4-BE49-F238E27FC236}">
                <a16:creationId xmlns:a16="http://schemas.microsoft.com/office/drawing/2014/main" id="{ECBDFC80-E65C-D74C-8074-207303D8CEB6}"/>
              </a:ext>
            </a:extLst>
          </p:cNvPr>
          <p:cNvSpPr>
            <a:spLocks noGrp="1"/>
          </p:cNvSpPr>
          <p:nvPr>
            <p:ph idx="1"/>
          </p:nvPr>
        </p:nvSpPr>
        <p:spPr>
          <a:xfrm>
            <a:off x="5183188" y="393193"/>
            <a:ext cx="6172200" cy="5467858"/>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4" name="Text Placeholder 3">
            <a:extLst>
              <a:ext uri="{FF2B5EF4-FFF2-40B4-BE49-F238E27FC236}">
                <a16:creationId xmlns:a16="http://schemas.microsoft.com/office/drawing/2014/main" id="{5EDD7A09-E74F-D346-A311-2AAE4E50ABAC}"/>
              </a:ext>
            </a:extLst>
          </p:cNvPr>
          <p:cNvSpPr>
            <a:spLocks noGrp="1"/>
          </p:cNvSpPr>
          <p:nvPr>
            <p:ph type="body" sz="half" idx="2"/>
          </p:nvPr>
        </p:nvSpPr>
        <p:spPr>
          <a:xfrm>
            <a:off x="839788" y="1570038"/>
            <a:ext cx="3932237" cy="4298950"/>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7" name="Picture 6">
            <a:extLst>
              <a:ext uri="{FF2B5EF4-FFF2-40B4-BE49-F238E27FC236}">
                <a16:creationId xmlns:a16="http://schemas.microsoft.com/office/drawing/2014/main" id="{17DFA95E-CAD7-1149-BA4B-CCB6DF3DC66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10"/>
            <a:ext cx="3473679" cy="868420"/>
          </a:xfrm>
          <a:prstGeom prst="rect">
            <a:avLst/>
          </a:prstGeom>
        </p:spPr>
      </p:pic>
    </p:spTree>
    <p:extLst>
      <p:ext uri="{BB962C8B-B14F-4D97-AF65-F5344CB8AC3E}">
        <p14:creationId xmlns:p14="http://schemas.microsoft.com/office/powerpoint/2010/main" val="45253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2">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068B354-1D8B-D84B-84EB-5BB9CF9B0F10}"/>
              </a:ext>
            </a:extLst>
          </p:cNvPr>
          <p:cNvSpPr>
            <a:spLocks noChangeArrowheads="1"/>
          </p:cNvSpPr>
          <p:nvPr userDrawn="1"/>
        </p:nvSpPr>
        <p:spPr bwMode="auto">
          <a:xfrm>
            <a:off x="813816" y="3421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E"/>
          </a:p>
        </p:txBody>
      </p:sp>
      <p:sp>
        <p:nvSpPr>
          <p:cNvPr id="9" name="Title 1">
            <a:extLst>
              <a:ext uri="{FF2B5EF4-FFF2-40B4-BE49-F238E27FC236}">
                <a16:creationId xmlns:a16="http://schemas.microsoft.com/office/drawing/2014/main" id="{5B523BF7-C542-FB4F-8048-2B4489E5C722}"/>
              </a:ext>
            </a:extLst>
          </p:cNvPr>
          <p:cNvSpPr>
            <a:spLocks noGrp="1"/>
          </p:cNvSpPr>
          <p:nvPr>
            <p:ph type="title" hasCustomPrompt="1"/>
          </p:nvPr>
        </p:nvSpPr>
        <p:spPr>
          <a:xfrm>
            <a:off x="831850" y="491263"/>
            <a:ext cx="10515600" cy="591673"/>
          </a:xfrm>
        </p:spPr>
        <p:txBody>
          <a:bodyPr anchor="b"/>
          <a:lstStyle>
            <a:lvl1pPr algn="l">
              <a:defRPr sz="35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sp>
        <p:nvSpPr>
          <p:cNvPr id="12" name="Text Placeholder 3">
            <a:extLst>
              <a:ext uri="{FF2B5EF4-FFF2-40B4-BE49-F238E27FC236}">
                <a16:creationId xmlns:a16="http://schemas.microsoft.com/office/drawing/2014/main" id="{5CFB0686-C626-E548-80D4-E39FC23F470D}"/>
              </a:ext>
            </a:extLst>
          </p:cNvPr>
          <p:cNvSpPr>
            <a:spLocks noGrp="1"/>
          </p:cNvSpPr>
          <p:nvPr>
            <p:ph type="body" sz="half" idx="2"/>
          </p:nvPr>
        </p:nvSpPr>
        <p:spPr>
          <a:xfrm>
            <a:off x="7415213" y="1234459"/>
            <a:ext cx="3932237" cy="4389082"/>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Content Placeholder 2">
            <a:extLst>
              <a:ext uri="{FF2B5EF4-FFF2-40B4-BE49-F238E27FC236}">
                <a16:creationId xmlns:a16="http://schemas.microsoft.com/office/drawing/2014/main" id="{0EB47C4A-270D-F348-9128-DCB2B60480BD}"/>
              </a:ext>
            </a:extLst>
          </p:cNvPr>
          <p:cNvSpPr>
            <a:spLocks noGrp="1"/>
          </p:cNvSpPr>
          <p:nvPr>
            <p:ph idx="1"/>
          </p:nvPr>
        </p:nvSpPr>
        <p:spPr>
          <a:xfrm>
            <a:off x="813815" y="1234458"/>
            <a:ext cx="6417301" cy="438908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VE"/>
          </a:p>
        </p:txBody>
      </p:sp>
      <p:pic>
        <p:nvPicPr>
          <p:cNvPr id="10" name="Picture 9">
            <a:extLst>
              <a:ext uri="{FF2B5EF4-FFF2-40B4-BE49-F238E27FC236}">
                <a16:creationId xmlns:a16="http://schemas.microsoft.com/office/drawing/2014/main" id="{4FC9E1D7-3928-844F-A018-CA9A7F3A310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09"/>
            <a:ext cx="3473679" cy="868420"/>
          </a:xfrm>
          <a:prstGeom prst="rect">
            <a:avLst/>
          </a:prstGeom>
        </p:spPr>
      </p:pic>
    </p:spTree>
    <p:extLst>
      <p:ext uri="{BB962C8B-B14F-4D97-AF65-F5344CB8AC3E}">
        <p14:creationId xmlns:p14="http://schemas.microsoft.com/office/powerpoint/2010/main" val="77064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BE9E81-4F3D-E044-B745-2E9D43C9E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E"/>
          </a:p>
        </p:txBody>
      </p:sp>
      <p:sp>
        <p:nvSpPr>
          <p:cNvPr id="3" name="Text Placeholder 2">
            <a:extLst>
              <a:ext uri="{FF2B5EF4-FFF2-40B4-BE49-F238E27FC236}">
                <a16:creationId xmlns:a16="http://schemas.microsoft.com/office/drawing/2014/main" id="{0BD0F2F3-C089-C54E-9F4F-4BB94AB92482}"/>
              </a:ext>
            </a:extLst>
          </p:cNvPr>
          <p:cNvSpPr>
            <a:spLocks noGrp="1"/>
          </p:cNvSpPr>
          <p:nvPr>
            <p:ph type="body" idx="1"/>
          </p:nvPr>
        </p:nvSpPr>
        <p:spPr>
          <a:xfrm>
            <a:off x="838200" y="1825625"/>
            <a:ext cx="10515600" cy="416369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VE"/>
          </a:p>
        </p:txBody>
      </p:sp>
    </p:spTree>
    <p:extLst>
      <p:ext uri="{BB962C8B-B14F-4D97-AF65-F5344CB8AC3E}">
        <p14:creationId xmlns:p14="http://schemas.microsoft.com/office/powerpoint/2010/main" val="135359680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8" r:id="rId3"/>
    <p:sldLayoutId id="2147483659" r:id="rId4"/>
    <p:sldLayoutId id="2147483660" r:id="rId5"/>
    <p:sldLayoutId id="2147483652" r:id="rId6"/>
    <p:sldLayoutId id="2147483661" r:id="rId7"/>
    <p:sldLayoutId id="2147483656" r:id="rId8"/>
    <p:sldLayoutId id="2147483654" r:id="rId9"/>
    <p:sldLayoutId id="2147483662" r:id="rId10"/>
    <p:sldLayoutId id="2147483665" r:id="rId11"/>
  </p:sldLayoutIdLst>
  <p:hf sldNum="0" hdr="0" ftr="0"/>
  <p:txStyles>
    <p:titleStyle>
      <a:lvl1pPr algn="l" defTabSz="914400" rtl="0" eaLnBrk="1" latinLnBrk="0" hangingPunct="1">
        <a:lnSpc>
          <a:spcPct val="90000"/>
        </a:lnSpc>
        <a:spcBef>
          <a:spcPct val="0"/>
        </a:spcBef>
        <a:buNone/>
        <a:defRPr sz="5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BE9E81-4F3D-E044-B745-2E9D43C9E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E" dirty="0"/>
          </a:p>
        </p:txBody>
      </p:sp>
      <p:sp>
        <p:nvSpPr>
          <p:cNvPr id="3" name="Text Placeholder 2">
            <a:extLst>
              <a:ext uri="{FF2B5EF4-FFF2-40B4-BE49-F238E27FC236}">
                <a16:creationId xmlns:a16="http://schemas.microsoft.com/office/drawing/2014/main" id="{0BD0F2F3-C089-C54E-9F4F-4BB94AB92482}"/>
              </a:ext>
            </a:extLst>
          </p:cNvPr>
          <p:cNvSpPr>
            <a:spLocks noGrp="1"/>
          </p:cNvSpPr>
          <p:nvPr>
            <p:ph type="body" idx="1"/>
          </p:nvPr>
        </p:nvSpPr>
        <p:spPr>
          <a:xfrm>
            <a:off x="838200" y="1825625"/>
            <a:ext cx="10515600" cy="4163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dirty="0"/>
          </a:p>
        </p:txBody>
      </p:sp>
    </p:spTree>
    <p:extLst>
      <p:ext uri="{BB962C8B-B14F-4D97-AF65-F5344CB8AC3E}">
        <p14:creationId xmlns:p14="http://schemas.microsoft.com/office/powerpoint/2010/main" val="929332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sldNum="0" hdr="0" ftr="0"/>
  <p:txStyles>
    <p:titleStyle>
      <a:lvl1pPr algn="l" defTabSz="914400" rtl="0" eaLnBrk="1" latinLnBrk="0" hangingPunct="1">
        <a:lnSpc>
          <a:spcPct val="90000"/>
        </a:lnSpc>
        <a:spcBef>
          <a:spcPct val="0"/>
        </a:spcBef>
        <a:buNone/>
        <a:defRPr sz="5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microsoft.com/office/2018/10/relationships/comments" Target="../comments/modernComment_273_925FA3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407C65-CC52-984A-806A-8F191272F025}"/>
              </a:ext>
            </a:extLst>
          </p:cNvPr>
          <p:cNvSpPr>
            <a:spLocks noGrp="1"/>
          </p:cNvSpPr>
          <p:nvPr>
            <p:ph type="title"/>
          </p:nvPr>
        </p:nvSpPr>
        <p:spPr>
          <a:xfrm>
            <a:off x="831850" y="491263"/>
            <a:ext cx="10515600" cy="1442312"/>
          </a:xfrm>
        </p:spPr>
        <p:txBody>
          <a:bodyPr>
            <a:normAutofit/>
          </a:bodyPr>
          <a:lstStyle/>
          <a:p>
            <a:pPr algn="ctr"/>
            <a:r>
              <a:rPr lang="en-US" dirty="0"/>
              <a:t>Question to the Board</a:t>
            </a:r>
            <a:br>
              <a:rPr lang="en-US" dirty="0"/>
            </a:br>
            <a:r>
              <a:rPr lang="en-US" sz="2800" i="1" dirty="0"/>
              <a:t>“Should we eliminate the presentation requirement for Business Assistance Applicants?”</a:t>
            </a:r>
            <a:endParaRPr lang="en-VE" i="1" dirty="0"/>
          </a:p>
        </p:txBody>
      </p:sp>
      <p:sp>
        <p:nvSpPr>
          <p:cNvPr id="7" name="Content Placeholder 6">
            <a:extLst>
              <a:ext uri="{FF2B5EF4-FFF2-40B4-BE49-F238E27FC236}">
                <a16:creationId xmlns:a16="http://schemas.microsoft.com/office/drawing/2014/main" id="{7331B303-0965-3BA5-AA28-5065DE7DB883}"/>
              </a:ext>
            </a:extLst>
          </p:cNvPr>
          <p:cNvSpPr>
            <a:spLocks noGrp="1"/>
          </p:cNvSpPr>
          <p:nvPr>
            <p:ph sz="half" idx="1"/>
          </p:nvPr>
        </p:nvSpPr>
        <p:spPr>
          <a:xfrm>
            <a:off x="838200" y="2381249"/>
            <a:ext cx="5181600" cy="3819525"/>
          </a:xfrm>
        </p:spPr>
        <p:txBody>
          <a:bodyPr>
            <a:normAutofit fontScale="92500" lnSpcReduction="20000"/>
          </a:bodyPr>
          <a:lstStyle/>
          <a:p>
            <a:r>
              <a:rPr lang="en-US" dirty="0"/>
              <a:t>Yes (Pros)</a:t>
            </a:r>
          </a:p>
          <a:p>
            <a:pPr lvl="1"/>
            <a:r>
              <a:rPr lang="en-US" dirty="0"/>
              <a:t>It is not in the </a:t>
            </a:r>
            <a:r>
              <a:rPr lang="en-US" i="1" dirty="0"/>
              <a:t>Policy</a:t>
            </a:r>
            <a:r>
              <a:rPr lang="en-US" dirty="0"/>
              <a:t> for award process.</a:t>
            </a:r>
          </a:p>
          <a:p>
            <a:pPr lvl="1"/>
            <a:r>
              <a:rPr lang="en-US" dirty="0"/>
              <a:t>Simplifies the timeline, eliminates an extra meeting</a:t>
            </a:r>
          </a:p>
          <a:p>
            <a:pPr lvl="1"/>
            <a:r>
              <a:rPr lang="en-US" dirty="0"/>
              <a:t>Based on documents submitted, most equitable. </a:t>
            </a:r>
          </a:p>
          <a:p>
            <a:pPr lvl="2"/>
            <a:r>
              <a:rPr lang="en-US" sz="2000" dirty="0"/>
              <a:t>Some may not be good at presentations or have the time to conduct one.</a:t>
            </a:r>
          </a:p>
          <a:p>
            <a:pPr lvl="2"/>
            <a:r>
              <a:rPr lang="en-US" sz="2000" dirty="0"/>
              <a:t>Our Latino Outreach says this would pose a challenge to applicants.</a:t>
            </a:r>
          </a:p>
          <a:p>
            <a:pPr lvl="1"/>
            <a:r>
              <a:rPr lang="en-US" sz="2000" dirty="0"/>
              <a:t>Because it’s a matching grant program, interviews may be an overreach.</a:t>
            </a:r>
          </a:p>
        </p:txBody>
      </p:sp>
      <p:sp>
        <p:nvSpPr>
          <p:cNvPr id="20" name="Content Placeholder 19">
            <a:extLst>
              <a:ext uri="{FF2B5EF4-FFF2-40B4-BE49-F238E27FC236}">
                <a16:creationId xmlns:a16="http://schemas.microsoft.com/office/drawing/2014/main" id="{BA74E3AB-4527-D35F-F60B-D51201E7AC8E}"/>
              </a:ext>
            </a:extLst>
          </p:cNvPr>
          <p:cNvSpPr>
            <a:spLocks noGrp="1"/>
          </p:cNvSpPr>
          <p:nvPr>
            <p:ph sz="half" idx="2"/>
          </p:nvPr>
        </p:nvSpPr>
        <p:spPr>
          <a:xfrm>
            <a:off x="6172200" y="2381250"/>
            <a:ext cx="5181600" cy="3461765"/>
          </a:xfrm>
        </p:spPr>
        <p:txBody>
          <a:bodyPr/>
          <a:lstStyle/>
          <a:p>
            <a:r>
              <a:rPr lang="en-US" sz="1800" dirty="0"/>
              <a:t>No (Cons)</a:t>
            </a:r>
          </a:p>
          <a:p>
            <a:pPr lvl="1"/>
            <a:r>
              <a:rPr lang="en-US" sz="1800" dirty="0"/>
              <a:t>Allows for potential creativity </a:t>
            </a:r>
            <a:r>
              <a:rPr lang="en-US" sz="1800"/>
              <a:t>in applicant’s </a:t>
            </a:r>
            <a:r>
              <a:rPr lang="en-US" sz="1800" dirty="0"/>
              <a:t>proposal.</a:t>
            </a:r>
          </a:p>
          <a:p>
            <a:pPr lvl="1"/>
            <a:r>
              <a:rPr lang="en-US" sz="1800" dirty="0"/>
              <a:t>If someone is not good at writing, one may be good at speaking.</a:t>
            </a:r>
          </a:p>
          <a:p>
            <a:pPr lvl="1"/>
            <a:endParaRPr lang="en-US" dirty="0"/>
          </a:p>
        </p:txBody>
      </p:sp>
    </p:spTree>
    <p:extLst>
      <p:ext uri="{BB962C8B-B14F-4D97-AF65-F5344CB8AC3E}">
        <p14:creationId xmlns:p14="http://schemas.microsoft.com/office/powerpoint/2010/main" val="1694928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8CD7B-FA32-1013-4511-B66CE032EFA5}"/>
              </a:ext>
            </a:extLst>
          </p:cNvPr>
          <p:cNvSpPr>
            <a:spLocks noGrp="1"/>
          </p:cNvSpPr>
          <p:nvPr>
            <p:ph type="ctrTitle"/>
          </p:nvPr>
        </p:nvSpPr>
        <p:spPr/>
        <p:txBody>
          <a:bodyPr>
            <a:normAutofit/>
          </a:bodyPr>
          <a:lstStyle/>
          <a:p>
            <a:r>
              <a:rPr lang="en-US">
                <a:latin typeface="Arial"/>
                <a:cs typeface="Arial"/>
              </a:rPr>
              <a:t>Midtown Crossings </a:t>
            </a:r>
            <a:endParaRPr lang="en-US"/>
          </a:p>
        </p:txBody>
      </p:sp>
      <p:sp>
        <p:nvSpPr>
          <p:cNvPr id="4" name="Subtitle 3">
            <a:extLst>
              <a:ext uri="{FF2B5EF4-FFF2-40B4-BE49-F238E27FC236}">
                <a16:creationId xmlns:a16="http://schemas.microsoft.com/office/drawing/2014/main" id="{1963184A-9099-8D4B-1DD1-795EEE6D69A6}"/>
              </a:ext>
            </a:extLst>
          </p:cNvPr>
          <p:cNvSpPr>
            <a:spLocks noGrp="1"/>
          </p:cNvSpPr>
          <p:nvPr>
            <p:ph type="subTitle" idx="1"/>
          </p:nvPr>
        </p:nvSpPr>
        <p:spPr>
          <a:xfrm>
            <a:off x="887504" y="3700649"/>
            <a:ext cx="8555075" cy="718950"/>
          </a:xfrm>
        </p:spPr>
        <p:txBody>
          <a:bodyPr vert="horz" lIns="91440" tIns="45720" rIns="91440" bIns="45720" rtlCol="0" anchor="t">
            <a:normAutofit/>
          </a:bodyPr>
          <a:lstStyle/>
          <a:p>
            <a:r>
              <a:rPr lang="en-US" dirty="0">
                <a:latin typeface="Arial"/>
                <a:cs typeface="Arial"/>
              </a:rPr>
              <a:t>Garrett C Sabourin, GO Bond Principal Engineer</a:t>
            </a:r>
            <a:endParaRPr lang="en-US" dirty="0"/>
          </a:p>
        </p:txBody>
      </p:sp>
      <p:sp>
        <p:nvSpPr>
          <p:cNvPr id="3" name="Text Placeholder 2">
            <a:extLst>
              <a:ext uri="{FF2B5EF4-FFF2-40B4-BE49-F238E27FC236}">
                <a16:creationId xmlns:a16="http://schemas.microsoft.com/office/drawing/2014/main" id="{7640A2E1-B310-498F-3522-A970EAA6F61A}"/>
              </a:ext>
            </a:extLst>
          </p:cNvPr>
          <p:cNvSpPr>
            <a:spLocks noGrp="1"/>
          </p:cNvSpPr>
          <p:nvPr>
            <p:ph type="body" sz="quarter" idx="10"/>
          </p:nvPr>
        </p:nvSpPr>
        <p:spPr/>
        <p:txBody>
          <a:bodyPr vert="horz" lIns="91440" tIns="45720" rIns="91440" bIns="45720" rtlCol="0" anchor="t">
            <a:normAutofit/>
          </a:bodyPr>
          <a:lstStyle/>
          <a:p>
            <a:r>
              <a:rPr lang="en-US" dirty="0">
                <a:latin typeface="Arial"/>
                <a:cs typeface="Arial"/>
              </a:rPr>
              <a:t>October 19, 2023</a:t>
            </a:r>
            <a:endParaRPr lang="en-US" dirty="0"/>
          </a:p>
        </p:txBody>
      </p:sp>
    </p:spTree>
    <p:extLst>
      <p:ext uri="{BB962C8B-B14F-4D97-AF65-F5344CB8AC3E}">
        <p14:creationId xmlns:p14="http://schemas.microsoft.com/office/powerpoint/2010/main" val="691946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C0E5-A244-36E9-6A7D-EE70E43EA110}"/>
              </a:ext>
            </a:extLst>
          </p:cNvPr>
          <p:cNvSpPr>
            <a:spLocks noGrp="1"/>
          </p:cNvSpPr>
          <p:nvPr>
            <p:ph type="title"/>
          </p:nvPr>
        </p:nvSpPr>
        <p:spPr>
          <a:xfrm>
            <a:off x="267322" y="446504"/>
            <a:ext cx="4775195" cy="591673"/>
          </a:xfrm>
        </p:spPr>
        <p:txBody>
          <a:bodyPr>
            <a:normAutofit/>
          </a:bodyPr>
          <a:lstStyle/>
          <a:p>
            <a:r>
              <a:rPr lang="en-US" dirty="0">
                <a:latin typeface="Arial"/>
                <a:cs typeface="Arial"/>
              </a:rPr>
              <a:t>Midtown Projects</a:t>
            </a:r>
            <a:endParaRPr lang="en-US" dirty="0"/>
          </a:p>
        </p:txBody>
      </p:sp>
      <p:sp>
        <p:nvSpPr>
          <p:cNvPr id="5" name="TextBox 4">
            <a:extLst>
              <a:ext uri="{FF2B5EF4-FFF2-40B4-BE49-F238E27FC236}">
                <a16:creationId xmlns:a16="http://schemas.microsoft.com/office/drawing/2014/main" id="{B7CAE336-7A20-50CA-F7D5-57987CDCDBE3}"/>
              </a:ext>
            </a:extLst>
          </p:cNvPr>
          <p:cNvSpPr txBox="1"/>
          <p:nvPr/>
        </p:nvSpPr>
        <p:spPr>
          <a:xfrm>
            <a:off x="93489" y="1086703"/>
            <a:ext cx="6113880"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dirty="0">
                <a:latin typeface="Arial"/>
                <a:cs typeface="Arial"/>
              </a:rPr>
              <a:t>1. Oregon DOT Administered Projects (Federal/State Funds)</a:t>
            </a:r>
            <a:endParaRPr lang="en-US" sz="1700" dirty="0">
              <a:latin typeface="Arial"/>
              <a:ea typeface="+mn-lt"/>
              <a:cs typeface="Arial"/>
            </a:endParaRPr>
          </a:p>
          <a:p>
            <a:pPr marL="742950" lvl="1" indent="-285750">
              <a:buFont typeface="Arial,Sans-Serif"/>
              <a:buChar char="•"/>
            </a:pPr>
            <a:r>
              <a:rPr lang="en-US" sz="1700" dirty="0">
                <a:latin typeface="Arial"/>
                <a:cs typeface="Arial"/>
              </a:rPr>
              <a:t>Hawthorne Overcrossing: Harriman to 2nd </a:t>
            </a:r>
            <a:r>
              <a:rPr lang="en-US" sz="1700" dirty="0" err="1">
                <a:latin typeface="Arial"/>
                <a:cs typeface="Arial"/>
              </a:rPr>
              <a:t>Strees</a:t>
            </a:r>
            <a:r>
              <a:rPr lang="en-US" sz="1700" dirty="0">
                <a:latin typeface="Arial"/>
                <a:cs typeface="Arial"/>
              </a:rPr>
              <a:t> Greenwood Ave: 2</a:t>
            </a:r>
            <a:r>
              <a:rPr lang="en-US" sz="1700" baseline="30000" dirty="0">
                <a:latin typeface="Arial"/>
                <a:cs typeface="Arial"/>
              </a:rPr>
              <a:t>nd</a:t>
            </a:r>
            <a:r>
              <a:rPr lang="en-US" sz="1700" dirty="0">
                <a:latin typeface="Arial"/>
                <a:cs typeface="Arial"/>
              </a:rPr>
              <a:t> to 4</a:t>
            </a:r>
            <a:r>
              <a:rPr lang="en-US" sz="1700" baseline="30000" dirty="0">
                <a:latin typeface="Arial"/>
                <a:cs typeface="Arial"/>
              </a:rPr>
              <a:t>th</a:t>
            </a:r>
            <a:r>
              <a:rPr lang="en-US" sz="1700" dirty="0">
                <a:latin typeface="Arial"/>
                <a:cs typeface="Arial"/>
              </a:rPr>
              <a:t> </a:t>
            </a:r>
          </a:p>
          <a:p>
            <a:pPr marL="742950" lvl="1" indent="-285750">
              <a:buFont typeface="Arial,Sans-Serif"/>
              <a:buChar char="•"/>
            </a:pPr>
            <a:endParaRPr lang="en-US" sz="1700" dirty="0">
              <a:latin typeface="Arial"/>
              <a:cs typeface="Arial"/>
            </a:endParaRPr>
          </a:p>
          <a:p>
            <a:r>
              <a:rPr lang="en-US" sz="1700" dirty="0">
                <a:latin typeface="Arial"/>
                <a:cs typeface="Arial"/>
              </a:rPr>
              <a:t>2. City Administered Midtown Projects</a:t>
            </a:r>
          </a:p>
          <a:p>
            <a:pPr marL="742950" lvl="1" indent="-285750">
              <a:buFont typeface="Arial,Sans-Serif"/>
              <a:buChar char="•"/>
            </a:pPr>
            <a:r>
              <a:rPr lang="en-US" sz="1700" dirty="0">
                <a:latin typeface="Arial"/>
                <a:cs typeface="Arial"/>
              </a:rPr>
              <a:t>Greenwood Quick-Build (Phase I): Harriman to 2</a:t>
            </a:r>
            <a:r>
              <a:rPr lang="en-US" sz="1700" baseline="30000" dirty="0">
                <a:latin typeface="Arial"/>
                <a:cs typeface="Arial"/>
              </a:rPr>
              <a:t>nd</a:t>
            </a:r>
            <a:r>
              <a:rPr lang="en-US" sz="1700" dirty="0">
                <a:latin typeface="Arial"/>
                <a:cs typeface="Arial"/>
              </a:rPr>
              <a:t> St</a:t>
            </a:r>
          </a:p>
          <a:p>
            <a:pPr marL="742950" lvl="1" indent="-285750">
              <a:buFont typeface="Arial,Sans-Serif"/>
              <a:buChar char="•"/>
            </a:pPr>
            <a:r>
              <a:rPr lang="en-US" sz="1700" dirty="0">
                <a:latin typeface="Arial"/>
                <a:cs typeface="Arial"/>
              </a:rPr>
              <a:t>2nd Street: Greenwood to Franklin</a:t>
            </a:r>
          </a:p>
          <a:p>
            <a:pPr marL="742950" lvl="1" indent="-285750">
              <a:buFont typeface="Arial,Sans-Serif"/>
              <a:buChar char="•"/>
            </a:pPr>
            <a:r>
              <a:rPr lang="en-US" sz="1700" dirty="0">
                <a:latin typeface="Arial"/>
                <a:cs typeface="Arial"/>
              </a:rPr>
              <a:t>Franklin Corridor: Harriman to 5</a:t>
            </a:r>
            <a:r>
              <a:rPr lang="en-US" sz="1700" baseline="30000" dirty="0">
                <a:latin typeface="Arial"/>
                <a:cs typeface="Arial"/>
              </a:rPr>
              <a:t>th</a:t>
            </a:r>
            <a:endParaRPr lang="en-US" sz="1700" dirty="0">
              <a:latin typeface="Arial"/>
              <a:cs typeface="Arial"/>
            </a:endParaRPr>
          </a:p>
          <a:p>
            <a:pPr marL="742950" lvl="1" indent="-285750">
              <a:buFont typeface="Arial,Sans-Serif"/>
              <a:buChar char="•"/>
            </a:pPr>
            <a:r>
              <a:rPr lang="en-US" sz="1700" dirty="0">
                <a:latin typeface="Arial"/>
                <a:cs typeface="Arial"/>
              </a:rPr>
              <a:t>Hawthorne Concept Refinement</a:t>
            </a:r>
          </a:p>
          <a:p>
            <a:pPr lvl="1"/>
            <a:endParaRPr lang="en-US" sz="1700" dirty="0">
              <a:latin typeface="Arial"/>
              <a:cs typeface="Arial"/>
            </a:endParaRPr>
          </a:p>
          <a:p>
            <a:r>
              <a:rPr lang="en-US" sz="1700" dirty="0">
                <a:latin typeface="Arial"/>
                <a:cs typeface="Arial"/>
              </a:rPr>
              <a:t>3. Remaining Midtown Projects – Funding Dependent </a:t>
            </a:r>
            <a:endParaRPr lang="en-US" sz="1700" dirty="0">
              <a:highlight>
                <a:srgbClr val="FFFF00"/>
              </a:highlight>
              <a:latin typeface="Arial"/>
              <a:cs typeface="Arial"/>
            </a:endParaRPr>
          </a:p>
          <a:p>
            <a:pPr marL="742950" lvl="1" indent="-285750">
              <a:buFont typeface="Arial,Sans-Serif"/>
              <a:buChar char="•"/>
            </a:pPr>
            <a:r>
              <a:rPr lang="en-US" sz="1700" dirty="0">
                <a:latin typeface="Arial"/>
                <a:cs typeface="Arial"/>
              </a:rPr>
              <a:t>Greenwood Full-Build (Phase II)*</a:t>
            </a:r>
          </a:p>
          <a:p>
            <a:pPr marL="742950" lvl="1" indent="-285750">
              <a:buFont typeface="Arial,Sans-Serif"/>
              <a:buChar char="•"/>
            </a:pPr>
            <a:r>
              <a:rPr lang="en-US" sz="1700" dirty="0">
                <a:latin typeface="Arial"/>
                <a:cs typeface="Arial"/>
              </a:rPr>
              <a:t>Hawthorne Corridor: Juniper to Drake Parks</a:t>
            </a:r>
          </a:p>
          <a:p>
            <a:pPr lvl="1"/>
            <a:endParaRPr lang="en-US" sz="1400" dirty="0">
              <a:latin typeface="Arial"/>
              <a:cs typeface="Arial"/>
            </a:endParaRPr>
          </a:p>
          <a:p>
            <a:pPr lvl="1"/>
            <a:r>
              <a:rPr lang="en-US" sz="1400" dirty="0">
                <a:latin typeface="Arial"/>
                <a:cs typeface="Arial"/>
              </a:rPr>
              <a:t>*Greenwood quick-build monitored for one-year prior to full-build option considerations</a:t>
            </a:r>
            <a:endParaRPr lang="en-US" sz="1400" dirty="0">
              <a:latin typeface="Arial" panose="020B0604020202020204" pitchFamily="34" charset="0"/>
              <a:cs typeface="Arial" panose="020B0604020202020204" pitchFamily="34" charset="0"/>
            </a:endParaRPr>
          </a:p>
          <a:p>
            <a:pPr marL="742950" lvl="1" indent="-285750">
              <a:buFont typeface="Arial,Sans-Serif"/>
              <a:buChar char="•"/>
            </a:pPr>
            <a:endParaRPr lang="en-US" dirty="0">
              <a:highlight>
                <a:srgbClr val="FFFF00"/>
              </a:highlight>
              <a:latin typeface="Arial" panose="020B0604020202020204" pitchFamily="34" charset="0"/>
              <a:cs typeface="Arial" panose="020B0604020202020204" pitchFamily="34" charset="0"/>
            </a:endParaRPr>
          </a:p>
          <a:p>
            <a:pPr marL="285750" indent="-285750">
              <a:buFont typeface="Arial"/>
              <a:buChar char="•"/>
            </a:pPr>
            <a:endParaRPr lang="en-US" dirty="0">
              <a:latin typeface="Arial" panose="020B0604020202020204" pitchFamily="34" charset="0"/>
              <a:cs typeface="Arial" panose="020B0604020202020204" pitchFamily="34" charset="0"/>
            </a:endParaRPr>
          </a:p>
        </p:txBody>
      </p:sp>
      <p:pic>
        <p:nvPicPr>
          <p:cNvPr id="6" name="Picture 5" descr="A map of a city&#10;&#10;Description automatically generated">
            <a:extLst>
              <a:ext uri="{FF2B5EF4-FFF2-40B4-BE49-F238E27FC236}">
                <a16:creationId xmlns:a16="http://schemas.microsoft.com/office/drawing/2014/main" id="{8C76129E-8C8C-DD88-05AA-E604FDC9907F}"/>
              </a:ext>
            </a:extLst>
          </p:cNvPr>
          <p:cNvPicPr>
            <a:picLocks noChangeAspect="1"/>
          </p:cNvPicPr>
          <p:nvPr/>
        </p:nvPicPr>
        <p:blipFill rotWithShape="1">
          <a:blip r:embed="rId3"/>
          <a:srcRect l="8170" t="6045" r="8810" b="9941"/>
          <a:stretch/>
        </p:blipFill>
        <p:spPr>
          <a:xfrm>
            <a:off x="6313487" y="446504"/>
            <a:ext cx="5611192" cy="6392265"/>
          </a:xfrm>
          <a:prstGeom prst="rect">
            <a:avLst/>
          </a:prstGeom>
        </p:spPr>
      </p:pic>
    </p:spTree>
    <p:extLst>
      <p:ext uri="{BB962C8B-B14F-4D97-AF65-F5344CB8AC3E}">
        <p14:creationId xmlns:p14="http://schemas.microsoft.com/office/powerpoint/2010/main" val="1465317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C49C46-ABD5-40C7-8F40-1B043D28FDFC}"/>
              </a:ext>
            </a:extLst>
          </p:cNvPr>
          <p:cNvSpPr>
            <a:spLocks noGrp="1"/>
          </p:cNvSpPr>
          <p:nvPr>
            <p:ph type="title"/>
          </p:nvPr>
        </p:nvSpPr>
        <p:spPr>
          <a:xfrm>
            <a:off x="366129" y="291912"/>
            <a:ext cx="10515600" cy="591673"/>
          </a:xfrm>
        </p:spPr>
        <p:txBody>
          <a:bodyPr/>
          <a:lstStyle/>
          <a:p>
            <a:r>
              <a:rPr lang="en-US"/>
              <a:t>ESTIMATED PROJECT SCHEDULE</a:t>
            </a:r>
          </a:p>
        </p:txBody>
      </p:sp>
      <p:graphicFrame>
        <p:nvGraphicFramePr>
          <p:cNvPr id="6" name="Table 5">
            <a:extLst>
              <a:ext uri="{FF2B5EF4-FFF2-40B4-BE49-F238E27FC236}">
                <a16:creationId xmlns:a16="http://schemas.microsoft.com/office/drawing/2014/main" id="{13A86E69-53C4-4EE7-8EFE-2B703865B6DF}"/>
              </a:ext>
            </a:extLst>
          </p:cNvPr>
          <p:cNvGraphicFramePr>
            <a:graphicFrameLocks noGrp="1"/>
          </p:cNvGraphicFramePr>
          <p:nvPr>
            <p:extLst>
              <p:ext uri="{D42A27DB-BD31-4B8C-83A1-F6EECF244321}">
                <p14:modId xmlns:p14="http://schemas.microsoft.com/office/powerpoint/2010/main" val="2149934055"/>
              </p:ext>
            </p:extLst>
          </p:nvPr>
        </p:nvGraphicFramePr>
        <p:xfrm>
          <a:off x="366129" y="1149300"/>
          <a:ext cx="11416296" cy="4260900"/>
        </p:xfrm>
        <a:graphic>
          <a:graphicData uri="http://schemas.openxmlformats.org/drawingml/2006/table">
            <a:tbl>
              <a:tblPr>
                <a:tableStyleId>{5C22544A-7EE6-4342-B048-85BDC9FD1C3A}</a:tableStyleId>
              </a:tblPr>
              <a:tblGrid>
                <a:gridCol w="2043696">
                  <a:extLst>
                    <a:ext uri="{9D8B030D-6E8A-4147-A177-3AD203B41FA5}">
                      <a16:colId xmlns:a16="http://schemas.microsoft.com/office/drawing/2014/main" val="1377908537"/>
                    </a:ext>
                  </a:extLst>
                </a:gridCol>
                <a:gridCol w="1019175">
                  <a:extLst>
                    <a:ext uri="{9D8B030D-6E8A-4147-A177-3AD203B41FA5}">
                      <a16:colId xmlns:a16="http://schemas.microsoft.com/office/drawing/2014/main" val="4251659710"/>
                    </a:ext>
                  </a:extLst>
                </a:gridCol>
                <a:gridCol w="1190625">
                  <a:extLst>
                    <a:ext uri="{9D8B030D-6E8A-4147-A177-3AD203B41FA5}">
                      <a16:colId xmlns:a16="http://schemas.microsoft.com/office/drawing/2014/main" val="3410872716"/>
                    </a:ext>
                  </a:extLst>
                </a:gridCol>
                <a:gridCol w="1162050">
                  <a:extLst>
                    <a:ext uri="{9D8B030D-6E8A-4147-A177-3AD203B41FA5}">
                      <a16:colId xmlns:a16="http://schemas.microsoft.com/office/drawing/2014/main" val="3161320773"/>
                    </a:ext>
                  </a:extLst>
                </a:gridCol>
                <a:gridCol w="1291213">
                  <a:extLst>
                    <a:ext uri="{9D8B030D-6E8A-4147-A177-3AD203B41FA5}">
                      <a16:colId xmlns:a16="http://schemas.microsoft.com/office/drawing/2014/main" val="2368037598"/>
                    </a:ext>
                  </a:extLst>
                </a:gridCol>
                <a:gridCol w="1152525">
                  <a:extLst>
                    <a:ext uri="{9D8B030D-6E8A-4147-A177-3AD203B41FA5}">
                      <a16:colId xmlns:a16="http://schemas.microsoft.com/office/drawing/2014/main" val="3141082263"/>
                    </a:ext>
                  </a:extLst>
                </a:gridCol>
                <a:gridCol w="1190625">
                  <a:extLst>
                    <a:ext uri="{9D8B030D-6E8A-4147-A177-3AD203B41FA5}">
                      <a16:colId xmlns:a16="http://schemas.microsoft.com/office/drawing/2014/main" val="1017997083"/>
                    </a:ext>
                  </a:extLst>
                </a:gridCol>
                <a:gridCol w="1223387">
                  <a:extLst>
                    <a:ext uri="{9D8B030D-6E8A-4147-A177-3AD203B41FA5}">
                      <a16:colId xmlns:a16="http://schemas.microsoft.com/office/drawing/2014/main" val="1319854739"/>
                    </a:ext>
                  </a:extLst>
                </a:gridCol>
                <a:gridCol w="1143000">
                  <a:extLst>
                    <a:ext uri="{9D8B030D-6E8A-4147-A177-3AD203B41FA5}">
                      <a16:colId xmlns:a16="http://schemas.microsoft.com/office/drawing/2014/main" val="1425433633"/>
                    </a:ext>
                  </a:extLst>
                </a:gridCol>
              </a:tblGrid>
              <a:tr h="723570">
                <a:tc>
                  <a:txBody>
                    <a:bodyPr/>
                    <a:lstStyle/>
                    <a:p>
                      <a:pPr algn="ctr" fontAlgn="b"/>
                      <a:r>
                        <a:rPr lang="en-US" sz="2500" b="1" i="0" u="none" strike="noStrike">
                          <a:solidFill>
                            <a:schemeClr val="bg1"/>
                          </a:solidFill>
                          <a:effectLst/>
                          <a:latin typeface="Arial" panose="020B0604020202020204" pitchFamily="34" charset="0"/>
                        </a:rPr>
                        <a:t>Corridor</a:t>
                      </a:r>
                    </a:p>
                  </a:txBody>
                  <a:tcPr marL="5771" marR="5771" marT="5771" marB="0" anchor="ctr">
                    <a:solidFill>
                      <a:schemeClr val="accent2"/>
                    </a:solidFill>
                  </a:tcPr>
                </a:tc>
                <a:tc>
                  <a:txBody>
                    <a:bodyPr/>
                    <a:lstStyle/>
                    <a:p>
                      <a:pPr algn="ctr" fontAlgn="t"/>
                      <a:r>
                        <a:rPr lang="en-US" sz="2500" b="1" u="none" strike="noStrike">
                          <a:solidFill>
                            <a:schemeClr val="bg1"/>
                          </a:solidFill>
                          <a:effectLst/>
                          <a:latin typeface="Arial" panose="020B0604020202020204" pitchFamily="34" charset="0"/>
                          <a:cs typeface="Arial" panose="020B0604020202020204" pitchFamily="34" charset="0"/>
                        </a:rPr>
                        <a:t>2023</a:t>
                      </a:r>
                      <a:endParaRPr lang="en-US" sz="2500" b="1" i="0" u="none" strike="noStrike">
                        <a:solidFill>
                          <a:schemeClr val="bg1"/>
                        </a:solidFill>
                        <a:effectLst/>
                        <a:latin typeface="Arial" panose="020B0604020202020204" pitchFamily="34" charset="0"/>
                        <a:cs typeface="Arial" panose="020B0604020202020204" pitchFamily="34" charset="0"/>
                      </a:endParaRPr>
                    </a:p>
                  </a:txBody>
                  <a:tcPr marL="5771" marR="5771" marT="5771" marB="0" anchor="ctr">
                    <a:solidFill>
                      <a:schemeClr val="accent2"/>
                    </a:solidFill>
                  </a:tcPr>
                </a:tc>
                <a:tc>
                  <a:txBody>
                    <a:bodyPr/>
                    <a:lstStyle/>
                    <a:p>
                      <a:pPr algn="ctr" fontAlgn="t"/>
                      <a:r>
                        <a:rPr lang="en-US" sz="2500" b="1" u="none" strike="noStrike">
                          <a:solidFill>
                            <a:schemeClr val="bg1"/>
                          </a:solidFill>
                          <a:effectLst/>
                          <a:latin typeface="Arial" panose="020B0604020202020204" pitchFamily="34" charset="0"/>
                          <a:cs typeface="Arial" panose="020B0604020202020204" pitchFamily="34" charset="0"/>
                        </a:rPr>
                        <a:t>2024</a:t>
                      </a:r>
                      <a:endParaRPr lang="en-US" sz="2500" b="1" i="0" u="none" strike="noStrike">
                        <a:solidFill>
                          <a:schemeClr val="bg1"/>
                        </a:solidFill>
                        <a:effectLst/>
                        <a:latin typeface="Arial" panose="020B0604020202020204" pitchFamily="34" charset="0"/>
                        <a:cs typeface="Arial" panose="020B0604020202020204" pitchFamily="34" charset="0"/>
                      </a:endParaRPr>
                    </a:p>
                  </a:txBody>
                  <a:tcPr marL="5771" marR="5771" marT="5771" marB="0" anchor="ctr">
                    <a:solidFill>
                      <a:schemeClr val="accent2"/>
                    </a:solidFill>
                  </a:tcPr>
                </a:tc>
                <a:tc>
                  <a:txBody>
                    <a:bodyPr/>
                    <a:lstStyle/>
                    <a:p>
                      <a:pPr algn="ctr" fontAlgn="b"/>
                      <a:r>
                        <a:rPr lang="en-US" sz="2500" b="1" u="none" strike="noStrike">
                          <a:solidFill>
                            <a:schemeClr val="bg1"/>
                          </a:solidFill>
                          <a:effectLst/>
                          <a:latin typeface="Arial" panose="020B0604020202020204" pitchFamily="34" charset="0"/>
                          <a:cs typeface="Arial" panose="020B0604020202020204" pitchFamily="34" charset="0"/>
                        </a:rPr>
                        <a:t>2025</a:t>
                      </a:r>
                      <a:endParaRPr lang="en-US" sz="2500" b="1" i="0" u="none" strike="noStrike">
                        <a:solidFill>
                          <a:schemeClr val="bg1"/>
                        </a:solidFill>
                        <a:effectLst/>
                        <a:latin typeface="Arial" panose="020B0604020202020204" pitchFamily="34" charset="0"/>
                        <a:cs typeface="Arial" panose="020B0604020202020204" pitchFamily="34" charset="0"/>
                      </a:endParaRPr>
                    </a:p>
                  </a:txBody>
                  <a:tcPr marL="5771" marR="5771" marT="5771" marB="0" anchor="ctr">
                    <a:solidFill>
                      <a:schemeClr val="accent2"/>
                    </a:solidFill>
                  </a:tcPr>
                </a:tc>
                <a:tc>
                  <a:txBody>
                    <a:bodyPr/>
                    <a:lstStyle/>
                    <a:p>
                      <a:pPr algn="ctr" fontAlgn="b"/>
                      <a:r>
                        <a:rPr lang="en-US" sz="2500" b="1" i="0" u="none" strike="noStrike">
                          <a:solidFill>
                            <a:schemeClr val="bg1"/>
                          </a:solidFill>
                          <a:effectLst/>
                          <a:latin typeface="Arial" panose="020B0604020202020204" pitchFamily="34" charset="0"/>
                        </a:rPr>
                        <a:t>2026</a:t>
                      </a:r>
                    </a:p>
                  </a:txBody>
                  <a:tcPr marL="5771" marR="5771" marT="5771" marB="0" anchor="ctr">
                    <a:solidFill>
                      <a:schemeClr val="accent2"/>
                    </a:solidFill>
                  </a:tcPr>
                </a:tc>
                <a:tc>
                  <a:txBody>
                    <a:bodyPr/>
                    <a:lstStyle/>
                    <a:p>
                      <a:pPr algn="ctr" fontAlgn="b"/>
                      <a:r>
                        <a:rPr lang="en-US" sz="2500" b="1" i="0" u="none" strike="noStrike">
                          <a:solidFill>
                            <a:schemeClr val="bg1"/>
                          </a:solidFill>
                          <a:effectLst/>
                          <a:latin typeface="Arial" panose="020B0604020202020204" pitchFamily="34" charset="0"/>
                        </a:rPr>
                        <a:t>2027</a:t>
                      </a:r>
                    </a:p>
                  </a:txBody>
                  <a:tcPr marL="5771" marR="5771" marT="5771" marB="0" anchor="ctr">
                    <a:solidFill>
                      <a:schemeClr val="accent2"/>
                    </a:solidFill>
                  </a:tcPr>
                </a:tc>
                <a:tc>
                  <a:txBody>
                    <a:bodyPr/>
                    <a:lstStyle/>
                    <a:p>
                      <a:pPr algn="ctr" fontAlgn="b"/>
                      <a:r>
                        <a:rPr lang="en-US" sz="2500" b="1" i="0" u="none" strike="noStrike">
                          <a:solidFill>
                            <a:schemeClr val="bg1"/>
                          </a:solidFill>
                          <a:effectLst/>
                          <a:latin typeface="Arial" panose="020B0604020202020204" pitchFamily="34" charset="0"/>
                        </a:rPr>
                        <a:t>2028</a:t>
                      </a:r>
                    </a:p>
                  </a:txBody>
                  <a:tcPr marL="5771" marR="5771" marT="5771" marB="0" anchor="ctr">
                    <a:solidFill>
                      <a:schemeClr val="accent2"/>
                    </a:solidFill>
                  </a:tcPr>
                </a:tc>
                <a:tc>
                  <a:txBody>
                    <a:bodyPr/>
                    <a:lstStyle/>
                    <a:p>
                      <a:pPr algn="ctr" fontAlgn="b"/>
                      <a:r>
                        <a:rPr lang="en-US" sz="2500" b="1" i="0" u="none" strike="noStrike">
                          <a:solidFill>
                            <a:schemeClr val="bg1"/>
                          </a:solidFill>
                          <a:effectLst/>
                          <a:latin typeface="Arial" panose="020B0604020202020204" pitchFamily="34" charset="0"/>
                        </a:rPr>
                        <a:t>2029</a:t>
                      </a:r>
                    </a:p>
                  </a:txBody>
                  <a:tcPr marL="5771" marR="5771" marT="5771" marB="0" anchor="ctr">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500" b="1" i="0" u="none" strike="noStrike">
                          <a:solidFill>
                            <a:schemeClr val="bg1"/>
                          </a:solidFill>
                          <a:effectLst/>
                          <a:latin typeface="Arial" panose="020B0604020202020204" pitchFamily="34" charset="0"/>
                        </a:rPr>
                        <a:t>2030</a:t>
                      </a:r>
                    </a:p>
                  </a:txBody>
                  <a:tcPr marL="5771" marR="5771" marT="5771" marB="0" anchor="ctr">
                    <a:solidFill>
                      <a:schemeClr val="accent2"/>
                    </a:solidFill>
                  </a:tcPr>
                </a:tc>
                <a:extLst>
                  <a:ext uri="{0D108BD9-81ED-4DB2-BD59-A6C34878D82A}">
                    <a16:rowId xmlns:a16="http://schemas.microsoft.com/office/drawing/2014/main" val="2473660114"/>
                  </a:ext>
                </a:extLst>
              </a:tr>
              <a:tr h="566269">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tc>
                <a:tc>
                  <a:txBody>
                    <a:bodyPr/>
                    <a:lstStyle/>
                    <a:p>
                      <a:endParaRPr lang="en-US"/>
                    </a:p>
                  </a:txBody>
                  <a:tcPr marL="5771" marR="5771" marT="5771" marB="0" anchor="b">
                    <a:solidFill>
                      <a:schemeClr val="accent6"/>
                    </a:solidFill>
                  </a:tcPr>
                </a:tc>
                <a:tc>
                  <a:txBody>
                    <a:bodyPr/>
                    <a:lstStyle/>
                    <a:p>
                      <a:pPr algn="l" fontAlgn="b"/>
                      <a:endParaRPr lang="en-US" sz="2500" b="0" i="0" u="none" strike="noStrike">
                        <a:solidFill>
                          <a:schemeClr val="accent6"/>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endParaRPr lang="en-US"/>
                    </a:p>
                  </a:txBody>
                  <a:tcPr marL="5771" marR="5771" marT="5771" marB="0" anchor="b">
                    <a:solidFill>
                      <a:schemeClr val="accent6"/>
                    </a:solidFill>
                  </a:tcPr>
                </a:tc>
                <a:tc>
                  <a:txBody>
                    <a:bodyPr/>
                    <a:lstStyle/>
                    <a:p>
                      <a:endParaRPr lang="en-US"/>
                    </a:p>
                  </a:txBody>
                  <a:tcPr marL="5771" marR="5771" marT="5771" marB="0" anchor="b">
                    <a:solidFill>
                      <a:schemeClr val="accent6"/>
                    </a:solidFill>
                  </a:tcPr>
                </a:tc>
                <a:tc>
                  <a:txBody>
                    <a:bodyPr/>
                    <a:lstStyle/>
                    <a:p>
                      <a:endParaRPr lang="en-US"/>
                    </a:p>
                  </a:txBody>
                  <a:tcPr marL="5771" marR="5771" marT="5771" marB="0" anchor="b">
                    <a:solidFill>
                      <a:schemeClr val="accent6"/>
                    </a:solidFill>
                  </a:tcPr>
                </a:tc>
                <a:tc>
                  <a:txBody>
                    <a:bodyPr/>
                    <a:lstStyle/>
                    <a:p>
                      <a:endParaRPr lang="en-US"/>
                    </a:p>
                  </a:txBody>
                  <a:tcPr marL="5771" marR="5771" marT="5771" marB="0" anchor="b">
                    <a:solidFill>
                      <a:schemeClr val="accent6"/>
                    </a:solidFill>
                  </a:tcPr>
                </a:tc>
                <a:tc>
                  <a:txBody>
                    <a:bodyPr/>
                    <a:lstStyle/>
                    <a:p>
                      <a:endParaRPr lang="en-US"/>
                    </a:p>
                  </a:txBody>
                  <a:tcPr marL="5771" marR="5771" marT="5771" marB="0" anchor="b">
                    <a:solidFill>
                      <a:schemeClr val="accent6"/>
                    </a:solidFill>
                  </a:tcPr>
                </a:tc>
                <a:extLst>
                  <a:ext uri="{0D108BD9-81ED-4DB2-BD59-A6C34878D82A}">
                    <a16:rowId xmlns:a16="http://schemas.microsoft.com/office/drawing/2014/main" val="4164240127"/>
                  </a:ext>
                </a:extLst>
              </a:tr>
              <a:tr h="566269">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tc>
                <a:tc>
                  <a:txBody>
                    <a:bodyPr/>
                    <a:lstStyle/>
                    <a:p>
                      <a:pPr algn="l" fontAlgn="b"/>
                      <a:endParaRPr lang="en-US" sz="2500" b="0" i="0" u="none" strike="noStrike" kern="1200">
                        <a:solidFill>
                          <a:srgbClr val="000000"/>
                        </a:solidFill>
                        <a:effectLst/>
                        <a:latin typeface="Arial" panose="020B0604020202020204" pitchFamily="34" charset="0"/>
                        <a:ea typeface="+mn-ea"/>
                        <a:cs typeface="+mn-cs"/>
                      </a:endParaRPr>
                    </a:p>
                  </a:txBody>
                  <a:tcPr marL="5771" marR="5771" marT="5771" marB="0" anchor="b">
                    <a:solidFill>
                      <a:schemeClr val="accent6"/>
                    </a:solidFill>
                  </a:tcPr>
                </a:tc>
                <a:tc>
                  <a:txBody>
                    <a:bodyPr/>
                    <a:lstStyle/>
                    <a:p>
                      <a:pPr marL="0" algn="l" defTabSz="457200" rtl="0" eaLnBrk="1" fontAlgn="b" latinLnBrk="0" hangingPunct="1"/>
                      <a:endParaRPr lang="en-US" sz="2500" b="0" i="0" u="none" strike="noStrike" kern="1200">
                        <a:solidFill>
                          <a:srgbClr val="000000"/>
                        </a:solidFill>
                        <a:effectLst/>
                        <a:latin typeface="Arial" panose="020B0604020202020204" pitchFamily="34" charset="0"/>
                        <a:ea typeface="+mn-ea"/>
                        <a:cs typeface="+mn-cs"/>
                      </a:endParaRPr>
                    </a:p>
                  </a:txBody>
                  <a:tcPr marL="5771" marR="5771" marT="5771" marB="0" anchor="b">
                    <a:solidFill>
                      <a:schemeClr val="accent6"/>
                    </a:solidFill>
                  </a:tcPr>
                </a:tc>
                <a:tc>
                  <a:txBody>
                    <a:bodyPr/>
                    <a:lstStyle/>
                    <a:p>
                      <a:pPr marL="0" algn="l" defTabSz="457200" rtl="0" eaLnBrk="1" fontAlgn="b" latinLnBrk="0" hangingPunct="1"/>
                      <a:endParaRPr lang="en-US" sz="2500" b="0" i="0" u="none" strike="noStrike" kern="1200">
                        <a:solidFill>
                          <a:srgbClr val="000000"/>
                        </a:solidFill>
                        <a:effectLst/>
                        <a:latin typeface="Arial" panose="020B0604020202020204" pitchFamily="34" charset="0"/>
                        <a:ea typeface="+mn-ea"/>
                        <a:cs typeface="+mn-cs"/>
                      </a:endParaRPr>
                    </a:p>
                  </a:txBody>
                  <a:tcPr marL="5771" marR="5771" marT="5771" marB="0" anchor="b">
                    <a:solidFill>
                      <a:schemeClr val="accent6"/>
                    </a:solidFill>
                  </a:tcPr>
                </a:tc>
                <a:tc>
                  <a:txBody>
                    <a:bodyPr/>
                    <a:lstStyle/>
                    <a:p>
                      <a:pPr marL="0" algn="l" defTabSz="457200" rtl="0" eaLnBrk="1" fontAlgn="b" latinLnBrk="0" hangingPunct="1"/>
                      <a:endParaRPr lang="en-US" sz="2500" b="0" i="0" u="none" strike="noStrike" kern="1200">
                        <a:solidFill>
                          <a:srgbClr val="000000"/>
                        </a:solidFill>
                        <a:effectLst/>
                        <a:latin typeface="Arial" panose="020B0604020202020204" pitchFamily="34" charset="0"/>
                        <a:ea typeface="+mn-ea"/>
                        <a:cs typeface="+mn-cs"/>
                      </a:endParaRPr>
                    </a:p>
                  </a:txBody>
                  <a:tcPr marL="5771" marR="5771" marT="5771" marB="0" anchor="b">
                    <a:solidFill>
                      <a:schemeClr val="accent6"/>
                    </a:solidFill>
                  </a:tcPr>
                </a:tc>
                <a:tc>
                  <a:txBody>
                    <a:bodyPr/>
                    <a:lstStyle/>
                    <a:p>
                      <a:pPr marL="0" algn="l" defTabSz="457200" rtl="0" eaLnBrk="1" fontAlgn="b" latinLnBrk="0" hangingPunct="1"/>
                      <a:endParaRPr lang="en-US" sz="2500" b="0" i="0" u="none" strike="noStrike" kern="1200">
                        <a:solidFill>
                          <a:srgbClr val="000000"/>
                        </a:solidFill>
                        <a:effectLst/>
                        <a:latin typeface="Arial" panose="020B0604020202020204" pitchFamily="34" charset="0"/>
                        <a:ea typeface="+mn-ea"/>
                        <a:cs typeface="+mn-cs"/>
                      </a:endParaRPr>
                    </a:p>
                  </a:txBody>
                  <a:tcPr marL="5771" marR="5771" marT="5771" marB="0" anchor="b">
                    <a:solidFill>
                      <a:schemeClr val="accent6"/>
                    </a:solidFill>
                  </a:tcPr>
                </a:tc>
                <a:tc>
                  <a:txBody>
                    <a:bodyPr/>
                    <a:lstStyle/>
                    <a:p>
                      <a:pPr marL="0" algn="l" defTabSz="457200" rtl="0" eaLnBrk="1" fontAlgn="b" latinLnBrk="0" hangingPunct="1"/>
                      <a:endParaRPr lang="en-US" sz="2500" b="0" i="0" u="none" strike="noStrike" kern="1200">
                        <a:solidFill>
                          <a:srgbClr val="000000"/>
                        </a:solidFill>
                        <a:effectLst/>
                        <a:latin typeface="Arial" panose="020B0604020202020204" pitchFamily="34" charset="0"/>
                        <a:ea typeface="+mn-ea"/>
                        <a:cs typeface="+mn-cs"/>
                      </a:endParaRPr>
                    </a:p>
                  </a:txBody>
                  <a:tcPr marL="5771" marR="5771" marT="5771" marB="0" anchor="b">
                    <a:solidFill>
                      <a:schemeClr val="accent6"/>
                    </a:solidFill>
                  </a:tcPr>
                </a:tc>
                <a:tc>
                  <a:txBody>
                    <a:bodyPr/>
                    <a:lstStyle/>
                    <a:p>
                      <a:pPr marL="0" algn="l" defTabSz="457200" rtl="0" eaLnBrk="1" fontAlgn="b" latinLnBrk="0" hangingPunct="1"/>
                      <a:endParaRPr lang="en-US" sz="2500" b="0" i="0" u="none" strike="noStrike" kern="1200">
                        <a:solidFill>
                          <a:srgbClr val="000000"/>
                        </a:solidFill>
                        <a:effectLst/>
                        <a:latin typeface="Arial" panose="020B0604020202020204" pitchFamily="34" charset="0"/>
                        <a:ea typeface="+mn-ea"/>
                        <a:cs typeface="+mn-cs"/>
                      </a:endParaRPr>
                    </a:p>
                  </a:txBody>
                  <a:tcPr marL="5771" marR="5771" marT="5771" marB="0" anchor="b">
                    <a:solidFill>
                      <a:schemeClr val="accent6"/>
                    </a:solidFill>
                  </a:tcPr>
                </a:tc>
                <a:tc>
                  <a:txBody>
                    <a:bodyPr/>
                    <a:lstStyle/>
                    <a:p>
                      <a:pPr marL="0" algn="l" defTabSz="457200" rtl="0" eaLnBrk="1" fontAlgn="b" latinLnBrk="0" hangingPunct="1"/>
                      <a:endParaRPr lang="en-US" sz="2500" b="0" i="0" u="none" strike="noStrike" kern="1200">
                        <a:solidFill>
                          <a:srgbClr val="000000"/>
                        </a:solidFill>
                        <a:effectLst/>
                        <a:latin typeface="Arial" panose="020B0604020202020204" pitchFamily="34" charset="0"/>
                        <a:ea typeface="+mn-ea"/>
                        <a:cs typeface="+mn-cs"/>
                      </a:endParaRPr>
                    </a:p>
                  </a:txBody>
                  <a:tcPr marL="5771" marR="5771" marT="5771" marB="0" anchor="b">
                    <a:solidFill>
                      <a:schemeClr val="accent6"/>
                    </a:solidFill>
                  </a:tcPr>
                </a:tc>
                <a:extLst>
                  <a:ext uri="{0D108BD9-81ED-4DB2-BD59-A6C34878D82A}">
                    <a16:rowId xmlns:a16="http://schemas.microsoft.com/office/drawing/2014/main" val="2371226701"/>
                  </a:ext>
                </a:extLst>
              </a:tr>
              <a:tr h="566269">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extLst>
                  <a:ext uri="{0D108BD9-81ED-4DB2-BD59-A6C34878D82A}">
                    <a16:rowId xmlns:a16="http://schemas.microsoft.com/office/drawing/2014/main" val="3807225014"/>
                  </a:ext>
                </a:extLst>
              </a:tr>
              <a:tr h="605525">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extLst>
                  <a:ext uri="{0D108BD9-81ED-4DB2-BD59-A6C34878D82A}">
                    <a16:rowId xmlns:a16="http://schemas.microsoft.com/office/drawing/2014/main" val="949194276"/>
                  </a:ext>
                </a:extLst>
              </a:tr>
              <a:tr h="560886">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dirty="0">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extLst>
                  <a:ext uri="{0D108BD9-81ED-4DB2-BD59-A6C34878D82A}">
                    <a16:rowId xmlns:a16="http://schemas.microsoft.com/office/drawing/2014/main" val="374735285"/>
                  </a:ext>
                </a:extLst>
              </a:tr>
              <a:tr h="672112">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a:solidFill>
                          <a:srgbClr val="000000"/>
                        </a:solidFill>
                        <a:effectLst/>
                        <a:latin typeface="Arial" panose="020B0604020202020204" pitchFamily="34" charset="0"/>
                      </a:endParaRPr>
                    </a:p>
                  </a:txBody>
                  <a:tcPr marL="5771" marR="5771" marT="5771" marB="0" anchor="b">
                    <a:solidFill>
                      <a:schemeClr val="accent6"/>
                    </a:solidFill>
                  </a:tcPr>
                </a:tc>
                <a:tc>
                  <a:txBody>
                    <a:bodyPr/>
                    <a:lstStyle/>
                    <a:p>
                      <a:pPr algn="l" fontAlgn="b"/>
                      <a:endParaRPr lang="en-US" sz="2500" b="0" i="0" u="none" strike="noStrike" dirty="0">
                        <a:solidFill>
                          <a:srgbClr val="000000"/>
                        </a:solidFill>
                        <a:effectLst/>
                        <a:latin typeface="Arial" panose="020B0604020202020204" pitchFamily="34" charset="0"/>
                      </a:endParaRPr>
                    </a:p>
                  </a:txBody>
                  <a:tcPr marL="5771" marR="5771" marT="5771" marB="0" anchor="b">
                    <a:solidFill>
                      <a:schemeClr val="accent6"/>
                    </a:solidFill>
                  </a:tcPr>
                </a:tc>
                <a:extLst>
                  <a:ext uri="{0D108BD9-81ED-4DB2-BD59-A6C34878D82A}">
                    <a16:rowId xmlns:a16="http://schemas.microsoft.com/office/drawing/2014/main" val="1117481265"/>
                  </a:ext>
                </a:extLst>
              </a:tr>
            </a:tbl>
          </a:graphicData>
        </a:graphic>
      </p:graphicFrame>
      <p:sp>
        <p:nvSpPr>
          <p:cNvPr id="7" name="Diamond 6">
            <a:extLst>
              <a:ext uri="{FF2B5EF4-FFF2-40B4-BE49-F238E27FC236}">
                <a16:creationId xmlns:a16="http://schemas.microsoft.com/office/drawing/2014/main" id="{4B8B9B68-E88B-433A-83F7-E1ABFAA3D261}"/>
              </a:ext>
            </a:extLst>
          </p:cNvPr>
          <p:cNvSpPr/>
          <p:nvPr/>
        </p:nvSpPr>
        <p:spPr>
          <a:xfrm>
            <a:off x="3943350" y="1981200"/>
            <a:ext cx="187038" cy="314416"/>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TextBox 7">
            <a:extLst>
              <a:ext uri="{FF2B5EF4-FFF2-40B4-BE49-F238E27FC236}">
                <a16:creationId xmlns:a16="http://schemas.microsoft.com/office/drawing/2014/main" id="{0128DB70-921C-470C-B8AF-49EBF779B4A7}"/>
              </a:ext>
            </a:extLst>
          </p:cNvPr>
          <p:cNvSpPr txBox="1"/>
          <p:nvPr/>
        </p:nvSpPr>
        <p:spPr>
          <a:xfrm>
            <a:off x="413754" y="1868125"/>
            <a:ext cx="2352638" cy="646331"/>
          </a:xfrm>
          <a:prstGeom prst="rect">
            <a:avLst/>
          </a:prstGeom>
          <a:noFill/>
        </p:spPr>
        <p:txBody>
          <a:bodyPr wrap="square" rtlCol="0">
            <a:spAutoFit/>
          </a:bodyPr>
          <a:lstStyle/>
          <a:p>
            <a:r>
              <a:rPr lang="en-US" b="1"/>
              <a:t>Greenwood Quick-Build (Phase I)</a:t>
            </a:r>
          </a:p>
        </p:txBody>
      </p:sp>
      <p:sp>
        <p:nvSpPr>
          <p:cNvPr id="13" name="Arrow: Chevron 12">
            <a:extLst>
              <a:ext uri="{FF2B5EF4-FFF2-40B4-BE49-F238E27FC236}">
                <a16:creationId xmlns:a16="http://schemas.microsoft.com/office/drawing/2014/main" id="{D9593718-637C-4E1E-B40F-6E7F78EAD9A3}"/>
              </a:ext>
            </a:extLst>
          </p:cNvPr>
          <p:cNvSpPr/>
          <p:nvPr/>
        </p:nvSpPr>
        <p:spPr>
          <a:xfrm>
            <a:off x="4281057" y="2738916"/>
            <a:ext cx="1485900" cy="237298"/>
          </a:xfrm>
          <a:prstGeom prst="chevron">
            <a:avLst/>
          </a:prstGeom>
          <a:solidFill>
            <a:srgbClr val="75702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bg1"/>
                </a:solidFill>
              </a:rPr>
              <a:t>CONSTRUCTION</a:t>
            </a:r>
          </a:p>
        </p:txBody>
      </p:sp>
      <p:sp>
        <p:nvSpPr>
          <p:cNvPr id="18" name="Arrow: Chevron 17">
            <a:extLst>
              <a:ext uri="{FF2B5EF4-FFF2-40B4-BE49-F238E27FC236}">
                <a16:creationId xmlns:a16="http://schemas.microsoft.com/office/drawing/2014/main" id="{F72C899A-0D3E-42D1-925D-5B73718A8544}"/>
              </a:ext>
            </a:extLst>
          </p:cNvPr>
          <p:cNvSpPr/>
          <p:nvPr/>
        </p:nvSpPr>
        <p:spPr>
          <a:xfrm>
            <a:off x="3418619" y="2477359"/>
            <a:ext cx="1724881" cy="237298"/>
          </a:xfrm>
          <a:prstGeom prst="chevron">
            <a:avLst/>
          </a:prstGeom>
          <a:solidFill>
            <a:schemeClr val="accent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rPr>
              <a:t>DESIGN</a:t>
            </a:r>
          </a:p>
        </p:txBody>
      </p:sp>
      <p:sp>
        <p:nvSpPr>
          <p:cNvPr id="23" name="TextBox 22">
            <a:extLst>
              <a:ext uri="{FF2B5EF4-FFF2-40B4-BE49-F238E27FC236}">
                <a16:creationId xmlns:a16="http://schemas.microsoft.com/office/drawing/2014/main" id="{7C729C87-6C48-4A94-8D33-BBA85A59A878}"/>
              </a:ext>
            </a:extLst>
          </p:cNvPr>
          <p:cNvSpPr txBox="1"/>
          <p:nvPr/>
        </p:nvSpPr>
        <p:spPr>
          <a:xfrm>
            <a:off x="246491" y="5585448"/>
            <a:ext cx="7212642" cy="584775"/>
          </a:xfrm>
          <a:prstGeom prst="rect">
            <a:avLst/>
          </a:prstGeom>
          <a:noFill/>
        </p:spPr>
        <p:txBody>
          <a:bodyPr wrap="square" lIns="91440" tIns="45720" rIns="91440" bIns="45720" rtlCol="0" anchor="t">
            <a:spAutoFit/>
          </a:bodyPr>
          <a:lstStyle/>
          <a:p>
            <a:r>
              <a:rPr lang="en-US" sz="1600"/>
              <a:t>*Schedule to be refined following procurement of design and construction services</a:t>
            </a:r>
          </a:p>
          <a:p>
            <a:r>
              <a:rPr lang="en-US" sz="1600"/>
              <a:t>**City of Bend facilitated projects under sole progressive design-build project</a:t>
            </a:r>
          </a:p>
        </p:txBody>
      </p:sp>
      <p:sp>
        <p:nvSpPr>
          <p:cNvPr id="2" name="TextBox 1">
            <a:extLst>
              <a:ext uri="{FF2B5EF4-FFF2-40B4-BE49-F238E27FC236}">
                <a16:creationId xmlns:a16="http://schemas.microsoft.com/office/drawing/2014/main" id="{4165828C-61FC-AB23-BF82-59547A4B9298}"/>
              </a:ext>
            </a:extLst>
          </p:cNvPr>
          <p:cNvSpPr txBox="1"/>
          <p:nvPr/>
        </p:nvSpPr>
        <p:spPr>
          <a:xfrm>
            <a:off x="400825" y="2551114"/>
            <a:ext cx="2352638" cy="369332"/>
          </a:xfrm>
          <a:prstGeom prst="rect">
            <a:avLst/>
          </a:prstGeom>
          <a:noFill/>
        </p:spPr>
        <p:txBody>
          <a:bodyPr wrap="square" rtlCol="0">
            <a:spAutoFit/>
          </a:bodyPr>
          <a:lstStyle/>
          <a:p>
            <a:r>
              <a:rPr lang="en-US" b="1"/>
              <a:t>Second Street</a:t>
            </a:r>
          </a:p>
        </p:txBody>
      </p:sp>
      <p:sp>
        <p:nvSpPr>
          <p:cNvPr id="3" name="TextBox 2">
            <a:extLst>
              <a:ext uri="{FF2B5EF4-FFF2-40B4-BE49-F238E27FC236}">
                <a16:creationId xmlns:a16="http://schemas.microsoft.com/office/drawing/2014/main" id="{5234A32A-80F7-DCC6-F5E1-CF834DF5A58A}"/>
              </a:ext>
            </a:extLst>
          </p:cNvPr>
          <p:cNvSpPr txBox="1"/>
          <p:nvPr/>
        </p:nvSpPr>
        <p:spPr>
          <a:xfrm>
            <a:off x="400825" y="3101746"/>
            <a:ext cx="2352638" cy="369332"/>
          </a:xfrm>
          <a:prstGeom prst="rect">
            <a:avLst/>
          </a:prstGeom>
          <a:noFill/>
        </p:spPr>
        <p:txBody>
          <a:bodyPr wrap="square" rtlCol="0">
            <a:spAutoFit/>
          </a:bodyPr>
          <a:lstStyle/>
          <a:p>
            <a:r>
              <a:rPr lang="en-US" b="1"/>
              <a:t>Franklin Ave</a:t>
            </a:r>
          </a:p>
        </p:txBody>
      </p:sp>
      <p:sp>
        <p:nvSpPr>
          <p:cNvPr id="5" name="TextBox 4">
            <a:extLst>
              <a:ext uri="{FF2B5EF4-FFF2-40B4-BE49-F238E27FC236}">
                <a16:creationId xmlns:a16="http://schemas.microsoft.com/office/drawing/2014/main" id="{477131C8-5C52-F59F-B27A-23D1A6ED6D24}"/>
              </a:ext>
            </a:extLst>
          </p:cNvPr>
          <p:cNvSpPr txBox="1"/>
          <p:nvPr/>
        </p:nvSpPr>
        <p:spPr>
          <a:xfrm>
            <a:off x="366129" y="3538492"/>
            <a:ext cx="2352638" cy="646331"/>
          </a:xfrm>
          <a:prstGeom prst="rect">
            <a:avLst/>
          </a:prstGeom>
          <a:noFill/>
        </p:spPr>
        <p:txBody>
          <a:bodyPr wrap="square" rtlCol="0">
            <a:spAutoFit/>
          </a:bodyPr>
          <a:lstStyle/>
          <a:p>
            <a:r>
              <a:rPr lang="en-US" b="1"/>
              <a:t>Hawthorne Concept Refinement</a:t>
            </a:r>
          </a:p>
        </p:txBody>
      </p:sp>
      <p:sp>
        <p:nvSpPr>
          <p:cNvPr id="10" name="TextBox 9">
            <a:extLst>
              <a:ext uri="{FF2B5EF4-FFF2-40B4-BE49-F238E27FC236}">
                <a16:creationId xmlns:a16="http://schemas.microsoft.com/office/drawing/2014/main" id="{50EFD179-250C-F0A3-07DA-949B51CDA539}"/>
              </a:ext>
            </a:extLst>
          </p:cNvPr>
          <p:cNvSpPr txBox="1"/>
          <p:nvPr/>
        </p:nvSpPr>
        <p:spPr>
          <a:xfrm>
            <a:off x="400825" y="4156538"/>
            <a:ext cx="2352638" cy="646331"/>
          </a:xfrm>
          <a:prstGeom prst="rect">
            <a:avLst/>
          </a:prstGeom>
          <a:noFill/>
        </p:spPr>
        <p:txBody>
          <a:bodyPr wrap="square" rtlCol="0">
            <a:spAutoFit/>
          </a:bodyPr>
          <a:lstStyle/>
          <a:p>
            <a:r>
              <a:rPr lang="en-US" b="1"/>
              <a:t>ODOT: Hawthorne Overcrossing</a:t>
            </a:r>
          </a:p>
        </p:txBody>
      </p:sp>
      <p:sp>
        <p:nvSpPr>
          <p:cNvPr id="11" name="TextBox 10">
            <a:extLst>
              <a:ext uri="{FF2B5EF4-FFF2-40B4-BE49-F238E27FC236}">
                <a16:creationId xmlns:a16="http://schemas.microsoft.com/office/drawing/2014/main" id="{4643BF68-627E-1010-7B53-385995EEB95B}"/>
              </a:ext>
            </a:extLst>
          </p:cNvPr>
          <p:cNvSpPr txBox="1"/>
          <p:nvPr/>
        </p:nvSpPr>
        <p:spPr>
          <a:xfrm>
            <a:off x="5673757" y="4897120"/>
            <a:ext cx="3555968" cy="369332"/>
          </a:xfrm>
          <a:prstGeom prst="rect">
            <a:avLst/>
          </a:prstGeom>
          <a:noFill/>
        </p:spPr>
        <p:txBody>
          <a:bodyPr wrap="square" rtlCol="0">
            <a:spAutoFit/>
          </a:bodyPr>
          <a:lstStyle/>
          <a:p>
            <a:r>
              <a:rPr lang="en-US"/>
              <a:t>Construction Complete: 2</a:t>
            </a:r>
            <a:r>
              <a:rPr lang="en-US" baseline="30000"/>
              <a:t>nd</a:t>
            </a:r>
            <a:r>
              <a:rPr lang="en-US"/>
              <a:t> to 4th</a:t>
            </a:r>
          </a:p>
        </p:txBody>
      </p:sp>
      <p:sp>
        <p:nvSpPr>
          <p:cNvPr id="12" name="Diamond 11">
            <a:extLst>
              <a:ext uri="{FF2B5EF4-FFF2-40B4-BE49-F238E27FC236}">
                <a16:creationId xmlns:a16="http://schemas.microsoft.com/office/drawing/2014/main" id="{4AD18888-560D-8C89-CA27-09DCEE3DD25B}"/>
              </a:ext>
            </a:extLst>
          </p:cNvPr>
          <p:cNvSpPr/>
          <p:nvPr/>
        </p:nvSpPr>
        <p:spPr>
          <a:xfrm>
            <a:off x="4094021" y="3703026"/>
            <a:ext cx="187038" cy="314416"/>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4" name="TextBox 13">
            <a:extLst>
              <a:ext uri="{FF2B5EF4-FFF2-40B4-BE49-F238E27FC236}">
                <a16:creationId xmlns:a16="http://schemas.microsoft.com/office/drawing/2014/main" id="{CCA8695C-3559-D33F-58A8-07265AE15702}"/>
              </a:ext>
            </a:extLst>
          </p:cNvPr>
          <p:cNvSpPr txBox="1"/>
          <p:nvPr/>
        </p:nvSpPr>
        <p:spPr>
          <a:xfrm>
            <a:off x="4130388" y="1959213"/>
            <a:ext cx="3197124" cy="369332"/>
          </a:xfrm>
          <a:prstGeom prst="rect">
            <a:avLst/>
          </a:prstGeom>
          <a:noFill/>
        </p:spPr>
        <p:txBody>
          <a:bodyPr wrap="square" rtlCol="0">
            <a:spAutoFit/>
          </a:bodyPr>
          <a:lstStyle/>
          <a:p>
            <a:r>
              <a:rPr lang="en-US"/>
              <a:t>Install Quick-Build</a:t>
            </a:r>
          </a:p>
        </p:txBody>
      </p:sp>
      <p:sp>
        <p:nvSpPr>
          <p:cNvPr id="15" name="Arrow: Chevron 14">
            <a:extLst>
              <a:ext uri="{FF2B5EF4-FFF2-40B4-BE49-F238E27FC236}">
                <a16:creationId xmlns:a16="http://schemas.microsoft.com/office/drawing/2014/main" id="{D27F1E8A-0D66-D1EA-12D3-B78C9985CA2F}"/>
              </a:ext>
            </a:extLst>
          </p:cNvPr>
          <p:cNvSpPr/>
          <p:nvPr/>
        </p:nvSpPr>
        <p:spPr>
          <a:xfrm>
            <a:off x="4130389" y="4361054"/>
            <a:ext cx="2460912" cy="237298"/>
          </a:xfrm>
          <a:prstGeom prst="chevron">
            <a:avLst/>
          </a:prstGeom>
          <a:solidFill>
            <a:schemeClr val="accent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rPr>
              <a:t>DESIGN</a:t>
            </a:r>
          </a:p>
        </p:txBody>
      </p:sp>
      <p:sp>
        <p:nvSpPr>
          <p:cNvPr id="16" name="Arrow: Chevron 15">
            <a:extLst>
              <a:ext uri="{FF2B5EF4-FFF2-40B4-BE49-F238E27FC236}">
                <a16:creationId xmlns:a16="http://schemas.microsoft.com/office/drawing/2014/main" id="{007420B8-C3B9-597C-94BB-59A669233D27}"/>
              </a:ext>
            </a:extLst>
          </p:cNvPr>
          <p:cNvSpPr/>
          <p:nvPr/>
        </p:nvSpPr>
        <p:spPr>
          <a:xfrm>
            <a:off x="6591301" y="4361054"/>
            <a:ext cx="1619249" cy="237298"/>
          </a:xfrm>
          <a:prstGeom prst="chevron">
            <a:avLst/>
          </a:prstGeom>
          <a:solidFill>
            <a:srgbClr val="75702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CONSTRUCTION</a:t>
            </a:r>
          </a:p>
        </p:txBody>
      </p:sp>
      <p:sp>
        <p:nvSpPr>
          <p:cNvPr id="17" name="Arrow: Chevron 16">
            <a:extLst>
              <a:ext uri="{FF2B5EF4-FFF2-40B4-BE49-F238E27FC236}">
                <a16:creationId xmlns:a16="http://schemas.microsoft.com/office/drawing/2014/main" id="{6A5354B7-5865-15D6-CAF6-69C4ACDD9B6C}"/>
              </a:ext>
            </a:extLst>
          </p:cNvPr>
          <p:cNvSpPr/>
          <p:nvPr/>
        </p:nvSpPr>
        <p:spPr>
          <a:xfrm>
            <a:off x="3418619" y="3060987"/>
            <a:ext cx="1724881" cy="237298"/>
          </a:xfrm>
          <a:prstGeom prst="chevron">
            <a:avLst/>
          </a:prstGeom>
          <a:solidFill>
            <a:schemeClr val="accent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rPr>
              <a:t>DESIGN</a:t>
            </a:r>
          </a:p>
        </p:txBody>
      </p:sp>
      <p:sp>
        <p:nvSpPr>
          <p:cNvPr id="19" name="Arrow: Chevron 18">
            <a:extLst>
              <a:ext uri="{FF2B5EF4-FFF2-40B4-BE49-F238E27FC236}">
                <a16:creationId xmlns:a16="http://schemas.microsoft.com/office/drawing/2014/main" id="{2C09B732-E245-7326-2BD4-F3846330A03B}"/>
              </a:ext>
            </a:extLst>
          </p:cNvPr>
          <p:cNvSpPr/>
          <p:nvPr/>
        </p:nvSpPr>
        <p:spPr>
          <a:xfrm>
            <a:off x="4281058" y="3310351"/>
            <a:ext cx="2752201" cy="237298"/>
          </a:xfrm>
          <a:prstGeom prst="chevron">
            <a:avLst/>
          </a:prstGeom>
          <a:solidFill>
            <a:srgbClr val="75702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bg1"/>
                </a:solidFill>
              </a:rPr>
              <a:t>CONSTRUCTION</a:t>
            </a:r>
          </a:p>
        </p:txBody>
      </p:sp>
      <p:sp>
        <p:nvSpPr>
          <p:cNvPr id="20" name="TextBox 19">
            <a:extLst>
              <a:ext uri="{FF2B5EF4-FFF2-40B4-BE49-F238E27FC236}">
                <a16:creationId xmlns:a16="http://schemas.microsoft.com/office/drawing/2014/main" id="{2372D927-41C3-D876-FE9E-0873A3392677}"/>
              </a:ext>
            </a:extLst>
          </p:cNvPr>
          <p:cNvSpPr txBox="1"/>
          <p:nvPr/>
        </p:nvSpPr>
        <p:spPr>
          <a:xfrm>
            <a:off x="409575" y="4745418"/>
            <a:ext cx="2352638" cy="646331"/>
          </a:xfrm>
          <a:prstGeom prst="rect">
            <a:avLst/>
          </a:prstGeom>
          <a:noFill/>
        </p:spPr>
        <p:txBody>
          <a:bodyPr wrap="square" rtlCol="0">
            <a:spAutoFit/>
          </a:bodyPr>
          <a:lstStyle/>
          <a:p>
            <a:r>
              <a:rPr lang="en-US" b="1"/>
              <a:t>ODOT: Greenwood ARTS</a:t>
            </a:r>
          </a:p>
        </p:txBody>
      </p:sp>
      <p:sp>
        <p:nvSpPr>
          <p:cNvPr id="21" name="Arrow: Chevron 20">
            <a:extLst>
              <a:ext uri="{FF2B5EF4-FFF2-40B4-BE49-F238E27FC236}">
                <a16:creationId xmlns:a16="http://schemas.microsoft.com/office/drawing/2014/main" id="{EBBD1BED-5362-C7B7-9007-7CCFC091D0F0}"/>
              </a:ext>
            </a:extLst>
          </p:cNvPr>
          <p:cNvSpPr/>
          <p:nvPr/>
        </p:nvSpPr>
        <p:spPr>
          <a:xfrm>
            <a:off x="3104740" y="4949934"/>
            <a:ext cx="1575882" cy="237298"/>
          </a:xfrm>
          <a:prstGeom prst="chevron">
            <a:avLst/>
          </a:prstGeom>
          <a:solidFill>
            <a:schemeClr val="accent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rPr>
              <a:t>DESIGN</a:t>
            </a:r>
          </a:p>
        </p:txBody>
      </p:sp>
      <p:sp>
        <p:nvSpPr>
          <p:cNvPr id="25" name="Diamond 24">
            <a:extLst>
              <a:ext uri="{FF2B5EF4-FFF2-40B4-BE49-F238E27FC236}">
                <a16:creationId xmlns:a16="http://schemas.microsoft.com/office/drawing/2014/main" id="{781DECA5-FA76-0D6E-F239-88AF0D3C6BD9}"/>
              </a:ext>
            </a:extLst>
          </p:cNvPr>
          <p:cNvSpPr/>
          <p:nvPr/>
        </p:nvSpPr>
        <p:spPr>
          <a:xfrm>
            <a:off x="5515149" y="4911375"/>
            <a:ext cx="187038" cy="314416"/>
          </a:xfrm>
          <a:prstGeom prst="diamond">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highlight>
                <a:srgbClr val="808000"/>
              </a:highlight>
            </a:endParaRPr>
          </a:p>
        </p:txBody>
      </p:sp>
      <p:sp>
        <p:nvSpPr>
          <p:cNvPr id="26" name="TextBox 25">
            <a:extLst>
              <a:ext uri="{FF2B5EF4-FFF2-40B4-BE49-F238E27FC236}">
                <a16:creationId xmlns:a16="http://schemas.microsoft.com/office/drawing/2014/main" id="{54828843-90E7-5D98-0E13-48AF6ED8B308}"/>
              </a:ext>
            </a:extLst>
          </p:cNvPr>
          <p:cNvSpPr txBox="1"/>
          <p:nvPr/>
        </p:nvSpPr>
        <p:spPr>
          <a:xfrm>
            <a:off x="4281059" y="3697120"/>
            <a:ext cx="3555968" cy="369332"/>
          </a:xfrm>
          <a:prstGeom prst="rect">
            <a:avLst/>
          </a:prstGeom>
          <a:noFill/>
        </p:spPr>
        <p:txBody>
          <a:bodyPr wrap="square" rtlCol="0">
            <a:spAutoFit/>
          </a:bodyPr>
          <a:lstStyle/>
          <a:p>
            <a:r>
              <a:rPr lang="en-US"/>
              <a:t>Concept Refinement Complete</a:t>
            </a:r>
          </a:p>
        </p:txBody>
      </p:sp>
      <p:sp>
        <p:nvSpPr>
          <p:cNvPr id="27" name="Right Brace 26">
            <a:extLst>
              <a:ext uri="{FF2B5EF4-FFF2-40B4-BE49-F238E27FC236}">
                <a16:creationId xmlns:a16="http://schemas.microsoft.com/office/drawing/2014/main" id="{5575BD28-990A-2878-7FDA-6A2FB6139C78}"/>
              </a:ext>
            </a:extLst>
          </p:cNvPr>
          <p:cNvSpPr/>
          <p:nvPr/>
        </p:nvSpPr>
        <p:spPr>
          <a:xfrm>
            <a:off x="7743825" y="1959213"/>
            <a:ext cx="1485900" cy="2103073"/>
          </a:xfrm>
          <a:prstGeom prst="rightBrace">
            <a:avLst/>
          </a:prstGeom>
          <a:noFill/>
          <a:ln w="412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28" name="TextBox 27">
            <a:extLst>
              <a:ext uri="{FF2B5EF4-FFF2-40B4-BE49-F238E27FC236}">
                <a16:creationId xmlns:a16="http://schemas.microsoft.com/office/drawing/2014/main" id="{CCAB9DAD-0107-B8A1-740A-95C8A67F4F9E}"/>
              </a:ext>
            </a:extLst>
          </p:cNvPr>
          <p:cNvSpPr txBox="1"/>
          <p:nvPr/>
        </p:nvSpPr>
        <p:spPr>
          <a:xfrm>
            <a:off x="9378199" y="2633704"/>
            <a:ext cx="2270411" cy="1015663"/>
          </a:xfrm>
          <a:prstGeom prst="rect">
            <a:avLst/>
          </a:prstGeom>
          <a:noFill/>
        </p:spPr>
        <p:txBody>
          <a:bodyPr wrap="square" lIns="91440" tIns="45720" rIns="91440" bIns="45720" rtlCol="0" anchor="t">
            <a:spAutoFit/>
          </a:bodyPr>
          <a:lstStyle/>
          <a:p>
            <a:r>
              <a:rPr lang="en-US" sz="2000"/>
              <a:t>City Led Progressive Design-Build Contract</a:t>
            </a:r>
          </a:p>
        </p:txBody>
      </p:sp>
    </p:spTree>
    <p:extLst>
      <p:ext uri="{BB962C8B-B14F-4D97-AF65-F5344CB8AC3E}">
        <p14:creationId xmlns:p14="http://schemas.microsoft.com/office/powerpoint/2010/main" val="245574140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C425C-19B0-48BA-9E0C-36260105981B}"/>
              </a:ext>
            </a:extLst>
          </p:cNvPr>
          <p:cNvSpPr>
            <a:spLocks noGrp="1"/>
          </p:cNvSpPr>
          <p:nvPr>
            <p:ph type="title"/>
          </p:nvPr>
        </p:nvSpPr>
        <p:spPr>
          <a:xfrm>
            <a:off x="831850" y="194930"/>
            <a:ext cx="10515600" cy="591673"/>
          </a:xfrm>
        </p:spPr>
        <p:txBody>
          <a:bodyPr/>
          <a:lstStyle/>
          <a:p>
            <a:r>
              <a:rPr lang="en-US" dirty="0">
                <a:latin typeface="Arial"/>
                <a:cs typeface="Arial"/>
              </a:rPr>
              <a:t>Funding (Hawthorne &amp; BURA)</a:t>
            </a:r>
            <a:endParaRPr lang="en-US" dirty="0"/>
          </a:p>
        </p:txBody>
      </p:sp>
      <p:graphicFrame>
        <p:nvGraphicFramePr>
          <p:cNvPr id="4" name="Content Placeholder 11">
            <a:extLst>
              <a:ext uri="{FF2B5EF4-FFF2-40B4-BE49-F238E27FC236}">
                <a16:creationId xmlns:a16="http://schemas.microsoft.com/office/drawing/2014/main" id="{EAE0D18E-ED10-B006-B0E4-0D247F2561D4}"/>
              </a:ext>
            </a:extLst>
          </p:cNvPr>
          <p:cNvGraphicFramePr>
            <a:graphicFrameLocks noGrp="1"/>
          </p:cNvGraphicFramePr>
          <p:nvPr>
            <p:ph sz="half" idx="1"/>
            <p:extLst>
              <p:ext uri="{D42A27DB-BD31-4B8C-83A1-F6EECF244321}">
                <p14:modId xmlns:p14="http://schemas.microsoft.com/office/powerpoint/2010/main" val="1643711399"/>
              </p:ext>
            </p:extLst>
          </p:nvPr>
        </p:nvGraphicFramePr>
        <p:xfrm>
          <a:off x="855133" y="767821"/>
          <a:ext cx="10509241" cy="2479068"/>
        </p:xfrm>
        <a:graphic>
          <a:graphicData uri="http://schemas.openxmlformats.org/drawingml/2006/table">
            <a:tbl>
              <a:tblPr firstRow="1" bandRow="1">
                <a:tableStyleId>{5C22544A-7EE6-4342-B048-85BDC9FD1C3A}</a:tableStyleId>
              </a:tblPr>
              <a:tblGrid>
                <a:gridCol w="1589048">
                  <a:extLst>
                    <a:ext uri="{9D8B030D-6E8A-4147-A177-3AD203B41FA5}">
                      <a16:colId xmlns:a16="http://schemas.microsoft.com/office/drawing/2014/main" val="3525513927"/>
                    </a:ext>
                  </a:extLst>
                </a:gridCol>
                <a:gridCol w="1040780">
                  <a:extLst>
                    <a:ext uri="{9D8B030D-6E8A-4147-A177-3AD203B41FA5}">
                      <a16:colId xmlns:a16="http://schemas.microsoft.com/office/drawing/2014/main" val="3190388149"/>
                    </a:ext>
                  </a:extLst>
                </a:gridCol>
                <a:gridCol w="1141483">
                  <a:extLst>
                    <a:ext uri="{9D8B030D-6E8A-4147-A177-3AD203B41FA5}">
                      <a16:colId xmlns:a16="http://schemas.microsoft.com/office/drawing/2014/main" val="4005615003"/>
                    </a:ext>
                  </a:extLst>
                </a:gridCol>
                <a:gridCol w="2750422">
                  <a:extLst>
                    <a:ext uri="{9D8B030D-6E8A-4147-A177-3AD203B41FA5}">
                      <a16:colId xmlns:a16="http://schemas.microsoft.com/office/drawing/2014/main" val="928929661"/>
                    </a:ext>
                  </a:extLst>
                </a:gridCol>
                <a:gridCol w="1789574">
                  <a:extLst>
                    <a:ext uri="{9D8B030D-6E8A-4147-A177-3AD203B41FA5}">
                      <a16:colId xmlns:a16="http://schemas.microsoft.com/office/drawing/2014/main" val="212401828"/>
                    </a:ext>
                  </a:extLst>
                </a:gridCol>
                <a:gridCol w="2197934">
                  <a:extLst>
                    <a:ext uri="{9D8B030D-6E8A-4147-A177-3AD203B41FA5}">
                      <a16:colId xmlns:a16="http://schemas.microsoft.com/office/drawing/2014/main" val="744124299"/>
                    </a:ext>
                  </a:extLst>
                </a:gridCol>
              </a:tblGrid>
              <a:tr h="881126">
                <a:tc>
                  <a:txBody>
                    <a:bodyPr/>
                    <a:lstStyle/>
                    <a:p>
                      <a:pPr marL="0" algn="ctr" rtl="0" latinLnBrk="0">
                        <a:spcBef>
                          <a:spcPts val="0"/>
                        </a:spcBef>
                        <a:spcAft>
                          <a:spcPts val="0"/>
                        </a:spcAft>
                      </a:pPr>
                      <a:r>
                        <a:rPr lang="en-US" sz="1800" kern="1200" dirty="0">
                          <a:effectLst/>
                        </a:rPr>
                        <a:t>Grant Program</a:t>
                      </a:r>
                      <a:endParaRPr lang="en-US" dirty="0">
                        <a:effectLst/>
                      </a:endParaRPr>
                    </a:p>
                  </a:txBody>
                  <a:tcPr marL="0" marR="0" marT="0" marB="0" anchor="ctr"/>
                </a:tc>
                <a:tc>
                  <a:txBody>
                    <a:bodyPr/>
                    <a:lstStyle/>
                    <a:p>
                      <a:pPr marL="0" algn="ctr" rtl="0" latinLnBrk="0">
                        <a:spcBef>
                          <a:spcPts val="0"/>
                        </a:spcBef>
                        <a:spcAft>
                          <a:spcPts val="0"/>
                        </a:spcAft>
                      </a:pPr>
                      <a:r>
                        <a:rPr lang="en-US" sz="1800" kern="1200" dirty="0">
                          <a:effectLst/>
                        </a:rPr>
                        <a:t>Awarding Agency</a:t>
                      </a:r>
                    </a:p>
                  </a:txBody>
                  <a:tcPr marL="0" marR="0" marT="0" marB="0" anchor="ctr"/>
                </a:tc>
                <a:tc>
                  <a:txBody>
                    <a:bodyPr/>
                    <a:lstStyle/>
                    <a:p>
                      <a:pPr marL="0" algn="ctr" rtl="0" latinLnBrk="0">
                        <a:spcBef>
                          <a:spcPts val="0"/>
                        </a:spcBef>
                        <a:spcAft>
                          <a:spcPts val="0"/>
                        </a:spcAft>
                      </a:pPr>
                      <a:r>
                        <a:rPr lang="en-US" sz="1800" kern="1200" dirty="0">
                          <a:effectLst/>
                        </a:rPr>
                        <a:t>Amount</a:t>
                      </a:r>
                    </a:p>
                  </a:txBody>
                  <a:tcPr marL="0" marR="0" marT="0" marB="0" anchor="ctr"/>
                </a:tc>
                <a:tc>
                  <a:txBody>
                    <a:bodyPr/>
                    <a:lstStyle/>
                    <a:p>
                      <a:pPr marL="0" algn="ctr" rtl="0" latinLnBrk="0">
                        <a:spcBef>
                          <a:spcPts val="0"/>
                        </a:spcBef>
                        <a:spcAft>
                          <a:spcPts val="0"/>
                        </a:spcAft>
                      </a:pPr>
                      <a:r>
                        <a:rPr lang="en-US" sz="1800" kern="1200" dirty="0">
                          <a:effectLst/>
                        </a:rPr>
                        <a:t>Matching Amounts (local/state funds)</a:t>
                      </a:r>
                    </a:p>
                  </a:txBody>
                  <a:tcPr marL="0" marR="0" marT="0" marB="0" anchor="ctr"/>
                </a:tc>
                <a:tc>
                  <a:txBody>
                    <a:bodyPr/>
                    <a:lstStyle/>
                    <a:p>
                      <a:pPr marL="0" algn="ctr" rtl="0" latinLnBrk="0">
                        <a:spcBef>
                          <a:spcPts val="0"/>
                        </a:spcBef>
                        <a:spcAft>
                          <a:spcPts val="0"/>
                        </a:spcAft>
                      </a:pPr>
                      <a:r>
                        <a:rPr lang="en-US" sz="1800" kern="1200" dirty="0">
                          <a:effectLst/>
                        </a:rPr>
                        <a:t>Obligation Req's</a:t>
                      </a:r>
                    </a:p>
                  </a:txBody>
                  <a:tcPr marL="0" marR="0" marT="0" marB="0" anchor="ctr"/>
                </a:tc>
                <a:tc>
                  <a:txBody>
                    <a:bodyPr/>
                    <a:lstStyle/>
                    <a:p>
                      <a:pPr marL="0" algn="ctr" rtl="0" latinLnBrk="0">
                        <a:spcBef>
                          <a:spcPts val="0"/>
                        </a:spcBef>
                        <a:spcAft>
                          <a:spcPts val="0"/>
                        </a:spcAft>
                      </a:pPr>
                      <a:r>
                        <a:rPr lang="en-US" sz="1800" kern="1200" dirty="0">
                          <a:effectLst/>
                        </a:rPr>
                        <a:t>Scope Restrictions</a:t>
                      </a:r>
                      <a:endParaRPr lang="en-US" dirty="0">
                        <a:effectLst/>
                      </a:endParaRPr>
                    </a:p>
                  </a:txBody>
                  <a:tcPr marL="0" marR="0" marT="0" marB="0" anchor="ctr"/>
                </a:tc>
                <a:extLst>
                  <a:ext uri="{0D108BD9-81ED-4DB2-BD59-A6C34878D82A}">
                    <a16:rowId xmlns:a16="http://schemas.microsoft.com/office/drawing/2014/main" val="269418499"/>
                  </a:ext>
                </a:extLst>
              </a:tr>
              <a:tr h="866422">
                <a:tc>
                  <a:txBody>
                    <a:bodyPr/>
                    <a:lstStyle/>
                    <a:p>
                      <a:pPr marL="0" lvl="0" algn="ctr" rtl="0">
                        <a:spcBef>
                          <a:spcPts val="0"/>
                        </a:spcBef>
                        <a:spcAft>
                          <a:spcPts val="0"/>
                        </a:spcAft>
                        <a:buNone/>
                      </a:pPr>
                      <a:r>
                        <a:rPr lang="en-US" sz="1600" b="1" dirty="0">
                          <a:effectLst/>
                        </a:rPr>
                        <a:t>Lottery Bonds Bill (HB 5030)</a:t>
                      </a:r>
                    </a:p>
                  </a:txBody>
                  <a:tcPr marL="0" marR="0" marT="0" marB="0" anchor="ctr"/>
                </a:tc>
                <a:tc>
                  <a:txBody>
                    <a:bodyPr/>
                    <a:lstStyle/>
                    <a:p>
                      <a:pPr marL="0" algn="ctr" rtl="0" latinLnBrk="0">
                        <a:spcBef>
                          <a:spcPts val="0"/>
                        </a:spcBef>
                        <a:spcAft>
                          <a:spcPts val="0"/>
                        </a:spcAft>
                      </a:pPr>
                      <a:r>
                        <a:rPr lang="en-US" sz="1600" dirty="0">
                          <a:effectLst/>
                        </a:rPr>
                        <a:t>State</a:t>
                      </a:r>
                      <a:endParaRPr lang="en-US" dirty="0">
                        <a:effectLst/>
                      </a:endParaRPr>
                    </a:p>
                  </a:txBody>
                  <a:tcPr marL="0" marR="0" marT="0" marB="0" anchor="ctr"/>
                </a:tc>
                <a:tc>
                  <a:txBody>
                    <a:bodyPr/>
                    <a:lstStyle/>
                    <a:p>
                      <a:pPr marL="0" algn="ctr" rtl="0" latinLnBrk="0">
                        <a:spcBef>
                          <a:spcPts val="0"/>
                        </a:spcBef>
                        <a:spcAft>
                          <a:spcPts val="0"/>
                        </a:spcAft>
                      </a:pPr>
                      <a:r>
                        <a:rPr lang="en-US" sz="1600" dirty="0">
                          <a:effectLst/>
                        </a:rPr>
                        <a:t>$5,000,000</a:t>
                      </a:r>
                    </a:p>
                  </a:txBody>
                  <a:tcPr marL="0" marR="0" marT="0" marB="0" anchor="ctr"/>
                </a:tc>
                <a:tc>
                  <a:txBody>
                    <a:bodyPr/>
                    <a:lstStyle/>
                    <a:p>
                      <a:pPr marL="0" indent="0" algn="ctr" rtl="0" latinLnBrk="0">
                        <a:spcBef>
                          <a:spcPts val="0"/>
                        </a:spcBef>
                        <a:spcAft>
                          <a:spcPts val="0"/>
                        </a:spcAft>
                      </a:pPr>
                      <a:r>
                        <a:rPr lang="en-US" sz="1600" dirty="0">
                          <a:effectLst/>
                        </a:rPr>
                        <a:t>None</a:t>
                      </a:r>
                    </a:p>
                  </a:txBody>
                  <a:tcPr marL="0" marR="0" marT="0" marB="0" anchor="ctr"/>
                </a:tc>
                <a:tc>
                  <a:txBody>
                    <a:bodyPr/>
                    <a:lstStyle/>
                    <a:p>
                      <a:pPr marL="0" indent="0" algn="ctr" rtl="0" latinLnBrk="0">
                        <a:spcBef>
                          <a:spcPts val="0"/>
                        </a:spcBef>
                        <a:spcAft>
                          <a:spcPts val="0"/>
                        </a:spcAft>
                        <a:buNone/>
                      </a:pPr>
                      <a:r>
                        <a:rPr lang="en-US" sz="1600" dirty="0">
                          <a:effectLst/>
                        </a:rPr>
                        <a:t>TBD upon official notification of fund transfer</a:t>
                      </a:r>
                    </a:p>
                  </a:txBody>
                  <a:tcPr marL="0" marR="0" marT="0" marB="0" anchor="ctr"/>
                </a:tc>
                <a:tc>
                  <a:txBody>
                    <a:bodyPr/>
                    <a:lstStyle/>
                    <a:p>
                      <a:pPr marL="0" lvl="0" algn="ctr">
                        <a:spcBef>
                          <a:spcPts val="0"/>
                        </a:spcBef>
                        <a:spcAft>
                          <a:spcPts val="0"/>
                        </a:spcAft>
                        <a:buNone/>
                      </a:pPr>
                      <a:r>
                        <a:rPr lang="en-US" sz="1600" dirty="0">
                          <a:effectLst/>
                        </a:rPr>
                        <a:t>Overcrossing or corridor design and/or construction</a:t>
                      </a:r>
                    </a:p>
                  </a:txBody>
                  <a:tcPr marL="0" marR="0" marT="0" marB="0" anchor="ctr"/>
                </a:tc>
                <a:extLst>
                  <a:ext uri="{0D108BD9-81ED-4DB2-BD59-A6C34878D82A}">
                    <a16:rowId xmlns:a16="http://schemas.microsoft.com/office/drawing/2014/main" val="2764574566"/>
                  </a:ext>
                </a:extLst>
              </a:tr>
              <a:tr h="431800">
                <a:tc>
                  <a:txBody>
                    <a:bodyPr/>
                    <a:lstStyle/>
                    <a:p>
                      <a:pPr marL="0" lvl="0" algn="ctr">
                        <a:spcBef>
                          <a:spcPts val="0"/>
                        </a:spcBef>
                        <a:spcAft>
                          <a:spcPts val="0"/>
                        </a:spcAft>
                        <a:buNone/>
                      </a:pPr>
                      <a:r>
                        <a:rPr lang="en-US" sz="1600" b="1" dirty="0">
                          <a:effectLst/>
                        </a:rPr>
                        <a:t>RAISE</a:t>
                      </a:r>
                    </a:p>
                  </a:txBody>
                  <a:tcPr marL="0" marR="0" marT="0" marB="0" anchor="ctr"/>
                </a:tc>
                <a:tc>
                  <a:txBody>
                    <a:bodyPr/>
                    <a:lstStyle/>
                    <a:p>
                      <a:pPr marL="0" lvl="0" algn="ctr">
                        <a:spcBef>
                          <a:spcPts val="0"/>
                        </a:spcBef>
                        <a:spcAft>
                          <a:spcPts val="0"/>
                        </a:spcAft>
                        <a:buNone/>
                      </a:pPr>
                      <a:r>
                        <a:rPr lang="en-US" sz="1600" dirty="0">
                          <a:effectLst/>
                        </a:rPr>
                        <a:t>Federal</a:t>
                      </a:r>
                    </a:p>
                  </a:txBody>
                  <a:tcPr marL="0" marR="0" marT="0" marB="0" anchor="ctr"/>
                </a:tc>
                <a:tc>
                  <a:txBody>
                    <a:bodyPr/>
                    <a:lstStyle/>
                    <a:p>
                      <a:pPr marL="0" lvl="0" algn="ctr">
                        <a:spcBef>
                          <a:spcPts val="0"/>
                        </a:spcBef>
                        <a:spcAft>
                          <a:spcPts val="0"/>
                        </a:spcAft>
                        <a:buNone/>
                      </a:pPr>
                      <a:r>
                        <a:rPr lang="en-US" sz="1600" dirty="0">
                          <a:effectLst/>
                        </a:rPr>
                        <a:t>$19,560,000</a:t>
                      </a:r>
                    </a:p>
                  </a:txBody>
                  <a:tcPr marL="0" marR="0" marT="0" marB="0" anchor="ctr"/>
                </a:tc>
                <a:tc>
                  <a:txBody>
                    <a:bodyPr/>
                    <a:lstStyle/>
                    <a:p>
                      <a:pPr marL="0" lvl="0" indent="0" algn="ctr">
                        <a:spcBef>
                          <a:spcPts val="0"/>
                        </a:spcBef>
                        <a:spcAft>
                          <a:spcPts val="0"/>
                        </a:spcAft>
                        <a:buNone/>
                      </a:pPr>
                      <a:r>
                        <a:rPr lang="en-US" sz="1600" b="0" i="0" u="none" strike="noStrike" noProof="0" dirty="0">
                          <a:solidFill>
                            <a:srgbClr val="000000"/>
                          </a:solidFill>
                          <a:effectLst/>
                          <a:latin typeface="Calibri"/>
                        </a:rPr>
                        <a:t>20% of project cost in non-federal funds ($4.89M)</a:t>
                      </a:r>
                      <a:endParaRPr lang="en-US" dirty="0"/>
                    </a:p>
                  </a:txBody>
                  <a:tcPr marL="0" marR="0" marT="0" marB="0" anchor="ctr"/>
                </a:tc>
                <a:tc>
                  <a:txBody>
                    <a:bodyPr/>
                    <a:lstStyle/>
                    <a:p>
                      <a:pPr marL="0" lvl="0" indent="0" algn="ctr">
                        <a:spcBef>
                          <a:spcPts val="0"/>
                        </a:spcBef>
                        <a:spcAft>
                          <a:spcPts val="0"/>
                        </a:spcAft>
                        <a:buNone/>
                      </a:pPr>
                      <a:r>
                        <a:rPr lang="en-US" sz="1600" dirty="0">
                          <a:effectLst/>
                        </a:rPr>
                        <a:t>Obligated by Sept 2027; Expended by Sept 2032</a:t>
                      </a:r>
                    </a:p>
                  </a:txBody>
                  <a:tcPr marL="0" marR="0" marT="0" marB="0" anchor="ctr"/>
                </a:tc>
                <a:tc>
                  <a:txBody>
                    <a:bodyPr/>
                    <a:lstStyle/>
                    <a:p>
                      <a:pPr marL="0" lvl="0" algn="ctr">
                        <a:spcBef>
                          <a:spcPts val="0"/>
                        </a:spcBef>
                        <a:spcAft>
                          <a:spcPts val="0"/>
                        </a:spcAft>
                        <a:buNone/>
                      </a:pPr>
                      <a:r>
                        <a:rPr lang="en-US" sz="1600" dirty="0">
                          <a:effectLst/>
                        </a:rPr>
                        <a:t>Overcrossing/Bridge</a:t>
                      </a:r>
                    </a:p>
                  </a:txBody>
                  <a:tcPr marL="0" marR="0" marT="0" marB="0" anchor="ctr"/>
                </a:tc>
                <a:extLst>
                  <a:ext uri="{0D108BD9-81ED-4DB2-BD59-A6C34878D82A}">
                    <a16:rowId xmlns:a16="http://schemas.microsoft.com/office/drawing/2014/main" val="3261333491"/>
                  </a:ext>
                </a:extLst>
              </a:tr>
            </a:tbl>
          </a:graphicData>
        </a:graphic>
      </p:graphicFrame>
      <p:sp>
        <p:nvSpPr>
          <p:cNvPr id="3" name="TextBox 2">
            <a:extLst>
              <a:ext uri="{FF2B5EF4-FFF2-40B4-BE49-F238E27FC236}">
                <a16:creationId xmlns:a16="http://schemas.microsoft.com/office/drawing/2014/main" id="{9118234E-35D6-678E-360F-84AF829DFCDB}"/>
              </a:ext>
            </a:extLst>
          </p:cNvPr>
          <p:cNvSpPr txBox="1"/>
          <p:nvPr/>
        </p:nvSpPr>
        <p:spPr>
          <a:xfrm>
            <a:off x="754708" y="3303335"/>
            <a:ext cx="74089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cs typeface="Arial"/>
              </a:rPr>
              <a:t>*Other potential grants include: Oregon Community Paths, Federal Community Funding</a:t>
            </a:r>
          </a:p>
        </p:txBody>
      </p:sp>
      <p:graphicFrame>
        <p:nvGraphicFramePr>
          <p:cNvPr id="8" name="Content Placeholder 11">
            <a:extLst>
              <a:ext uri="{FF2B5EF4-FFF2-40B4-BE49-F238E27FC236}">
                <a16:creationId xmlns:a16="http://schemas.microsoft.com/office/drawing/2014/main" id="{051A11B7-8170-CF93-F855-7C623645A9A3}"/>
              </a:ext>
            </a:extLst>
          </p:cNvPr>
          <p:cNvGraphicFramePr>
            <a:graphicFrameLocks/>
          </p:cNvGraphicFramePr>
          <p:nvPr>
            <p:extLst>
              <p:ext uri="{D42A27DB-BD31-4B8C-83A1-F6EECF244321}">
                <p14:modId xmlns:p14="http://schemas.microsoft.com/office/powerpoint/2010/main" val="3915158098"/>
              </p:ext>
            </p:extLst>
          </p:nvPr>
        </p:nvGraphicFramePr>
        <p:xfrm>
          <a:off x="841379" y="3667558"/>
          <a:ext cx="10509241" cy="1898741"/>
        </p:xfrm>
        <a:graphic>
          <a:graphicData uri="http://schemas.openxmlformats.org/drawingml/2006/table">
            <a:tbl>
              <a:tblPr firstRow="1" bandRow="1">
                <a:tableStyleId>{5C22544A-7EE6-4342-B048-85BDC9FD1C3A}</a:tableStyleId>
              </a:tblPr>
              <a:tblGrid>
                <a:gridCol w="1589048">
                  <a:extLst>
                    <a:ext uri="{9D8B030D-6E8A-4147-A177-3AD203B41FA5}">
                      <a16:colId xmlns:a16="http://schemas.microsoft.com/office/drawing/2014/main" val="3525513927"/>
                    </a:ext>
                  </a:extLst>
                </a:gridCol>
                <a:gridCol w="1262684">
                  <a:extLst>
                    <a:ext uri="{9D8B030D-6E8A-4147-A177-3AD203B41FA5}">
                      <a16:colId xmlns:a16="http://schemas.microsoft.com/office/drawing/2014/main" val="3190388149"/>
                    </a:ext>
                  </a:extLst>
                </a:gridCol>
                <a:gridCol w="1438182">
                  <a:extLst>
                    <a:ext uri="{9D8B030D-6E8A-4147-A177-3AD203B41FA5}">
                      <a16:colId xmlns:a16="http://schemas.microsoft.com/office/drawing/2014/main" val="4005615003"/>
                    </a:ext>
                  </a:extLst>
                </a:gridCol>
                <a:gridCol w="1553592">
                  <a:extLst>
                    <a:ext uri="{9D8B030D-6E8A-4147-A177-3AD203B41FA5}">
                      <a16:colId xmlns:a16="http://schemas.microsoft.com/office/drawing/2014/main" val="928929661"/>
                    </a:ext>
                  </a:extLst>
                </a:gridCol>
                <a:gridCol w="1562470">
                  <a:extLst>
                    <a:ext uri="{9D8B030D-6E8A-4147-A177-3AD203B41FA5}">
                      <a16:colId xmlns:a16="http://schemas.microsoft.com/office/drawing/2014/main" val="212401828"/>
                    </a:ext>
                  </a:extLst>
                </a:gridCol>
                <a:gridCol w="1571348">
                  <a:extLst>
                    <a:ext uri="{9D8B030D-6E8A-4147-A177-3AD203B41FA5}">
                      <a16:colId xmlns:a16="http://schemas.microsoft.com/office/drawing/2014/main" val="744124299"/>
                    </a:ext>
                  </a:extLst>
                </a:gridCol>
                <a:gridCol w="1531917">
                  <a:extLst>
                    <a:ext uri="{9D8B030D-6E8A-4147-A177-3AD203B41FA5}">
                      <a16:colId xmlns:a16="http://schemas.microsoft.com/office/drawing/2014/main" val="948706363"/>
                    </a:ext>
                  </a:extLst>
                </a:gridCol>
              </a:tblGrid>
              <a:tr h="407292">
                <a:tc>
                  <a:txBody>
                    <a:bodyPr/>
                    <a:lstStyle/>
                    <a:p>
                      <a:pPr marL="0" algn="ctr" rtl="0" latinLnBrk="0">
                        <a:spcBef>
                          <a:spcPts val="0"/>
                        </a:spcBef>
                        <a:spcAft>
                          <a:spcPts val="0"/>
                        </a:spcAft>
                      </a:pPr>
                      <a:r>
                        <a:rPr lang="en-US" sz="1800" kern="1200" dirty="0">
                          <a:effectLst/>
                        </a:rPr>
                        <a:t>CIP Fund</a:t>
                      </a:r>
                      <a:endParaRPr lang="en-US" dirty="0">
                        <a:effectLst/>
                      </a:endParaRPr>
                    </a:p>
                  </a:txBody>
                  <a:tcPr marL="0" marR="0" marT="0" marB="0" anchor="ctr"/>
                </a:tc>
                <a:tc>
                  <a:txBody>
                    <a:bodyPr/>
                    <a:lstStyle/>
                    <a:p>
                      <a:pPr marL="0" algn="ctr" rtl="0" latinLnBrk="0">
                        <a:spcBef>
                          <a:spcPts val="0"/>
                        </a:spcBef>
                        <a:spcAft>
                          <a:spcPts val="0"/>
                        </a:spcAft>
                      </a:pPr>
                      <a:r>
                        <a:rPr lang="en-US" sz="1800" kern="1200" dirty="0">
                          <a:effectLst/>
                        </a:rPr>
                        <a:t>Project</a:t>
                      </a:r>
                    </a:p>
                  </a:txBody>
                  <a:tcPr marL="0" marR="0" marT="0" marB="0" anchor="ctr"/>
                </a:tc>
                <a:tc>
                  <a:txBody>
                    <a:bodyPr/>
                    <a:lstStyle/>
                    <a:p>
                      <a:pPr marL="0" algn="ctr" rtl="0" latinLnBrk="0">
                        <a:spcBef>
                          <a:spcPts val="0"/>
                        </a:spcBef>
                        <a:spcAft>
                          <a:spcPts val="0"/>
                        </a:spcAft>
                      </a:pPr>
                      <a:r>
                        <a:rPr lang="en-US" sz="1800" kern="1200" dirty="0">
                          <a:effectLst/>
                        </a:rPr>
                        <a:t>23/24</a:t>
                      </a:r>
                    </a:p>
                  </a:txBody>
                  <a:tcPr marL="0" marR="0" marT="0" marB="0" anchor="ctr"/>
                </a:tc>
                <a:tc>
                  <a:txBody>
                    <a:bodyPr/>
                    <a:lstStyle/>
                    <a:p>
                      <a:pPr marL="0" algn="ctr" rtl="0" latinLnBrk="0">
                        <a:spcBef>
                          <a:spcPts val="0"/>
                        </a:spcBef>
                        <a:spcAft>
                          <a:spcPts val="0"/>
                        </a:spcAft>
                      </a:pPr>
                      <a:r>
                        <a:rPr lang="en-US" sz="1800" kern="1200" dirty="0">
                          <a:effectLst/>
                        </a:rPr>
                        <a:t>24/25</a:t>
                      </a:r>
                    </a:p>
                  </a:txBody>
                  <a:tcPr marL="0" marR="0" marT="0" marB="0" anchor="ctr"/>
                </a:tc>
                <a:tc>
                  <a:txBody>
                    <a:bodyPr/>
                    <a:lstStyle/>
                    <a:p>
                      <a:pPr marL="0" algn="ctr" rtl="0" latinLnBrk="0">
                        <a:spcBef>
                          <a:spcPts val="0"/>
                        </a:spcBef>
                        <a:spcAft>
                          <a:spcPts val="0"/>
                        </a:spcAft>
                      </a:pPr>
                      <a:r>
                        <a:rPr lang="en-US" sz="1800" kern="1200" dirty="0">
                          <a:effectLst/>
                        </a:rPr>
                        <a:t>25/26</a:t>
                      </a:r>
                    </a:p>
                  </a:txBody>
                  <a:tcPr marL="0" marR="0" marT="0" marB="0" anchor="ctr"/>
                </a:tc>
                <a:tc>
                  <a:txBody>
                    <a:bodyPr/>
                    <a:lstStyle/>
                    <a:p>
                      <a:pPr marL="0" algn="ctr" rtl="0" latinLnBrk="0">
                        <a:spcBef>
                          <a:spcPts val="0"/>
                        </a:spcBef>
                        <a:spcAft>
                          <a:spcPts val="0"/>
                        </a:spcAft>
                      </a:pPr>
                      <a:r>
                        <a:rPr lang="en-US" sz="1800" kern="1200" dirty="0">
                          <a:effectLst/>
                        </a:rPr>
                        <a:t>26/27</a:t>
                      </a:r>
                      <a:endParaRPr lang="en-US" dirty="0">
                        <a:effectLst/>
                      </a:endParaRPr>
                    </a:p>
                  </a:txBody>
                  <a:tcPr marL="0" marR="0" marT="0" marB="0" anchor="ctr"/>
                </a:tc>
                <a:tc>
                  <a:txBody>
                    <a:bodyPr/>
                    <a:lstStyle/>
                    <a:p>
                      <a:pPr marL="0" algn="ctr" rtl="0" latinLnBrk="0">
                        <a:spcBef>
                          <a:spcPts val="0"/>
                        </a:spcBef>
                        <a:spcAft>
                          <a:spcPts val="0"/>
                        </a:spcAft>
                      </a:pPr>
                      <a:r>
                        <a:rPr lang="en-US" dirty="0">
                          <a:effectLst/>
                        </a:rPr>
                        <a:t>27/28</a:t>
                      </a:r>
                    </a:p>
                  </a:txBody>
                  <a:tcPr marL="0" marR="0" marT="0" marB="0" anchor="ctr"/>
                </a:tc>
                <a:extLst>
                  <a:ext uri="{0D108BD9-81ED-4DB2-BD59-A6C34878D82A}">
                    <a16:rowId xmlns:a16="http://schemas.microsoft.com/office/drawing/2014/main" val="269418499"/>
                  </a:ext>
                </a:extLst>
              </a:tr>
              <a:tr h="514905">
                <a:tc>
                  <a:txBody>
                    <a:bodyPr/>
                    <a:lstStyle/>
                    <a:p>
                      <a:pPr marL="0" lvl="0" algn="ctr" rtl="0">
                        <a:spcBef>
                          <a:spcPts val="0"/>
                        </a:spcBef>
                        <a:spcAft>
                          <a:spcPts val="0"/>
                        </a:spcAft>
                        <a:buNone/>
                      </a:pPr>
                      <a:r>
                        <a:rPr lang="en-US" sz="1600" b="1" dirty="0">
                          <a:effectLst/>
                        </a:rPr>
                        <a:t>BURA CORE</a:t>
                      </a:r>
                    </a:p>
                  </a:txBody>
                  <a:tcPr marL="0" marR="0" marT="0" marB="0" anchor="ctr"/>
                </a:tc>
                <a:tc>
                  <a:txBody>
                    <a:bodyPr/>
                    <a:lstStyle/>
                    <a:p>
                      <a:pPr marL="0" algn="ctr" rtl="0" latinLnBrk="0">
                        <a:spcBef>
                          <a:spcPts val="0"/>
                        </a:spcBef>
                        <a:spcAft>
                          <a:spcPts val="0"/>
                        </a:spcAft>
                      </a:pPr>
                      <a:r>
                        <a:rPr lang="en-US" sz="1600" dirty="0">
                          <a:effectLst/>
                        </a:rPr>
                        <a:t>2</a:t>
                      </a:r>
                      <a:r>
                        <a:rPr lang="en-US" sz="1600" baseline="30000" dirty="0">
                          <a:effectLst/>
                        </a:rPr>
                        <a:t>nd</a:t>
                      </a:r>
                      <a:r>
                        <a:rPr lang="en-US" sz="1600" dirty="0">
                          <a:effectLst/>
                        </a:rPr>
                        <a:t> Street</a:t>
                      </a:r>
                      <a:endParaRPr lang="en-US" dirty="0">
                        <a:effectLst/>
                      </a:endParaRPr>
                    </a:p>
                  </a:txBody>
                  <a:tcPr marL="0" marR="0" marT="0" marB="0" anchor="ctr"/>
                </a:tc>
                <a:tc>
                  <a:txBody>
                    <a:bodyPr/>
                    <a:lstStyle/>
                    <a:p>
                      <a:pPr marL="0" algn="ctr" rtl="0" latinLnBrk="0">
                        <a:spcBef>
                          <a:spcPts val="0"/>
                        </a:spcBef>
                        <a:spcAft>
                          <a:spcPts val="0"/>
                        </a:spcAft>
                      </a:pPr>
                      <a:r>
                        <a:rPr lang="en-US" sz="1600" dirty="0">
                          <a:effectLst/>
                        </a:rPr>
                        <a:t>$500k</a:t>
                      </a:r>
                    </a:p>
                  </a:txBody>
                  <a:tcPr marL="0" marR="0" marT="0" marB="0" anchor="ctr"/>
                </a:tc>
                <a:tc>
                  <a:txBody>
                    <a:bodyPr/>
                    <a:lstStyle/>
                    <a:p>
                      <a:pPr marL="0" indent="0" algn="ctr" rtl="0" latinLnBrk="0">
                        <a:spcBef>
                          <a:spcPts val="0"/>
                        </a:spcBef>
                        <a:spcAft>
                          <a:spcPts val="0"/>
                        </a:spcAft>
                      </a:pPr>
                      <a:r>
                        <a:rPr lang="en-US" sz="1600" dirty="0">
                          <a:effectLst/>
                        </a:rPr>
                        <a:t>$1.0M</a:t>
                      </a:r>
                    </a:p>
                  </a:txBody>
                  <a:tcPr marL="0" marR="0" marT="0" marB="0" anchor="ctr"/>
                </a:tc>
                <a:tc>
                  <a:txBody>
                    <a:bodyPr/>
                    <a:lstStyle/>
                    <a:p>
                      <a:pPr marL="0" indent="0" algn="ctr" rtl="0" latinLnBrk="0">
                        <a:spcBef>
                          <a:spcPts val="0"/>
                        </a:spcBef>
                        <a:spcAft>
                          <a:spcPts val="0"/>
                        </a:spcAft>
                        <a:buNone/>
                      </a:pPr>
                      <a:r>
                        <a:rPr lang="en-US" sz="1600" dirty="0">
                          <a:effectLst/>
                        </a:rPr>
                        <a:t>$1.0M</a:t>
                      </a:r>
                    </a:p>
                  </a:txBody>
                  <a:tcPr marL="0" marR="0" marT="0" marB="0" anchor="ctr"/>
                </a:tc>
                <a:tc>
                  <a:txBody>
                    <a:bodyPr/>
                    <a:lstStyle/>
                    <a:p>
                      <a:pPr marL="0" lvl="0" algn="ctr">
                        <a:spcBef>
                          <a:spcPts val="0"/>
                        </a:spcBef>
                        <a:spcAft>
                          <a:spcPts val="0"/>
                        </a:spcAft>
                        <a:buNone/>
                      </a:pPr>
                      <a:endParaRPr lang="en-US" sz="1600" dirty="0">
                        <a:effectLst/>
                      </a:endParaRPr>
                    </a:p>
                  </a:txBody>
                  <a:tcPr marL="0" marR="0" marT="0" marB="0" anchor="ctr"/>
                </a:tc>
                <a:tc>
                  <a:txBody>
                    <a:bodyPr/>
                    <a:lstStyle/>
                    <a:p>
                      <a:pPr marL="0" lvl="0" algn="ctr">
                        <a:spcBef>
                          <a:spcPts val="0"/>
                        </a:spcBef>
                        <a:spcAft>
                          <a:spcPts val="0"/>
                        </a:spcAft>
                        <a:buNone/>
                      </a:pPr>
                      <a:endParaRPr lang="en-US" sz="1600" dirty="0">
                        <a:effectLst/>
                      </a:endParaRPr>
                    </a:p>
                  </a:txBody>
                  <a:tcPr marL="0" marR="0" marT="0" marB="0" anchor="ctr"/>
                </a:tc>
                <a:extLst>
                  <a:ext uri="{0D108BD9-81ED-4DB2-BD59-A6C34878D82A}">
                    <a16:rowId xmlns:a16="http://schemas.microsoft.com/office/drawing/2014/main" val="2764574566"/>
                  </a:ext>
                </a:extLst>
              </a:tr>
              <a:tr h="460332">
                <a:tc>
                  <a:txBody>
                    <a:bodyPr/>
                    <a:lstStyle/>
                    <a:p>
                      <a:pPr marL="0" lvl="0" algn="ctr">
                        <a:spcBef>
                          <a:spcPts val="0"/>
                        </a:spcBef>
                        <a:spcAft>
                          <a:spcPts val="0"/>
                        </a:spcAft>
                        <a:buNone/>
                      </a:pPr>
                      <a:endParaRPr lang="en-US" sz="1600" b="1" dirty="0">
                        <a:effectLst/>
                      </a:endParaRPr>
                    </a:p>
                  </a:txBody>
                  <a:tcPr marL="0" marR="0" marT="0" marB="0" anchor="ctr"/>
                </a:tc>
                <a:tc>
                  <a:txBody>
                    <a:bodyPr/>
                    <a:lstStyle/>
                    <a:p>
                      <a:pPr marL="0" lvl="0" algn="ctr">
                        <a:spcBef>
                          <a:spcPts val="0"/>
                        </a:spcBef>
                        <a:spcAft>
                          <a:spcPts val="0"/>
                        </a:spcAft>
                        <a:buNone/>
                      </a:pPr>
                      <a:r>
                        <a:rPr lang="en-US" sz="1600" dirty="0">
                          <a:effectLst/>
                        </a:rPr>
                        <a:t>Franklin</a:t>
                      </a:r>
                    </a:p>
                  </a:txBody>
                  <a:tcPr marL="0" marR="0" marT="0" marB="0" anchor="ctr"/>
                </a:tc>
                <a:tc>
                  <a:txBody>
                    <a:bodyPr/>
                    <a:lstStyle/>
                    <a:p>
                      <a:pPr marL="0" lvl="0" algn="ctr">
                        <a:spcBef>
                          <a:spcPts val="0"/>
                        </a:spcBef>
                        <a:spcAft>
                          <a:spcPts val="0"/>
                        </a:spcAft>
                        <a:buNone/>
                      </a:pPr>
                      <a:r>
                        <a:rPr lang="en-US" sz="1600" dirty="0">
                          <a:effectLst/>
                        </a:rPr>
                        <a:t>$500k</a:t>
                      </a:r>
                    </a:p>
                  </a:txBody>
                  <a:tcPr marL="0" marR="0" marT="0" marB="0" anchor="ctr"/>
                </a:tc>
                <a:tc>
                  <a:txBody>
                    <a:bodyPr/>
                    <a:lstStyle/>
                    <a:p>
                      <a:pPr marL="0" lvl="0" indent="0" algn="ctr">
                        <a:spcBef>
                          <a:spcPts val="0"/>
                        </a:spcBef>
                        <a:spcAft>
                          <a:spcPts val="0"/>
                        </a:spcAft>
                        <a:buNone/>
                      </a:pPr>
                      <a:r>
                        <a:rPr lang="en-US" sz="1600" b="0" i="0" u="none" strike="noStrike" noProof="0" dirty="0">
                          <a:solidFill>
                            <a:srgbClr val="000000"/>
                          </a:solidFill>
                          <a:effectLst/>
                          <a:latin typeface="Calibri"/>
                        </a:rPr>
                        <a:t>$2.5M</a:t>
                      </a:r>
                      <a:endParaRPr lang="en-US" dirty="0"/>
                    </a:p>
                  </a:txBody>
                  <a:tcPr marL="0" marR="0" marT="0" marB="0" anchor="ctr"/>
                </a:tc>
                <a:tc>
                  <a:txBody>
                    <a:bodyPr/>
                    <a:lstStyle/>
                    <a:p>
                      <a:pPr marL="0" lvl="0" indent="0" algn="ctr">
                        <a:spcBef>
                          <a:spcPts val="0"/>
                        </a:spcBef>
                        <a:spcAft>
                          <a:spcPts val="0"/>
                        </a:spcAft>
                        <a:buNone/>
                      </a:pPr>
                      <a:endParaRPr lang="en-US" sz="1600" dirty="0">
                        <a:effectLst/>
                      </a:endParaRPr>
                    </a:p>
                  </a:txBody>
                  <a:tcPr marL="0" marR="0" marT="0" marB="0" anchor="ctr"/>
                </a:tc>
                <a:tc>
                  <a:txBody>
                    <a:bodyPr/>
                    <a:lstStyle/>
                    <a:p>
                      <a:pPr marL="0" lvl="0" algn="ctr">
                        <a:spcBef>
                          <a:spcPts val="0"/>
                        </a:spcBef>
                        <a:spcAft>
                          <a:spcPts val="0"/>
                        </a:spcAft>
                        <a:buNone/>
                      </a:pPr>
                      <a:endParaRPr lang="en-US" sz="1600" dirty="0">
                        <a:effectLst/>
                      </a:endParaRPr>
                    </a:p>
                  </a:txBody>
                  <a:tcPr marL="0" marR="0" marT="0" marB="0" anchor="ctr"/>
                </a:tc>
                <a:tc>
                  <a:txBody>
                    <a:bodyPr/>
                    <a:lstStyle/>
                    <a:p>
                      <a:pPr marL="0" lvl="0" algn="ctr">
                        <a:spcBef>
                          <a:spcPts val="0"/>
                        </a:spcBef>
                        <a:spcAft>
                          <a:spcPts val="0"/>
                        </a:spcAft>
                        <a:buNone/>
                      </a:pPr>
                      <a:endParaRPr lang="en-US" sz="1600" dirty="0">
                        <a:effectLst/>
                      </a:endParaRPr>
                    </a:p>
                  </a:txBody>
                  <a:tcPr marL="0" marR="0" marT="0" marB="0" anchor="ctr"/>
                </a:tc>
                <a:extLst>
                  <a:ext uri="{0D108BD9-81ED-4DB2-BD59-A6C34878D82A}">
                    <a16:rowId xmlns:a16="http://schemas.microsoft.com/office/drawing/2014/main" val="3261333491"/>
                  </a:ext>
                </a:extLst>
              </a:tr>
              <a:tr h="516212">
                <a:tc>
                  <a:txBody>
                    <a:bodyPr/>
                    <a:lstStyle/>
                    <a:p>
                      <a:pPr marL="0" lvl="0" algn="ctr">
                        <a:spcBef>
                          <a:spcPts val="0"/>
                        </a:spcBef>
                        <a:spcAft>
                          <a:spcPts val="0"/>
                        </a:spcAft>
                        <a:buNone/>
                      </a:pPr>
                      <a:endParaRPr lang="en-US" sz="1600" b="1" dirty="0">
                        <a:effectLst/>
                      </a:endParaRPr>
                    </a:p>
                  </a:txBody>
                  <a:tcPr marL="0" marR="0" marT="0" marB="0" anchor="ctr"/>
                </a:tc>
                <a:tc>
                  <a:txBody>
                    <a:bodyPr/>
                    <a:lstStyle/>
                    <a:p>
                      <a:pPr marL="0" lvl="0" algn="ctr">
                        <a:spcBef>
                          <a:spcPts val="0"/>
                        </a:spcBef>
                        <a:spcAft>
                          <a:spcPts val="0"/>
                        </a:spcAft>
                        <a:buNone/>
                      </a:pPr>
                      <a:r>
                        <a:rPr lang="en-US" sz="1600" dirty="0">
                          <a:effectLst/>
                        </a:rPr>
                        <a:t>Hawthorne</a:t>
                      </a:r>
                    </a:p>
                  </a:txBody>
                  <a:tcPr marL="0" marR="0" marT="0" marB="0" anchor="ctr"/>
                </a:tc>
                <a:tc>
                  <a:txBody>
                    <a:bodyPr/>
                    <a:lstStyle/>
                    <a:p>
                      <a:pPr marL="0" lvl="0" algn="ctr">
                        <a:spcBef>
                          <a:spcPts val="0"/>
                        </a:spcBef>
                        <a:spcAft>
                          <a:spcPts val="0"/>
                        </a:spcAft>
                        <a:buNone/>
                      </a:pPr>
                      <a:endParaRPr lang="en-US" sz="1600" dirty="0">
                        <a:effectLst/>
                      </a:endParaRPr>
                    </a:p>
                  </a:txBody>
                  <a:tcPr marL="0" marR="0" marT="0" marB="0" anchor="ctr"/>
                </a:tc>
                <a:tc>
                  <a:txBody>
                    <a:bodyPr/>
                    <a:lstStyle/>
                    <a:p>
                      <a:pPr marL="0" lvl="0" indent="0" algn="ctr">
                        <a:spcBef>
                          <a:spcPts val="0"/>
                        </a:spcBef>
                        <a:spcAft>
                          <a:spcPts val="0"/>
                        </a:spcAft>
                        <a:buNone/>
                      </a:pPr>
                      <a:endParaRPr lang="en-US" dirty="0"/>
                    </a:p>
                  </a:txBody>
                  <a:tcPr marL="0" marR="0" marT="0" marB="0" anchor="ctr"/>
                </a:tc>
                <a:tc>
                  <a:txBody>
                    <a:bodyPr/>
                    <a:lstStyle/>
                    <a:p>
                      <a:pPr marL="0" lvl="0" indent="0" algn="ctr">
                        <a:spcBef>
                          <a:spcPts val="0"/>
                        </a:spcBef>
                        <a:spcAft>
                          <a:spcPts val="0"/>
                        </a:spcAft>
                        <a:buNone/>
                      </a:pPr>
                      <a:endParaRPr lang="en-US" sz="1600" dirty="0">
                        <a:effectLst/>
                      </a:endParaRPr>
                    </a:p>
                  </a:txBody>
                  <a:tcPr marL="0" marR="0" marT="0" marB="0" anchor="ctr"/>
                </a:tc>
                <a:tc>
                  <a:txBody>
                    <a:bodyPr/>
                    <a:lstStyle/>
                    <a:p>
                      <a:pPr marL="0" lvl="0" algn="ctr">
                        <a:spcBef>
                          <a:spcPts val="0"/>
                        </a:spcBef>
                        <a:spcAft>
                          <a:spcPts val="0"/>
                        </a:spcAft>
                        <a:buNone/>
                      </a:pPr>
                      <a:r>
                        <a:rPr lang="en-US" sz="1600" dirty="0">
                          <a:effectLst/>
                        </a:rPr>
                        <a:t>$1.5M</a:t>
                      </a:r>
                    </a:p>
                  </a:txBody>
                  <a:tcPr marL="0" marR="0" marT="0" marB="0" anchor="ctr"/>
                </a:tc>
                <a:tc>
                  <a:txBody>
                    <a:bodyPr/>
                    <a:lstStyle/>
                    <a:p>
                      <a:pPr marL="0" lvl="0" algn="ctr">
                        <a:spcBef>
                          <a:spcPts val="0"/>
                        </a:spcBef>
                        <a:spcAft>
                          <a:spcPts val="0"/>
                        </a:spcAft>
                        <a:buNone/>
                      </a:pPr>
                      <a:r>
                        <a:rPr lang="en-US" sz="1600" dirty="0">
                          <a:effectLst/>
                        </a:rPr>
                        <a:t>$1.5M</a:t>
                      </a:r>
                    </a:p>
                  </a:txBody>
                  <a:tcPr marL="0" marR="0" marT="0" marB="0" anchor="ctr"/>
                </a:tc>
                <a:extLst>
                  <a:ext uri="{0D108BD9-81ED-4DB2-BD59-A6C34878D82A}">
                    <a16:rowId xmlns:a16="http://schemas.microsoft.com/office/drawing/2014/main" val="3683035"/>
                  </a:ext>
                </a:extLst>
              </a:tr>
            </a:tbl>
          </a:graphicData>
        </a:graphic>
      </p:graphicFrame>
    </p:spTree>
    <p:extLst>
      <p:ext uri="{BB962C8B-B14F-4D97-AF65-F5344CB8AC3E}">
        <p14:creationId xmlns:p14="http://schemas.microsoft.com/office/powerpoint/2010/main" val="2084362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DD4A-0057-EB32-D83D-EE1C9AE1E07C}"/>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28288389-B70C-67E5-5934-C95EC0E24E3B}"/>
              </a:ext>
            </a:extLst>
          </p:cNvPr>
          <p:cNvSpPr>
            <a:spLocks noGrp="1"/>
          </p:cNvSpPr>
          <p:nvPr>
            <p:ph sz="half" idx="1"/>
          </p:nvPr>
        </p:nvSpPr>
        <p:spPr/>
        <p:txBody>
          <a:bodyPr vert="horz" lIns="91440" tIns="45720" rIns="91440" bIns="45720" rtlCol="0" anchor="t">
            <a:normAutofit fontScale="85000" lnSpcReduction="20000"/>
          </a:bodyPr>
          <a:lstStyle/>
          <a:p>
            <a:r>
              <a:rPr lang="en-US" dirty="0"/>
              <a:t>Secure Grant Awards and receive City Council approval </a:t>
            </a:r>
            <a:endParaRPr lang="en-US" dirty="0">
              <a:cs typeface="Calibri"/>
            </a:endParaRPr>
          </a:p>
          <a:p>
            <a:r>
              <a:rPr lang="en-US" dirty="0">
                <a:cs typeface="Calibri"/>
              </a:rPr>
              <a:t>Initiate City administered Midtown Connections Project</a:t>
            </a:r>
          </a:p>
          <a:p>
            <a:pPr lvl="1"/>
            <a:r>
              <a:rPr lang="en-US" dirty="0">
                <a:cs typeface="Calibri"/>
              </a:rPr>
              <a:t>Includes:</a:t>
            </a:r>
          </a:p>
          <a:p>
            <a:pPr lvl="2"/>
            <a:r>
              <a:rPr lang="en-US" dirty="0">
                <a:cs typeface="Calibri"/>
              </a:rPr>
              <a:t>Greenwood Quick-Build</a:t>
            </a:r>
          </a:p>
          <a:p>
            <a:pPr lvl="2"/>
            <a:r>
              <a:rPr lang="en-US" dirty="0">
                <a:cs typeface="Calibri"/>
              </a:rPr>
              <a:t>2nd Street, Franklin Ave (Harriman to 5th)</a:t>
            </a:r>
          </a:p>
          <a:p>
            <a:pPr lvl="2"/>
            <a:r>
              <a:rPr lang="en-US" dirty="0">
                <a:cs typeface="Calibri"/>
              </a:rPr>
              <a:t>Hawthorne Overcrossing Concept Refinement.  </a:t>
            </a:r>
          </a:p>
          <a:p>
            <a:pPr lvl="1"/>
            <a:r>
              <a:rPr lang="en-US" dirty="0">
                <a:cs typeface="Calibri"/>
              </a:rPr>
              <a:t>Current Schedule:</a:t>
            </a:r>
          </a:p>
          <a:p>
            <a:pPr lvl="2"/>
            <a:r>
              <a:rPr lang="en-US" dirty="0">
                <a:cs typeface="Calibri"/>
              </a:rPr>
              <a:t>December 2023: Council award </a:t>
            </a:r>
          </a:p>
          <a:p>
            <a:r>
              <a:rPr lang="en-US" dirty="0">
                <a:cs typeface="Calibri"/>
              </a:rPr>
              <a:t>Working with ODOT to manage and facilitate federal funds for design and construction of Hawthorne Overcrossing</a:t>
            </a:r>
          </a:p>
          <a:p>
            <a:pPr lvl="1"/>
            <a:r>
              <a:rPr lang="en-US" dirty="0">
                <a:cs typeface="Calibri"/>
              </a:rPr>
              <a:t>Anticipating FHWA Agreement approval in January 2024</a:t>
            </a:r>
          </a:p>
          <a:p>
            <a:r>
              <a:rPr lang="en-US" dirty="0">
                <a:cs typeface="Calibri"/>
              </a:rPr>
              <a:t>City Council upcoming updates: </a:t>
            </a:r>
          </a:p>
          <a:p>
            <a:pPr lvl="1"/>
            <a:r>
              <a:rPr lang="en-US" dirty="0">
                <a:cs typeface="Calibri"/>
              </a:rPr>
              <a:t>Greenwood Quick-Build Performance/Feedback</a:t>
            </a:r>
          </a:p>
          <a:p>
            <a:pPr lvl="1"/>
            <a:r>
              <a:rPr lang="en-US" dirty="0">
                <a:cs typeface="Calibri"/>
              </a:rPr>
              <a:t>Hawthorne Concept Refinement</a:t>
            </a:r>
          </a:p>
          <a:p>
            <a:pPr lvl="1"/>
            <a:r>
              <a:rPr lang="en-US" dirty="0">
                <a:cs typeface="Calibri"/>
              </a:rPr>
              <a:t>Budget Refinement with actual construction costs</a:t>
            </a:r>
          </a:p>
          <a:p>
            <a:endParaRPr lang="en-US" dirty="0">
              <a:cs typeface="Calibri"/>
            </a:endParaRPr>
          </a:p>
        </p:txBody>
      </p:sp>
    </p:spTree>
    <p:extLst>
      <p:ext uri="{BB962C8B-B14F-4D97-AF65-F5344CB8AC3E}">
        <p14:creationId xmlns:p14="http://schemas.microsoft.com/office/powerpoint/2010/main" val="272817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621B3-B766-9102-2507-5492A2245461}"/>
              </a:ext>
            </a:extLst>
          </p:cNvPr>
          <p:cNvSpPr>
            <a:spLocks noGrp="1"/>
          </p:cNvSpPr>
          <p:nvPr>
            <p:ph type="title"/>
          </p:nvPr>
        </p:nvSpPr>
        <p:spPr>
          <a:xfrm>
            <a:off x="1192763" y="127371"/>
            <a:ext cx="10515600" cy="591673"/>
          </a:xfrm>
        </p:spPr>
        <p:txBody>
          <a:bodyPr/>
          <a:lstStyle/>
          <a:p>
            <a:r>
              <a:rPr lang="en-US">
                <a:latin typeface="Arial"/>
                <a:cs typeface="Arial"/>
              </a:rPr>
              <a:t>Hawthorne Overcrossing Direct Approach</a:t>
            </a:r>
            <a:endParaRPr lang="en-US"/>
          </a:p>
        </p:txBody>
      </p:sp>
      <p:pic>
        <p:nvPicPr>
          <p:cNvPr id="4" name="Content Placeholder 3" descr="A picture containing text, sky, outdoor, way&#10;&#10;Description automatically generated">
            <a:extLst>
              <a:ext uri="{FF2B5EF4-FFF2-40B4-BE49-F238E27FC236}">
                <a16:creationId xmlns:a16="http://schemas.microsoft.com/office/drawing/2014/main" id="{DF90386E-B3EB-5F41-F078-BE4D5233F991}"/>
              </a:ext>
            </a:extLst>
          </p:cNvPr>
          <p:cNvPicPr>
            <a:picLocks noGrp="1" noChangeAspect="1"/>
          </p:cNvPicPr>
          <p:nvPr>
            <p:ph sz="half" idx="1"/>
          </p:nvPr>
        </p:nvPicPr>
        <p:blipFill>
          <a:blip r:embed="rId2"/>
          <a:stretch>
            <a:fillRect/>
          </a:stretch>
        </p:blipFill>
        <p:spPr>
          <a:xfrm>
            <a:off x="1621814" y="719044"/>
            <a:ext cx="8231313" cy="5493265"/>
          </a:xfrm>
        </p:spPr>
      </p:pic>
    </p:spTree>
    <p:extLst>
      <p:ext uri="{BB962C8B-B14F-4D97-AF65-F5344CB8AC3E}">
        <p14:creationId xmlns:p14="http://schemas.microsoft.com/office/powerpoint/2010/main" val="4097425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0221D0-CDE3-DFAA-5AD0-494FC9E130DA}"/>
              </a:ext>
            </a:extLst>
          </p:cNvPr>
          <p:cNvPicPr>
            <a:picLocks noChangeAspect="1"/>
          </p:cNvPicPr>
          <p:nvPr/>
        </p:nvPicPr>
        <p:blipFill>
          <a:blip r:embed="rId2"/>
          <a:stretch>
            <a:fillRect/>
          </a:stretch>
        </p:blipFill>
        <p:spPr>
          <a:xfrm>
            <a:off x="1472680" y="411754"/>
            <a:ext cx="8557727" cy="5688371"/>
          </a:xfrm>
          <a:prstGeom prst="rect">
            <a:avLst/>
          </a:prstGeom>
        </p:spPr>
      </p:pic>
      <p:sp>
        <p:nvSpPr>
          <p:cNvPr id="6" name="TextBox 5">
            <a:extLst>
              <a:ext uri="{FF2B5EF4-FFF2-40B4-BE49-F238E27FC236}">
                <a16:creationId xmlns:a16="http://schemas.microsoft.com/office/drawing/2014/main" id="{3DED59B3-5371-FD02-4AAA-64C4024654F0}"/>
              </a:ext>
            </a:extLst>
          </p:cNvPr>
          <p:cNvSpPr txBox="1"/>
          <p:nvPr/>
        </p:nvSpPr>
        <p:spPr>
          <a:xfrm>
            <a:off x="2808514" y="6176865"/>
            <a:ext cx="8145625" cy="369332"/>
          </a:xfrm>
          <a:prstGeom prst="rect">
            <a:avLst/>
          </a:prstGeom>
          <a:noFill/>
        </p:spPr>
        <p:txBody>
          <a:bodyPr wrap="square" rtlCol="0">
            <a:spAutoFit/>
          </a:bodyPr>
          <a:lstStyle/>
          <a:p>
            <a:r>
              <a:rPr lang="en-US" dirty="0"/>
              <a:t>*Reference Core Area Report (Action plan for Core Area)</a:t>
            </a:r>
          </a:p>
        </p:txBody>
      </p:sp>
    </p:spTree>
    <p:extLst>
      <p:ext uri="{BB962C8B-B14F-4D97-AF65-F5344CB8AC3E}">
        <p14:creationId xmlns:p14="http://schemas.microsoft.com/office/powerpoint/2010/main" val="2737245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281AA-8C49-498D-BB7D-21B7FEE8BBB9}"/>
              </a:ext>
            </a:extLst>
          </p:cNvPr>
          <p:cNvSpPr txBox="1"/>
          <p:nvPr/>
        </p:nvSpPr>
        <p:spPr>
          <a:xfrm>
            <a:off x="2280306" y="2921168"/>
            <a:ext cx="8439912" cy="1015663"/>
          </a:xfrm>
          <a:prstGeom prst="rect">
            <a:avLst/>
          </a:prstGeom>
          <a:noFill/>
        </p:spPr>
        <p:txBody>
          <a:bodyPr wrap="square" rtlCol="0">
            <a:spAutoFit/>
          </a:bodyPr>
          <a:lstStyle/>
          <a:p>
            <a:r>
              <a:rPr lang="en-US" sz="2000"/>
              <a:t>To obtain this information in an alternate format such as Braille, large print, electronic formats, etc. please contact [Project Manager or Document Creator] at [email] or [telephone number]; Relay Users Dial 7-1-1.</a:t>
            </a:r>
          </a:p>
        </p:txBody>
      </p:sp>
    </p:spTree>
    <p:extLst>
      <p:ext uri="{BB962C8B-B14F-4D97-AF65-F5344CB8AC3E}">
        <p14:creationId xmlns:p14="http://schemas.microsoft.com/office/powerpoint/2010/main" val="191266057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E7E6E6"/>
      </a:lt2>
      <a:accent1>
        <a:srgbClr val="2B5D80"/>
      </a:accent1>
      <a:accent2>
        <a:srgbClr val="18696D"/>
      </a:accent2>
      <a:accent3>
        <a:srgbClr val="7B476C"/>
      </a:accent3>
      <a:accent4>
        <a:srgbClr val="486A3E"/>
      </a:accent4>
      <a:accent5>
        <a:srgbClr val="E2DF75"/>
      </a:accent5>
      <a:accent6>
        <a:srgbClr val="E0DEBE"/>
      </a:accent6>
      <a:hlink>
        <a:srgbClr val="9B2629"/>
      </a:hlink>
      <a:folHlink>
        <a:srgbClr val="7B47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AB_Sep152022_Presentation.potx" id="{62587FC4-CADC-4592-9F20-2B3BB6A3F73B}" vid="{C7A64A01-085E-44E2-A27C-D290221DCEE1}"/>
    </a:ext>
  </a:extLst>
</a:theme>
</file>

<file path=ppt/theme/theme2.xml><?xml version="1.0" encoding="utf-8"?>
<a:theme xmlns:a="http://schemas.openxmlformats.org/drawingml/2006/main" name="CoB PowerPoint Theme 2023">
  <a:themeElements>
    <a:clrScheme name="CoB Powerpoint 2023">
      <a:dk1>
        <a:srgbClr val="000000"/>
      </a:dk1>
      <a:lt1>
        <a:srgbClr val="FFFFFF"/>
      </a:lt1>
      <a:dk2>
        <a:srgbClr val="4C7242"/>
      </a:dk2>
      <a:lt2>
        <a:srgbClr val="A44C7B"/>
      </a:lt2>
      <a:accent1>
        <a:srgbClr val="00717C"/>
      </a:accent1>
      <a:accent2>
        <a:srgbClr val="266590"/>
      </a:accent2>
      <a:accent3>
        <a:srgbClr val="E8E179"/>
      </a:accent3>
      <a:accent4>
        <a:srgbClr val="E3E0C5"/>
      </a:accent4>
      <a:accent5>
        <a:srgbClr val="F1F3F4"/>
      </a:accent5>
      <a:accent6>
        <a:srgbClr val="AE2024"/>
      </a:accent6>
      <a:hlink>
        <a:srgbClr val="AE2024"/>
      </a:hlink>
      <a:folHlink>
        <a:srgbClr val="AE2024"/>
      </a:folHlink>
    </a:clrScheme>
    <a:fontScheme name="City of Bend 2022">
      <a:majorFont>
        <a:latin typeface="Arial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City of Bend Template.potx" id="{6016097F-943D-404C-9D1F-74A49E4908B2}" vid="{0998BBDE-B087-4C03-ACCE-85BC8383BD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34C57750F6E84A8B3217204DA0E607" ma:contentTypeVersion="3" ma:contentTypeDescription="Create a new document." ma:contentTypeScope="" ma:versionID="85f5ca367437ec3929c7c96822ad8074">
  <xsd:schema xmlns:xsd="http://www.w3.org/2001/XMLSchema" xmlns:xs="http://www.w3.org/2001/XMLSchema" xmlns:p="http://schemas.microsoft.com/office/2006/metadata/properties" xmlns:ns2="f22cf36c-3212-472d-a612-c5f143ab246b" targetNamespace="http://schemas.microsoft.com/office/2006/metadata/properties" ma:root="true" ma:fieldsID="8e4750dbbcf991ccf0805fc4889e8916" ns2:_="">
    <xsd:import namespace="f22cf36c-3212-472d-a612-c5f143ab246b"/>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2cf36c-3212-472d-a612-c5f143ab24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313D17-6AD5-4178-8175-A47D5714EF37}">
  <ds:schemaRefs>
    <ds:schemaRef ds:uri="http://schemas.microsoft.com/sharepoint/v3/contenttype/forms"/>
  </ds:schemaRefs>
</ds:datastoreItem>
</file>

<file path=customXml/itemProps2.xml><?xml version="1.0" encoding="utf-8"?>
<ds:datastoreItem xmlns:ds="http://schemas.openxmlformats.org/officeDocument/2006/customXml" ds:itemID="{C25E3A6A-1BD1-4720-B0CD-0889C439C9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2cf36c-3212-472d-a612-c5f143ab24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239BE6-6641-43F3-8839-239C7CBB1463}">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f22cf36c-3212-472d-a612-c5f143ab246b"/>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CAAB_Sep152022_Presentation</Template>
  <TotalTime>66</TotalTime>
  <Words>616</Words>
  <Application>Microsoft Office PowerPoint</Application>
  <PresentationFormat>Widescreen</PresentationFormat>
  <Paragraphs>122</Paragraphs>
  <Slides>9</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Arial,Sans-Serif</vt:lpstr>
      <vt:lpstr>Calibri</vt:lpstr>
      <vt:lpstr>Office Theme</vt:lpstr>
      <vt:lpstr>CoB PowerPoint Theme 2023</vt:lpstr>
      <vt:lpstr>Question to the Board “Should we eliminate the presentation requirement for Business Assistance Applicants?”</vt:lpstr>
      <vt:lpstr>Midtown Crossings </vt:lpstr>
      <vt:lpstr>Midtown Projects</vt:lpstr>
      <vt:lpstr>ESTIMATED PROJECT SCHEDULE</vt:lpstr>
      <vt:lpstr>Funding (Hawthorne &amp; BURA)</vt:lpstr>
      <vt:lpstr>NEXT STEPS</vt:lpstr>
      <vt:lpstr>Hawthorne Overcrossing Direct Approach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Area Advisory Board</dc:title>
  <dc:creator>Allison Platt</dc:creator>
  <cp:lastModifiedBy>Gina Kadow</cp:lastModifiedBy>
  <cp:revision>71</cp:revision>
  <dcterms:created xsi:type="dcterms:W3CDTF">2022-09-09T16:54:35Z</dcterms:created>
  <dcterms:modified xsi:type="dcterms:W3CDTF">2023-11-13T16:48:48Z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0x0101008B34C57750F6E84A8B3217204DA0E607</vt:lpwstr>
  </property>
  <property fmtid="{D5CDD505-2E9C-101B-9397-08002B2CF9AE}" pid="4" name="_dlc_DocIdItemGuid">
    <vt:lpwstr>c68df01e-3b07-4de6-adc5-0a779a3876ba</vt:lpwstr>
  </property>
</Properties>
</file>