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48" r:id="rId5"/>
    <p:sldMasterId id="2147483675" r:id="rId6"/>
  </p:sldMasterIdLst>
  <p:notesMasterIdLst>
    <p:notesMasterId r:id="rId60"/>
  </p:notesMasterIdLst>
  <p:sldIdLst>
    <p:sldId id="263" r:id="rId7"/>
    <p:sldId id="392" r:id="rId8"/>
    <p:sldId id="452" r:id="rId9"/>
    <p:sldId id="399" r:id="rId10"/>
    <p:sldId id="268" r:id="rId11"/>
    <p:sldId id="266" r:id="rId12"/>
    <p:sldId id="400" r:id="rId13"/>
    <p:sldId id="401" r:id="rId14"/>
    <p:sldId id="402" r:id="rId15"/>
    <p:sldId id="404" r:id="rId16"/>
    <p:sldId id="405" r:id="rId17"/>
    <p:sldId id="406" r:id="rId18"/>
    <p:sldId id="407" r:id="rId19"/>
    <p:sldId id="409" r:id="rId20"/>
    <p:sldId id="410" r:id="rId21"/>
    <p:sldId id="411" r:id="rId22"/>
    <p:sldId id="412" r:id="rId23"/>
    <p:sldId id="413" r:id="rId24"/>
    <p:sldId id="415" r:id="rId25"/>
    <p:sldId id="416" r:id="rId26"/>
    <p:sldId id="417" r:id="rId27"/>
    <p:sldId id="418" r:id="rId28"/>
    <p:sldId id="419" r:id="rId29"/>
    <p:sldId id="420" r:id="rId30"/>
    <p:sldId id="421" r:id="rId31"/>
    <p:sldId id="422" r:id="rId32"/>
    <p:sldId id="423" r:id="rId33"/>
    <p:sldId id="424" r:id="rId34"/>
    <p:sldId id="425" r:id="rId35"/>
    <p:sldId id="426" r:id="rId36"/>
    <p:sldId id="427" r:id="rId37"/>
    <p:sldId id="428" r:id="rId38"/>
    <p:sldId id="429" r:id="rId39"/>
    <p:sldId id="430" r:id="rId40"/>
    <p:sldId id="274" r:id="rId41"/>
    <p:sldId id="432" r:id="rId42"/>
    <p:sldId id="431" r:id="rId43"/>
    <p:sldId id="435" r:id="rId44"/>
    <p:sldId id="436" r:id="rId45"/>
    <p:sldId id="437" r:id="rId46"/>
    <p:sldId id="433" r:id="rId47"/>
    <p:sldId id="450" r:id="rId48"/>
    <p:sldId id="438" r:id="rId49"/>
    <p:sldId id="440" r:id="rId50"/>
    <p:sldId id="442" r:id="rId51"/>
    <p:sldId id="443" r:id="rId52"/>
    <p:sldId id="444" r:id="rId53"/>
    <p:sldId id="445" r:id="rId54"/>
    <p:sldId id="446" r:id="rId55"/>
    <p:sldId id="447" r:id="rId56"/>
    <p:sldId id="448" r:id="rId57"/>
    <p:sldId id="449" r:id="rId58"/>
    <p:sldId id="261" r:id="rId59"/>
  </p:sldIdLst>
  <p:sldSz cx="12192000" cy="6858000"/>
  <p:notesSz cx="6858000" cy="9144000"/>
  <p:defaultText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114032-0719-B666-DBFC-C489DFA0898A}" name="Amy Fraley" initials="AF" userId="S::afraley@bendoregon.gov::92ef8b86-6cad-4e79-8d70-ca38cb7a5f29" providerId="AD"/>
  <p188:author id="{84A23443-241B-FA44-6606-CE238ACED258}" name="Brook Okeefe" initials="BO" userId="S::bokeefe@bendoregon.gov::6bb35da3-affd-4dc6-a404-2697e896db4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6600"/>
    <a:srgbClr val="496A3F"/>
    <a:srgbClr val="7C476D"/>
    <a:srgbClr val="19696E"/>
    <a:srgbClr val="2C5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A885E-E45B-4719-9C3E-269DD8876016}" v="1" dt="2025-10-27T17:33:56.548"/>
    <p1510:client id="{6AFA2401-8CE1-8B28-7788-53F9D313E9F4}" v="1145" dt="2025-10-27T17:33:23.215"/>
    <p1510:client id="{7230FD7B-83B0-970B-7B0B-C6253AF170A4}" v="16" dt="2025-10-27T21:00:33.666"/>
    <p1510:client id="{824EC256-E541-4F99-BC5A-2CF2D94BD8A6}" v="4" dt="2025-10-27T22:25:25.728"/>
    <p1510:client id="{8E66E0CB-DDA6-F541-F813-42F336B6FCE8}" v="1909" dt="2025-10-27T17:10:55.838"/>
    <p1510:client id="{931FE36A-6FC0-A345-BBCA-4FC8C76CB667}" v="37" dt="2025-10-27T21:03:42.418"/>
    <p1510:client id="{A156DA4C-6BF8-08C8-5D14-0422031530D9}" v="12" dt="2025-10-27T21:20:04.329"/>
    <p1510:client id="{D78C3DF1-368A-C9FB-94B9-D749AFC9098E}" v="2" dt="2025-10-27T20:27:09.561"/>
    <p1510:client id="{EF95103B-0E63-0AB4-C831-0FA2BDEBD9B3}" v="447" dt="2025-10-27T17:18:06.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ata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4CFF2-6442-43D3-AC69-F7D1B6A09CB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DE2F9E3-8DCF-4842-9EE0-270649717E51}">
      <dgm:prSet/>
      <dgm:spPr/>
      <dgm:t>
        <a:bodyPr/>
        <a:lstStyle/>
        <a:p>
          <a:r>
            <a:rPr lang="en-US"/>
            <a:t>Point in Time Count</a:t>
          </a:r>
        </a:p>
      </dgm:t>
    </dgm:pt>
    <dgm:pt modelId="{A0DC4251-0CDB-4AFF-BFD1-B26210F5EF7E}" type="parTrans" cxnId="{4156DCC3-2225-4BB6-893A-B8F55561686F}">
      <dgm:prSet/>
      <dgm:spPr/>
      <dgm:t>
        <a:bodyPr/>
        <a:lstStyle/>
        <a:p>
          <a:endParaRPr lang="en-US"/>
        </a:p>
      </dgm:t>
    </dgm:pt>
    <dgm:pt modelId="{B2962A73-D4E0-492A-B9FA-56350C547F21}" type="sibTrans" cxnId="{4156DCC3-2225-4BB6-893A-B8F55561686F}">
      <dgm:prSet/>
      <dgm:spPr/>
      <dgm:t>
        <a:bodyPr/>
        <a:lstStyle/>
        <a:p>
          <a:endParaRPr lang="en-US"/>
        </a:p>
      </dgm:t>
    </dgm:pt>
    <dgm:pt modelId="{2C2C526C-B1C9-49F0-B653-B523013F534B}">
      <dgm:prSet/>
      <dgm:spPr/>
      <dgm:t>
        <a:bodyPr/>
        <a:lstStyle/>
        <a:p>
          <a:r>
            <a:rPr lang="en-US"/>
            <a:t>City’s evolving role</a:t>
          </a:r>
        </a:p>
      </dgm:t>
    </dgm:pt>
    <dgm:pt modelId="{C7F1C678-7C7E-44E6-A5F6-5950DB5C06E4}" type="parTrans" cxnId="{7947B3F6-3560-4FB3-B4C8-2B8D122A0368}">
      <dgm:prSet/>
      <dgm:spPr/>
      <dgm:t>
        <a:bodyPr/>
        <a:lstStyle/>
        <a:p>
          <a:endParaRPr lang="en-US"/>
        </a:p>
      </dgm:t>
    </dgm:pt>
    <dgm:pt modelId="{E09EE6D5-B7FF-4A4E-A88D-A88AF507869C}" type="sibTrans" cxnId="{7947B3F6-3560-4FB3-B4C8-2B8D122A0368}">
      <dgm:prSet/>
      <dgm:spPr/>
      <dgm:t>
        <a:bodyPr/>
        <a:lstStyle/>
        <a:p>
          <a:endParaRPr lang="en-US"/>
        </a:p>
      </dgm:t>
    </dgm:pt>
    <dgm:pt modelId="{72EDD0D5-A163-437D-9F95-A7EF2F455B6A}">
      <dgm:prSet/>
      <dgm:spPr/>
      <dgm:t>
        <a:bodyPr/>
        <a:lstStyle/>
        <a:p>
          <a:r>
            <a:rPr lang="en-US"/>
            <a:t>Shelters</a:t>
          </a:r>
        </a:p>
      </dgm:t>
    </dgm:pt>
    <dgm:pt modelId="{74A9C518-28FC-487B-AC4E-29E2C55CEBBF}" type="parTrans" cxnId="{6F70CF5E-7F4E-4A3C-9F11-F82A591F7FDD}">
      <dgm:prSet/>
      <dgm:spPr/>
      <dgm:t>
        <a:bodyPr/>
        <a:lstStyle/>
        <a:p>
          <a:endParaRPr lang="en-US"/>
        </a:p>
      </dgm:t>
    </dgm:pt>
    <dgm:pt modelId="{1F106275-AA32-4B6A-94B3-A37761DE2357}" type="sibTrans" cxnId="{6F70CF5E-7F4E-4A3C-9F11-F82A591F7FDD}">
      <dgm:prSet/>
      <dgm:spPr/>
      <dgm:t>
        <a:bodyPr/>
        <a:lstStyle/>
        <a:p>
          <a:endParaRPr lang="en-US"/>
        </a:p>
      </dgm:t>
    </dgm:pt>
    <dgm:pt modelId="{7C3E07E3-60A5-4560-B202-7902239A78E2}">
      <dgm:prSet/>
      <dgm:spPr/>
      <dgm:t>
        <a:bodyPr/>
        <a:lstStyle/>
        <a:p>
          <a:r>
            <a:rPr lang="en-US"/>
            <a:t>Safe Parking</a:t>
          </a:r>
        </a:p>
      </dgm:t>
    </dgm:pt>
    <dgm:pt modelId="{89D7E77D-E7C3-4583-BFB4-5C9C13296007}" type="parTrans" cxnId="{C3FA40B3-4C35-44D1-A49D-7B4B9A8309F7}">
      <dgm:prSet/>
      <dgm:spPr/>
      <dgm:t>
        <a:bodyPr/>
        <a:lstStyle/>
        <a:p>
          <a:endParaRPr lang="en-US"/>
        </a:p>
      </dgm:t>
    </dgm:pt>
    <dgm:pt modelId="{F3AC5740-297D-4202-94C2-652D8385DF75}" type="sibTrans" cxnId="{C3FA40B3-4C35-44D1-A49D-7B4B9A8309F7}">
      <dgm:prSet/>
      <dgm:spPr/>
      <dgm:t>
        <a:bodyPr/>
        <a:lstStyle/>
        <a:p>
          <a:endParaRPr lang="en-US"/>
        </a:p>
      </dgm:t>
    </dgm:pt>
    <dgm:pt modelId="{4C26271D-4E19-4146-95DA-982710BCE92C}">
      <dgm:prSet/>
      <dgm:spPr/>
      <dgm:t>
        <a:bodyPr/>
        <a:lstStyle/>
        <a:p>
          <a:r>
            <a:rPr lang="en-US"/>
            <a:t>Housing-focused case management and prevention</a:t>
          </a:r>
        </a:p>
      </dgm:t>
    </dgm:pt>
    <dgm:pt modelId="{CA0CBA85-7D82-4E84-98E2-1DDB1AF48387}" type="parTrans" cxnId="{4F0BEDA6-BBD3-4B40-92A2-06E8E77013CA}">
      <dgm:prSet/>
      <dgm:spPr/>
      <dgm:t>
        <a:bodyPr/>
        <a:lstStyle/>
        <a:p>
          <a:endParaRPr lang="en-US"/>
        </a:p>
      </dgm:t>
    </dgm:pt>
    <dgm:pt modelId="{980472A7-D65F-434E-903F-C37A50F59413}" type="sibTrans" cxnId="{4F0BEDA6-BBD3-4B40-92A2-06E8E77013CA}">
      <dgm:prSet/>
      <dgm:spPr/>
      <dgm:t>
        <a:bodyPr/>
        <a:lstStyle/>
        <a:p>
          <a:endParaRPr lang="en-US"/>
        </a:p>
      </dgm:t>
    </dgm:pt>
    <dgm:pt modelId="{3CAC3942-C9A9-40AB-AA37-988F087E0047}">
      <dgm:prSet/>
      <dgm:spPr/>
      <dgm:t>
        <a:bodyPr/>
        <a:lstStyle/>
        <a:p>
          <a:r>
            <a:rPr lang="en-US"/>
            <a:t>Partners</a:t>
          </a:r>
        </a:p>
      </dgm:t>
    </dgm:pt>
    <dgm:pt modelId="{99BE7E1F-67B4-4254-8A94-07FA867B2D00}" type="parTrans" cxnId="{3B731AE7-4A22-42E1-B767-1D691749C9D1}">
      <dgm:prSet/>
      <dgm:spPr/>
      <dgm:t>
        <a:bodyPr/>
        <a:lstStyle/>
        <a:p>
          <a:endParaRPr lang="en-US"/>
        </a:p>
      </dgm:t>
    </dgm:pt>
    <dgm:pt modelId="{FBA89375-FE75-4F33-98FD-E8B93D1F927F}" type="sibTrans" cxnId="{3B731AE7-4A22-42E1-B767-1D691749C9D1}">
      <dgm:prSet/>
      <dgm:spPr/>
      <dgm:t>
        <a:bodyPr/>
        <a:lstStyle/>
        <a:p>
          <a:endParaRPr lang="en-US"/>
        </a:p>
      </dgm:t>
    </dgm:pt>
    <dgm:pt modelId="{9D142DD5-CFF3-4C2B-B218-7BB60EEE9E28}" type="pres">
      <dgm:prSet presAssocID="{C0D4CFF2-6442-43D3-AC69-F7D1B6A09CB1}" presName="root" presStyleCnt="0">
        <dgm:presLayoutVars>
          <dgm:dir/>
          <dgm:resizeHandles val="exact"/>
        </dgm:presLayoutVars>
      </dgm:prSet>
      <dgm:spPr/>
    </dgm:pt>
    <dgm:pt modelId="{E65CA0ED-5E60-481B-B48C-5ED4320F30B0}" type="pres">
      <dgm:prSet presAssocID="{2DE2F9E3-8DCF-4842-9EE0-270649717E51}" presName="compNode" presStyleCnt="0"/>
      <dgm:spPr/>
    </dgm:pt>
    <dgm:pt modelId="{61CF8713-F8C6-4CD5-BE67-64E2AEAC0962}" type="pres">
      <dgm:prSet presAssocID="{2DE2F9E3-8DCF-4842-9EE0-270649717E51}" presName="bgRect" presStyleLbl="bgShp" presStyleIdx="0" presStyleCnt="6"/>
      <dgm:spPr/>
    </dgm:pt>
    <dgm:pt modelId="{2B9A48B9-F7F8-47C0-AEF2-42C6FCC7CF73}" type="pres">
      <dgm:prSet presAssocID="{2DE2F9E3-8DCF-4842-9EE0-270649717E5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9D518744-BC53-47E3-BEE0-7F997DAB1070}" type="pres">
      <dgm:prSet presAssocID="{2DE2F9E3-8DCF-4842-9EE0-270649717E51}" presName="spaceRect" presStyleCnt="0"/>
      <dgm:spPr/>
    </dgm:pt>
    <dgm:pt modelId="{81B19587-44F6-4605-A2C5-808011598500}" type="pres">
      <dgm:prSet presAssocID="{2DE2F9E3-8DCF-4842-9EE0-270649717E51}" presName="parTx" presStyleLbl="revTx" presStyleIdx="0" presStyleCnt="6">
        <dgm:presLayoutVars>
          <dgm:chMax val="0"/>
          <dgm:chPref val="0"/>
        </dgm:presLayoutVars>
      </dgm:prSet>
      <dgm:spPr/>
    </dgm:pt>
    <dgm:pt modelId="{773E9F54-1DC2-4E9C-959C-0B344039B196}" type="pres">
      <dgm:prSet presAssocID="{B2962A73-D4E0-492A-B9FA-56350C547F21}" presName="sibTrans" presStyleCnt="0"/>
      <dgm:spPr/>
    </dgm:pt>
    <dgm:pt modelId="{CC91E85A-34AB-4200-95EA-70B95F18B03B}" type="pres">
      <dgm:prSet presAssocID="{2C2C526C-B1C9-49F0-B653-B523013F534B}" presName="compNode" presStyleCnt="0"/>
      <dgm:spPr/>
    </dgm:pt>
    <dgm:pt modelId="{504996D3-FB6A-4F45-AC48-A59B2054E85E}" type="pres">
      <dgm:prSet presAssocID="{2C2C526C-B1C9-49F0-B653-B523013F534B}" presName="bgRect" presStyleLbl="bgShp" presStyleIdx="1" presStyleCnt="6"/>
      <dgm:spPr/>
    </dgm:pt>
    <dgm:pt modelId="{3D9A56AB-FBDA-48C3-9E08-4A2CF49D8B96}" type="pres">
      <dgm:prSet presAssocID="{2C2C526C-B1C9-49F0-B653-B523013F534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FFBE3885-5633-4C43-9856-0573DE33FF48}" type="pres">
      <dgm:prSet presAssocID="{2C2C526C-B1C9-49F0-B653-B523013F534B}" presName="spaceRect" presStyleCnt="0"/>
      <dgm:spPr/>
    </dgm:pt>
    <dgm:pt modelId="{143BDEF2-49EC-449A-80C7-AD25924FC0F3}" type="pres">
      <dgm:prSet presAssocID="{2C2C526C-B1C9-49F0-B653-B523013F534B}" presName="parTx" presStyleLbl="revTx" presStyleIdx="1" presStyleCnt="6">
        <dgm:presLayoutVars>
          <dgm:chMax val="0"/>
          <dgm:chPref val="0"/>
        </dgm:presLayoutVars>
      </dgm:prSet>
      <dgm:spPr/>
    </dgm:pt>
    <dgm:pt modelId="{9F6F47ED-AD8E-4190-A3D5-26037332E1B9}" type="pres">
      <dgm:prSet presAssocID="{E09EE6D5-B7FF-4A4E-A88D-A88AF507869C}" presName="sibTrans" presStyleCnt="0"/>
      <dgm:spPr/>
    </dgm:pt>
    <dgm:pt modelId="{3C07261B-5B6A-461B-9528-0E4DBC742937}" type="pres">
      <dgm:prSet presAssocID="{72EDD0D5-A163-437D-9F95-A7EF2F455B6A}" presName="compNode" presStyleCnt="0"/>
      <dgm:spPr/>
    </dgm:pt>
    <dgm:pt modelId="{1E309440-0CEE-4F44-B25A-2DC77FDF49B9}" type="pres">
      <dgm:prSet presAssocID="{72EDD0D5-A163-437D-9F95-A7EF2F455B6A}" presName="bgRect" presStyleLbl="bgShp" presStyleIdx="2" presStyleCnt="6"/>
      <dgm:spPr/>
    </dgm:pt>
    <dgm:pt modelId="{F2B9B7EE-0EDD-4B77-ABDE-ABA4D33304D7}" type="pres">
      <dgm:prSet presAssocID="{72EDD0D5-A163-437D-9F95-A7EF2F455B6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nt"/>
        </a:ext>
      </dgm:extLst>
    </dgm:pt>
    <dgm:pt modelId="{A974FDC6-8030-4C86-B2A4-D18AB26AE624}" type="pres">
      <dgm:prSet presAssocID="{72EDD0D5-A163-437D-9F95-A7EF2F455B6A}" presName="spaceRect" presStyleCnt="0"/>
      <dgm:spPr/>
    </dgm:pt>
    <dgm:pt modelId="{FC88FBE3-19AB-4B9E-933E-51F925CD2F97}" type="pres">
      <dgm:prSet presAssocID="{72EDD0D5-A163-437D-9F95-A7EF2F455B6A}" presName="parTx" presStyleLbl="revTx" presStyleIdx="2" presStyleCnt="6">
        <dgm:presLayoutVars>
          <dgm:chMax val="0"/>
          <dgm:chPref val="0"/>
        </dgm:presLayoutVars>
      </dgm:prSet>
      <dgm:spPr/>
    </dgm:pt>
    <dgm:pt modelId="{BBB68E41-CA40-4E88-A1E2-4F7C7B51BD7B}" type="pres">
      <dgm:prSet presAssocID="{1F106275-AA32-4B6A-94B3-A37761DE2357}" presName="sibTrans" presStyleCnt="0"/>
      <dgm:spPr/>
    </dgm:pt>
    <dgm:pt modelId="{5EDA4A42-2C08-42B8-A0E0-786C2859374C}" type="pres">
      <dgm:prSet presAssocID="{7C3E07E3-60A5-4560-B202-7902239A78E2}" presName="compNode" presStyleCnt="0"/>
      <dgm:spPr/>
    </dgm:pt>
    <dgm:pt modelId="{0EA3F67F-7819-462F-8013-B18A44582E75}" type="pres">
      <dgm:prSet presAssocID="{7C3E07E3-60A5-4560-B202-7902239A78E2}" presName="bgRect" presStyleLbl="bgShp" presStyleIdx="3" presStyleCnt="6"/>
      <dgm:spPr/>
    </dgm:pt>
    <dgm:pt modelId="{4AD1A870-3FC9-4489-9066-21A438BDB1CD}" type="pres">
      <dgm:prSet presAssocID="{7C3E07E3-60A5-4560-B202-7902239A78E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r"/>
        </a:ext>
      </dgm:extLst>
    </dgm:pt>
    <dgm:pt modelId="{13586728-2A26-4D16-AB20-8F2D940B33AE}" type="pres">
      <dgm:prSet presAssocID="{7C3E07E3-60A5-4560-B202-7902239A78E2}" presName="spaceRect" presStyleCnt="0"/>
      <dgm:spPr/>
    </dgm:pt>
    <dgm:pt modelId="{95C45845-DB64-4929-9B54-A3BC70C9DF00}" type="pres">
      <dgm:prSet presAssocID="{7C3E07E3-60A5-4560-B202-7902239A78E2}" presName="parTx" presStyleLbl="revTx" presStyleIdx="3" presStyleCnt="6">
        <dgm:presLayoutVars>
          <dgm:chMax val="0"/>
          <dgm:chPref val="0"/>
        </dgm:presLayoutVars>
      </dgm:prSet>
      <dgm:spPr/>
    </dgm:pt>
    <dgm:pt modelId="{03E0D0B2-6768-41F9-9F55-BBC0D21F5D4C}" type="pres">
      <dgm:prSet presAssocID="{F3AC5740-297D-4202-94C2-652D8385DF75}" presName="sibTrans" presStyleCnt="0"/>
      <dgm:spPr/>
    </dgm:pt>
    <dgm:pt modelId="{1EF23E1F-6D47-46A5-BDAE-F725C6908837}" type="pres">
      <dgm:prSet presAssocID="{4C26271D-4E19-4146-95DA-982710BCE92C}" presName="compNode" presStyleCnt="0"/>
      <dgm:spPr/>
    </dgm:pt>
    <dgm:pt modelId="{5CF59BAE-CB3F-4D2B-AD20-5F18808BEB14}" type="pres">
      <dgm:prSet presAssocID="{4C26271D-4E19-4146-95DA-982710BCE92C}" presName="bgRect" presStyleLbl="bgShp" presStyleIdx="4" presStyleCnt="6"/>
      <dgm:spPr/>
    </dgm:pt>
    <dgm:pt modelId="{D0ACB395-B0CC-42A3-A3CC-B1C62F377184}" type="pres">
      <dgm:prSet presAssocID="{4C26271D-4E19-4146-95DA-982710BCE92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use"/>
        </a:ext>
      </dgm:extLst>
    </dgm:pt>
    <dgm:pt modelId="{F0F7B4EB-0CF5-4B7F-B984-903E004DE270}" type="pres">
      <dgm:prSet presAssocID="{4C26271D-4E19-4146-95DA-982710BCE92C}" presName="spaceRect" presStyleCnt="0"/>
      <dgm:spPr/>
    </dgm:pt>
    <dgm:pt modelId="{D4829561-105E-40AC-86BA-866E41DBEEAC}" type="pres">
      <dgm:prSet presAssocID="{4C26271D-4E19-4146-95DA-982710BCE92C}" presName="parTx" presStyleLbl="revTx" presStyleIdx="4" presStyleCnt="6">
        <dgm:presLayoutVars>
          <dgm:chMax val="0"/>
          <dgm:chPref val="0"/>
        </dgm:presLayoutVars>
      </dgm:prSet>
      <dgm:spPr/>
    </dgm:pt>
    <dgm:pt modelId="{27BAF8A7-48D9-4AEA-AE1D-FEDFF6BC68AA}" type="pres">
      <dgm:prSet presAssocID="{980472A7-D65F-434E-903F-C37A50F59413}" presName="sibTrans" presStyleCnt="0"/>
      <dgm:spPr/>
    </dgm:pt>
    <dgm:pt modelId="{FA3CE168-14A5-4BEB-88D6-999D256B2616}" type="pres">
      <dgm:prSet presAssocID="{3CAC3942-C9A9-40AB-AA37-988F087E0047}" presName="compNode" presStyleCnt="0"/>
      <dgm:spPr/>
    </dgm:pt>
    <dgm:pt modelId="{60704DA2-51A4-4A77-9701-51583329C32A}" type="pres">
      <dgm:prSet presAssocID="{3CAC3942-C9A9-40AB-AA37-988F087E0047}" presName="bgRect" presStyleLbl="bgShp" presStyleIdx="5" presStyleCnt="6"/>
      <dgm:spPr/>
    </dgm:pt>
    <dgm:pt modelId="{FD1A6DC4-AD72-4B6B-9FCD-17A163126DBF}" type="pres">
      <dgm:prSet presAssocID="{3CAC3942-C9A9-40AB-AA37-988F087E004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oard Room"/>
        </a:ext>
      </dgm:extLst>
    </dgm:pt>
    <dgm:pt modelId="{DD89D405-68EC-45C8-B61A-9553823A50BA}" type="pres">
      <dgm:prSet presAssocID="{3CAC3942-C9A9-40AB-AA37-988F087E0047}" presName="spaceRect" presStyleCnt="0"/>
      <dgm:spPr/>
    </dgm:pt>
    <dgm:pt modelId="{FAF8F53E-9007-4C55-8AFB-F2EFB92C7FC0}" type="pres">
      <dgm:prSet presAssocID="{3CAC3942-C9A9-40AB-AA37-988F087E0047}" presName="parTx" presStyleLbl="revTx" presStyleIdx="5" presStyleCnt="6">
        <dgm:presLayoutVars>
          <dgm:chMax val="0"/>
          <dgm:chPref val="0"/>
        </dgm:presLayoutVars>
      </dgm:prSet>
      <dgm:spPr/>
    </dgm:pt>
  </dgm:ptLst>
  <dgm:cxnLst>
    <dgm:cxn modelId="{FBC79A35-F52F-484E-8451-F6034C1A3450}" type="presOf" srcId="{2C2C526C-B1C9-49F0-B653-B523013F534B}" destId="{143BDEF2-49EC-449A-80C7-AD25924FC0F3}" srcOrd="0" destOrd="0" presId="urn:microsoft.com/office/officeart/2018/2/layout/IconVerticalSolidList"/>
    <dgm:cxn modelId="{6F70CF5E-7F4E-4A3C-9F11-F82A591F7FDD}" srcId="{C0D4CFF2-6442-43D3-AC69-F7D1B6A09CB1}" destId="{72EDD0D5-A163-437D-9F95-A7EF2F455B6A}" srcOrd="2" destOrd="0" parTransId="{74A9C518-28FC-487B-AC4E-29E2C55CEBBF}" sibTransId="{1F106275-AA32-4B6A-94B3-A37761DE2357}"/>
    <dgm:cxn modelId="{BBEB0C58-B8E0-480A-9B57-80F38C5BA39B}" type="presOf" srcId="{72EDD0D5-A163-437D-9F95-A7EF2F455B6A}" destId="{FC88FBE3-19AB-4B9E-933E-51F925CD2F97}" srcOrd="0" destOrd="0" presId="urn:microsoft.com/office/officeart/2018/2/layout/IconVerticalSolidList"/>
    <dgm:cxn modelId="{4F0BEDA6-BBD3-4B40-92A2-06E8E77013CA}" srcId="{C0D4CFF2-6442-43D3-AC69-F7D1B6A09CB1}" destId="{4C26271D-4E19-4146-95DA-982710BCE92C}" srcOrd="4" destOrd="0" parTransId="{CA0CBA85-7D82-4E84-98E2-1DDB1AF48387}" sibTransId="{980472A7-D65F-434E-903F-C37A50F59413}"/>
    <dgm:cxn modelId="{83CF04A7-4EAA-4106-A843-6BF73CCB1439}" type="presOf" srcId="{3CAC3942-C9A9-40AB-AA37-988F087E0047}" destId="{FAF8F53E-9007-4C55-8AFB-F2EFB92C7FC0}" srcOrd="0" destOrd="0" presId="urn:microsoft.com/office/officeart/2018/2/layout/IconVerticalSolidList"/>
    <dgm:cxn modelId="{34AA97AD-BF26-4352-93A8-77EEB1762705}" type="presOf" srcId="{7C3E07E3-60A5-4560-B202-7902239A78E2}" destId="{95C45845-DB64-4929-9B54-A3BC70C9DF00}" srcOrd="0" destOrd="0" presId="urn:microsoft.com/office/officeart/2018/2/layout/IconVerticalSolidList"/>
    <dgm:cxn modelId="{C3FA40B3-4C35-44D1-A49D-7B4B9A8309F7}" srcId="{C0D4CFF2-6442-43D3-AC69-F7D1B6A09CB1}" destId="{7C3E07E3-60A5-4560-B202-7902239A78E2}" srcOrd="3" destOrd="0" parTransId="{89D7E77D-E7C3-4583-BFB4-5C9C13296007}" sibTransId="{F3AC5740-297D-4202-94C2-652D8385DF75}"/>
    <dgm:cxn modelId="{4156DCC3-2225-4BB6-893A-B8F55561686F}" srcId="{C0D4CFF2-6442-43D3-AC69-F7D1B6A09CB1}" destId="{2DE2F9E3-8DCF-4842-9EE0-270649717E51}" srcOrd="0" destOrd="0" parTransId="{A0DC4251-0CDB-4AFF-BFD1-B26210F5EF7E}" sibTransId="{B2962A73-D4E0-492A-B9FA-56350C547F21}"/>
    <dgm:cxn modelId="{DCCFA0D5-4BC9-4F6D-AB59-454EAE3A67BD}" type="presOf" srcId="{4C26271D-4E19-4146-95DA-982710BCE92C}" destId="{D4829561-105E-40AC-86BA-866E41DBEEAC}" srcOrd="0" destOrd="0" presId="urn:microsoft.com/office/officeart/2018/2/layout/IconVerticalSolidList"/>
    <dgm:cxn modelId="{D09308DD-6C03-4913-871D-40AF4F601F6A}" type="presOf" srcId="{C0D4CFF2-6442-43D3-AC69-F7D1B6A09CB1}" destId="{9D142DD5-CFF3-4C2B-B218-7BB60EEE9E28}" srcOrd="0" destOrd="0" presId="urn:microsoft.com/office/officeart/2018/2/layout/IconVerticalSolidList"/>
    <dgm:cxn modelId="{EB0BB5E4-39A0-466E-A553-947392890FC5}" type="presOf" srcId="{2DE2F9E3-8DCF-4842-9EE0-270649717E51}" destId="{81B19587-44F6-4605-A2C5-808011598500}" srcOrd="0" destOrd="0" presId="urn:microsoft.com/office/officeart/2018/2/layout/IconVerticalSolidList"/>
    <dgm:cxn modelId="{3B731AE7-4A22-42E1-B767-1D691749C9D1}" srcId="{C0D4CFF2-6442-43D3-AC69-F7D1B6A09CB1}" destId="{3CAC3942-C9A9-40AB-AA37-988F087E0047}" srcOrd="5" destOrd="0" parTransId="{99BE7E1F-67B4-4254-8A94-07FA867B2D00}" sibTransId="{FBA89375-FE75-4F33-98FD-E8B93D1F927F}"/>
    <dgm:cxn modelId="{7947B3F6-3560-4FB3-B4C8-2B8D122A0368}" srcId="{C0D4CFF2-6442-43D3-AC69-F7D1B6A09CB1}" destId="{2C2C526C-B1C9-49F0-B653-B523013F534B}" srcOrd="1" destOrd="0" parTransId="{C7F1C678-7C7E-44E6-A5F6-5950DB5C06E4}" sibTransId="{E09EE6D5-B7FF-4A4E-A88D-A88AF507869C}"/>
    <dgm:cxn modelId="{BFC417BF-86D6-4CF7-8F84-BB92A658FE46}" type="presParOf" srcId="{9D142DD5-CFF3-4C2B-B218-7BB60EEE9E28}" destId="{E65CA0ED-5E60-481B-B48C-5ED4320F30B0}" srcOrd="0" destOrd="0" presId="urn:microsoft.com/office/officeart/2018/2/layout/IconVerticalSolidList"/>
    <dgm:cxn modelId="{671637AC-F422-42C9-A758-3036742F9A3B}" type="presParOf" srcId="{E65CA0ED-5E60-481B-B48C-5ED4320F30B0}" destId="{61CF8713-F8C6-4CD5-BE67-64E2AEAC0962}" srcOrd="0" destOrd="0" presId="urn:microsoft.com/office/officeart/2018/2/layout/IconVerticalSolidList"/>
    <dgm:cxn modelId="{06130E75-05F2-4252-A9CB-AA5AA5FEE3A5}" type="presParOf" srcId="{E65CA0ED-5E60-481B-B48C-5ED4320F30B0}" destId="{2B9A48B9-F7F8-47C0-AEF2-42C6FCC7CF73}" srcOrd="1" destOrd="0" presId="urn:microsoft.com/office/officeart/2018/2/layout/IconVerticalSolidList"/>
    <dgm:cxn modelId="{9F4AECAF-14BC-4DAF-B088-FFD8D97E4556}" type="presParOf" srcId="{E65CA0ED-5E60-481B-B48C-5ED4320F30B0}" destId="{9D518744-BC53-47E3-BEE0-7F997DAB1070}" srcOrd="2" destOrd="0" presId="urn:microsoft.com/office/officeart/2018/2/layout/IconVerticalSolidList"/>
    <dgm:cxn modelId="{C1C745DD-6BDC-4C06-A962-583899913456}" type="presParOf" srcId="{E65CA0ED-5E60-481B-B48C-5ED4320F30B0}" destId="{81B19587-44F6-4605-A2C5-808011598500}" srcOrd="3" destOrd="0" presId="urn:microsoft.com/office/officeart/2018/2/layout/IconVerticalSolidList"/>
    <dgm:cxn modelId="{7B6989D3-CB09-4446-94C0-297DD3D1935F}" type="presParOf" srcId="{9D142DD5-CFF3-4C2B-B218-7BB60EEE9E28}" destId="{773E9F54-1DC2-4E9C-959C-0B344039B196}" srcOrd="1" destOrd="0" presId="urn:microsoft.com/office/officeart/2018/2/layout/IconVerticalSolidList"/>
    <dgm:cxn modelId="{07B379C8-F59A-4513-94DE-595265FB145C}" type="presParOf" srcId="{9D142DD5-CFF3-4C2B-B218-7BB60EEE9E28}" destId="{CC91E85A-34AB-4200-95EA-70B95F18B03B}" srcOrd="2" destOrd="0" presId="urn:microsoft.com/office/officeart/2018/2/layout/IconVerticalSolidList"/>
    <dgm:cxn modelId="{8DFFA550-33BD-4166-850C-765EC5AAFA26}" type="presParOf" srcId="{CC91E85A-34AB-4200-95EA-70B95F18B03B}" destId="{504996D3-FB6A-4F45-AC48-A59B2054E85E}" srcOrd="0" destOrd="0" presId="urn:microsoft.com/office/officeart/2018/2/layout/IconVerticalSolidList"/>
    <dgm:cxn modelId="{DB25A35A-80E8-4D10-ABC7-A33D83864FD2}" type="presParOf" srcId="{CC91E85A-34AB-4200-95EA-70B95F18B03B}" destId="{3D9A56AB-FBDA-48C3-9E08-4A2CF49D8B96}" srcOrd="1" destOrd="0" presId="urn:microsoft.com/office/officeart/2018/2/layout/IconVerticalSolidList"/>
    <dgm:cxn modelId="{C701EEF2-739E-469A-A42A-0532BECAF94C}" type="presParOf" srcId="{CC91E85A-34AB-4200-95EA-70B95F18B03B}" destId="{FFBE3885-5633-4C43-9856-0573DE33FF48}" srcOrd="2" destOrd="0" presId="urn:microsoft.com/office/officeart/2018/2/layout/IconVerticalSolidList"/>
    <dgm:cxn modelId="{B1B36DA4-441E-4172-8C37-C79B7F317583}" type="presParOf" srcId="{CC91E85A-34AB-4200-95EA-70B95F18B03B}" destId="{143BDEF2-49EC-449A-80C7-AD25924FC0F3}" srcOrd="3" destOrd="0" presId="urn:microsoft.com/office/officeart/2018/2/layout/IconVerticalSolidList"/>
    <dgm:cxn modelId="{836A3C9C-B624-44D9-AFAC-923EF77E5B51}" type="presParOf" srcId="{9D142DD5-CFF3-4C2B-B218-7BB60EEE9E28}" destId="{9F6F47ED-AD8E-4190-A3D5-26037332E1B9}" srcOrd="3" destOrd="0" presId="urn:microsoft.com/office/officeart/2018/2/layout/IconVerticalSolidList"/>
    <dgm:cxn modelId="{5BC4B721-BDFB-46D2-8C12-6A2B38625C2B}" type="presParOf" srcId="{9D142DD5-CFF3-4C2B-B218-7BB60EEE9E28}" destId="{3C07261B-5B6A-461B-9528-0E4DBC742937}" srcOrd="4" destOrd="0" presId="urn:microsoft.com/office/officeart/2018/2/layout/IconVerticalSolidList"/>
    <dgm:cxn modelId="{C996D96F-54FA-458C-9708-3F230B42837A}" type="presParOf" srcId="{3C07261B-5B6A-461B-9528-0E4DBC742937}" destId="{1E309440-0CEE-4F44-B25A-2DC77FDF49B9}" srcOrd="0" destOrd="0" presId="urn:microsoft.com/office/officeart/2018/2/layout/IconVerticalSolidList"/>
    <dgm:cxn modelId="{107D4928-96E6-4D69-8FE6-B289DE4D21C3}" type="presParOf" srcId="{3C07261B-5B6A-461B-9528-0E4DBC742937}" destId="{F2B9B7EE-0EDD-4B77-ABDE-ABA4D33304D7}" srcOrd="1" destOrd="0" presId="urn:microsoft.com/office/officeart/2018/2/layout/IconVerticalSolidList"/>
    <dgm:cxn modelId="{BCBB8006-A316-4807-AF18-493CC8596DC1}" type="presParOf" srcId="{3C07261B-5B6A-461B-9528-0E4DBC742937}" destId="{A974FDC6-8030-4C86-B2A4-D18AB26AE624}" srcOrd="2" destOrd="0" presId="urn:microsoft.com/office/officeart/2018/2/layout/IconVerticalSolidList"/>
    <dgm:cxn modelId="{90D4E4D7-E665-4F9E-A5A5-EA87E669C288}" type="presParOf" srcId="{3C07261B-5B6A-461B-9528-0E4DBC742937}" destId="{FC88FBE3-19AB-4B9E-933E-51F925CD2F97}" srcOrd="3" destOrd="0" presId="urn:microsoft.com/office/officeart/2018/2/layout/IconVerticalSolidList"/>
    <dgm:cxn modelId="{A3D2CA77-C622-4BBE-9ECE-20FD25CAE2DA}" type="presParOf" srcId="{9D142DD5-CFF3-4C2B-B218-7BB60EEE9E28}" destId="{BBB68E41-CA40-4E88-A1E2-4F7C7B51BD7B}" srcOrd="5" destOrd="0" presId="urn:microsoft.com/office/officeart/2018/2/layout/IconVerticalSolidList"/>
    <dgm:cxn modelId="{BAAE4A43-A23D-434D-8C23-725E883CF8FA}" type="presParOf" srcId="{9D142DD5-CFF3-4C2B-B218-7BB60EEE9E28}" destId="{5EDA4A42-2C08-42B8-A0E0-786C2859374C}" srcOrd="6" destOrd="0" presId="urn:microsoft.com/office/officeart/2018/2/layout/IconVerticalSolidList"/>
    <dgm:cxn modelId="{5210CF0F-82F5-4AAE-BA01-762FAA9B04F3}" type="presParOf" srcId="{5EDA4A42-2C08-42B8-A0E0-786C2859374C}" destId="{0EA3F67F-7819-462F-8013-B18A44582E75}" srcOrd="0" destOrd="0" presId="urn:microsoft.com/office/officeart/2018/2/layout/IconVerticalSolidList"/>
    <dgm:cxn modelId="{D5D2FDBF-C6C8-4F8B-98E5-EB899187522E}" type="presParOf" srcId="{5EDA4A42-2C08-42B8-A0E0-786C2859374C}" destId="{4AD1A870-3FC9-4489-9066-21A438BDB1CD}" srcOrd="1" destOrd="0" presId="urn:microsoft.com/office/officeart/2018/2/layout/IconVerticalSolidList"/>
    <dgm:cxn modelId="{392FF82D-DFF0-4242-BEC3-2EB95959D80E}" type="presParOf" srcId="{5EDA4A42-2C08-42B8-A0E0-786C2859374C}" destId="{13586728-2A26-4D16-AB20-8F2D940B33AE}" srcOrd="2" destOrd="0" presId="urn:microsoft.com/office/officeart/2018/2/layout/IconVerticalSolidList"/>
    <dgm:cxn modelId="{CB155BD2-9E4C-414E-9DBF-8F1F0026E965}" type="presParOf" srcId="{5EDA4A42-2C08-42B8-A0E0-786C2859374C}" destId="{95C45845-DB64-4929-9B54-A3BC70C9DF00}" srcOrd="3" destOrd="0" presId="urn:microsoft.com/office/officeart/2018/2/layout/IconVerticalSolidList"/>
    <dgm:cxn modelId="{239C3060-FFB6-44A5-B7FD-C864D88A3CF7}" type="presParOf" srcId="{9D142DD5-CFF3-4C2B-B218-7BB60EEE9E28}" destId="{03E0D0B2-6768-41F9-9F55-BBC0D21F5D4C}" srcOrd="7" destOrd="0" presId="urn:microsoft.com/office/officeart/2018/2/layout/IconVerticalSolidList"/>
    <dgm:cxn modelId="{735A7A1B-ABA4-4AAB-BD1C-30C9C0DF5DC4}" type="presParOf" srcId="{9D142DD5-CFF3-4C2B-B218-7BB60EEE9E28}" destId="{1EF23E1F-6D47-46A5-BDAE-F725C6908837}" srcOrd="8" destOrd="0" presId="urn:microsoft.com/office/officeart/2018/2/layout/IconVerticalSolidList"/>
    <dgm:cxn modelId="{7E799584-80F3-4EE2-8630-EF222509D871}" type="presParOf" srcId="{1EF23E1F-6D47-46A5-BDAE-F725C6908837}" destId="{5CF59BAE-CB3F-4D2B-AD20-5F18808BEB14}" srcOrd="0" destOrd="0" presId="urn:microsoft.com/office/officeart/2018/2/layout/IconVerticalSolidList"/>
    <dgm:cxn modelId="{4445F6A0-6A97-4DA8-9C1D-6307215A749D}" type="presParOf" srcId="{1EF23E1F-6D47-46A5-BDAE-F725C6908837}" destId="{D0ACB395-B0CC-42A3-A3CC-B1C62F377184}" srcOrd="1" destOrd="0" presId="urn:microsoft.com/office/officeart/2018/2/layout/IconVerticalSolidList"/>
    <dgm:cxn modelId="{352E4BE9-BCEA-4D4B-99D8-A4A8241BE188}" type="presParOf" srcId="{1EF23E1F-6D47-46A5-BDAE-F725C6908837}" destId="{F0F7B4EB-0CF5-4B7F-B984-903E004DE270}" srcOrd="2" destOrd="0" presId="urn:microsoft.com/office/officeart/2018/2/layout/IconVerticalSolidList"/>
    <dgm:cxn modelId="{E4FE6A3C-1F76-46A2-9F43-ADE8A75CA55D}" type="presParOf" srcId="{1EF23E1F-6D47-46A5-BDAE-F725C6908837}" destId="{D4829561-105E-40AC-86BA-866E41DBEEAC}" srcOrd="3" destOrd="0" presId="urn:microsoft.com/office/officeart/2018/2/layout/IconVerticalSolidList"/>
    <dgm:cxn modelId="{6F27C3C9-916F-48BD-9148-D32F6ACE38C8}" type="presParOf" srcId="{9D142DD5-CFF3-4C2B-B218-7BB60EEE9E28}" destId="{27BAF8A7-48D9-4AEA-AE1D-FEDFF6BC68AA}" srcOrd="9" destOrd="0" presId="urn:microsoft.com/office/officeart/2018/2/layout/IconVerticalSolidList"/>
    <dgm:cxn modelId="{E6646ACD-426B-4784-AFF3-D74D3C59B5AB}" type="presParOf" srcId="{9D142DD5-CFF3-4C2B-B218-7BB60EEE9E28}" destId="{FA3CE168-14A5-4BEB-88D6-999D256B2616}" srcOrd="10" destOrd="0" presId="urn:microsoft.com/office/officeart/2018/2/layout/IconVerticalSolidList"/>
    <dgm:cxn modelId="{26CF400E-3623-4B74-8068-FCF2C1AA5679}" type="presParOf" srcId="{FA3CE168-14A5-4BEB-88D6-999D256B2616}" destId="{60704DA2-51A4-4A77-9701-51583329C32A}" srcOrd="0" destOrd="0" presId="urn:microsoft.com/office/officeart/2018/2/layout/IconVerticalSolidList"/>
    <dgm:cxn modelId="{BD0FC270-8561-4A20-8F92-D4AD52EF750C}" type="presParOf" srcId="{FA3CE168-14A5-4BEB-88D6-999D256B2616}" destId="{FD1A6DC4-AD72-4B6B-9FCD-17A163126DBF}" srcOrd="1" destOrd="0" presId="urn:microsoft.com/office/officeart/2018/2/layout/IconVerticalSolidList"/>
    <dgm:cxn modelId="{D53BCAAE-2FBF-4A91-9C2A-3E4EE5B1B9CC}" type="presParOf" srcId="{FA3CE168-14A5-4BEB-88D6-999D256B2616}" destId="{DD89D405-68EC-45C8-B61A-9553823A50BA}" srcOrd="2" destOrd="0" presId="urn:microsoft.com/office/officeart/2018/2/layout/IconVerticalSolidList"/>
    <dgm:cxn modelId="{830B0540-7A63-4CAF-BDB4-A797829F493C}" type="presParOf" srcId="{FA3CE168-14A5-4BEB-88D6-999D256B2616}" destId="{FAF8F53E-9007-4C55-8AFB-F2EFB92C7FC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91551D-B579-4AB4-86D1-968EA0EAFA27}"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DA16175A-6B79-4353-9FC5-37196DED67AE}">
      <dgm:prSet custT="1"/>
      <dgm:spPr/>
      <dgm:t>
        <a:bodyPr/>
        <a:lstStyle/>
        <a:p>
          <a:pPr>
            <a:lnSpc>
              <a:spcPct val="100000"/>
            </a:lnSpc>
            <a:defRPr cap="all"/>
          </a:pPr>
          <a:r>
            <a:rPr lang="en-US" sz="1400" b="1">
              <a:latin typeface="Arial Bold"/>
            </a:rPr>
            <a:t>Franklin</a:t>
          </a:r>
          <a:r>
            <a:rPr lang="en-US" sz="1400" b="1"/>
            <a:t> </a:t>
          </a:r>
          <a:r>
            <a:rPr lang="en-US" sz="1400" b="1">
              <a:latin typeface="Arial Bold"/>
            </a:rPr>
            <a:t>Shelter</a:t>
          </a:r>
          <a:endParaRPr lang="en-US" sz="1400" b="1"/>
        </a:p>
        <a:p>
          <a:pPr>
            <a:lnSpc>
              <a:spcPct val="100000"/>
            </a:lnSpc>
            <a:defRPr cap="all"/>
          </a:pPr>
          <a:r>
            <a:rPr lang="en-US" sz="1400" b="1"/>
            <a:t>70 beds</a:t>
          </a:r>
          <a:r>
            <a:rPr lang="en-US" sz="1400" b="1">
              <a:latin typeface="Arial Bold"/>
            </a:rPr>
            <a:t> </a:t>
          </a:r>
          <a:endParaRPr lang="en-US" sz="1400" b="1">
            <a:highlight>
              <a:srgbClr val="FFFF00"/>
            </a:highlight>
          </a:endParaRPr>
        </a:p>
      </dgm:t>
    </dgm:pt>
    <dgm:pt modelId="{8D169465-869F-451B-8528-1CDEED0758FC}" type="parTrans" cxnId="{EFBDF547-3A99-4D7A-AA94-BA98D1233693}">
      <dgm:prSet/>
      <dgm:spPr/>
      <dgm:t>
        <a:bodyPr/>
        <a:lstStyle/>
        <a:p>
          <a:endParaRPr lang="en-US"/>
        </a:p>
      </dgm:t>
    </dgm:pt>
    <dgm:pt modelId="{E492A299-A843-4ECF-9089-CE591572277E}" type="sibTrans" cxnId="{EFBDF547-3A99-4D7A-AA94-BA98D1233693}">
      <dgm:prSet/>
      <dgm:spPr/>
      <dgm:t>
        <a:bodyPr/>
        <a:lstStyle/>
        <a:p>
          <a:endParaRPr lang="en-US"/>
        </a:p>
      </dgm:t>
    </dgm:pt>
    <dgm:pt modelId="{7DD6AD0E-A4CE-413A-8E59-B22D1CE66CF5}">
      <dgm:prSet custT="1"/>
      <dgm:spPr/>
      <dgm:t>
        <a:bodyPr/>
        <a:lstStyle/>
        <a:p>
          <a:pPr>
            <a:lnSpc>
              <a:spcPct val="100000"/>
            </a:lnSpc>
            <a:defRPr cap="all"/>
          </a:pPr>
          <a:r>
            <a:rPr lang="en-US" sz="1400" b="1">
              <a:latin typeface="Arial Bold"/>
            </a:rPr>
            <a:t>Stepping Stone</a:t>
          </a:r>
          <a:endParaRPr lang="en-US" sz="1400" b="1"/>
        </a:p>
        <a:p>
          <a:pPr>
            <a:lnSpc>
              <a:spcPct val="100000"/>
            </a:lnSpc>
            <a:defRPr cap="all"/>
          </a:pPr>
          <a:r>
            <a:rPr lang="en-US" sz="1400" b="1"/>
            <a:t>56 beds</a:t>
          </a:r>
        </a:p>
      </dgm:t>
    </dgm:pt>
    <dgm:pt modelId="{1737936A-7CDE-431E-A468-2E5FB5455EEB}" type="parTrans" cxnId="{48F44DB3-0326-40C1-BA41-14F22265072B}">
      <dgm:prSet/>
      <dgm:spPr/>
      <dgm:t>
        <a:bodyPr/>
        <a:lstStyle/>
        <a:p>
          <a:endParaRPr lang="en-US"/>
        </a:p>
      </dgm:t>
    </dgm:pt>
    <dgm:pt modelId="{53AF339B-B2E4-4F57-A2C1-485021B0542A}" type="sibTrans" cxnId="{48F44DB3-0326-40C1-BA41-14F22265072B}">
      <dgm:prSet/>
      <dgm:spPr/>
      <dgm:t>
        <a:bodyPr/>
        <a:lstStyle/>
        <a:p>
          <a:endParaRPr lang="en-US"/>
        </a:p>
      </dgm:t>
    </dgm:pt>
    <dgm:pt modelId="{88454FF6-6DCE-4E7B-9F3C-2D7E16CC4473}">
      <dgm:prSet custT="1"/>
      <dgm:spPr/>
      <dgm:t>
        <a:bodyPr/>
        <a:lstStyle/>
        <a:p>
          <a:pPr>
            <a:lnSpc>
              <a:spcPct val="100000"/>
            </a:lnSpc>
            <a:defRPr cap="all"/>
          </a:pPr>
          <a:r>
            <a:rPr lang="en-US" sz="1400" b="1" i="0" baseline="0">
              <a:latin typeface="Arial Bold"/>
            </a:rPr>
            <a:t>Navigation Center</a:t>
          </a:r>
          <a:endParaRPr lang="en-US" sz="1400" b="1" i="0" baseline="0"/>
        </a:p>
        <a:p>
          <a:pPr>
            <a:lnSpc>
              <a:spcPct val="100000"/>
            </a:lnSpc>
            <a:defRPr cap="all"/>
          </a:pPr>
          <a:r>
            <a:rPr lang="en-US" sz="1400" b="1" i="0" baseline="0"/>
            <a:t>100 beds</a:t>
          </a:r>
        </a:p>
        <a:p>
          <a:pPr>
            <a:defRPr cap="all"/>
          </a:pPr>
          <a:endParaRPr lang="en-US" sz="1100" b="1"/>
        </a:p>
      </dgm:t>
    </dgm:pt>
    <dgm:pt modelId="{4DCAF5F2-2F23-4CFE-9A5C-219F94D59FF7}" type="parTrans" cxnId="{D47B21BE-0E9E-44D4-865A-1F966DDFDA20}">
      <dgm:prSet/>
      <dgm:spPr/>
      <dgm:t>
        <a:bodyPr/>
        <a:lstStyle/>
        <a:p>
          <a:endParaRPr lang="en-US"/>
        </a:p>
      </dgm:t>
    </dgm:pt>
    <dgm:pt modelId="{0B65BBF5-91A1-4EFB-83D8-F67D41D9E6DC}" type="sibTrans" cxnId="{D47B21BE-0E9E-44D4-865A-1F966DDFDA20}">
      <dgm:prSet/>
      <dgm:spPr/>
      <dgm:t>
        <a:bodyPr/>
        <a:lstStyle/>
        <a:p>
          <a:endParaRPr lang="en-US"/>
        </a:p>
      </dgm:t>
    </dgm:pt>
    <dgm:pt modelId="{59F2C6E2-0291-4DA7-8751-50769EAFF12D}">
      <dgm:prSet custT="1"/>
      <dgm:spPr/>
      <dgm:t>
        <a:bodyPr/>
        <a:lstStyle/>
        <a:p>
          <a:pPr>
            <a:lnSpc>
              <a:spcPct val="100000"/>
            </a:lnSpc>
            <a:defRPr cap="all"/>
          </a:pPr>
          <a:r>
            <a:rPr lang="en-US" sz="1400" b="1">
              <a:latin typeface="Arial" panose="020B0604020202020204" pitchFamily="34" charset="0"/>
              <a:cs typeface="Arial" panose="020B0604020202020204" pitchFamily="34" charset="0"/>
            </a:rPr>
            <a:t>Central Oregon Villages </a:t>
          </a:r>
        </a:p>
        <a:p>
          <a:pPr>
            <a:lnSpc>
              <a:spcPct val="100000"/>
            </a:lnSpc>
            <a:defRPr cap="all"/>
          </a:pPr>
          <a:r>
            <a:rPr lang="en-US" sz="1400" b="1">
              <a:latin typeface="Arial" panose="020B0604020202020204" pitchFamily="34" charset="0"/>
              <a:cs typeface="Arial" panose="020B0604020202020204" pitchFamily="34" charset="0"/>
            </a:rPr>
            <a:t>20 units  </a:t>
          </a:r>
        </a:p>
      </dgm:t>
    </dgm:pt>
    <dgm:pt modelId="{D36761F3-5D0F-478B-968A-42DD50B1AEAA}" type="parTrans" cxnId="{2879C342-A47D-423D-A585-3363E243A360}">
      <dgm:prSet/>
      <dgm:spPr/>
      <dgm:t>
        <a:bodyPr/>
        <a:lstStyle/>
        <a:p>
          <a:endParaRPr lang="en-US"/>
        </a:p>
      </dgm:t>
    </dgm:pt>
    <dgm:pt modelId="{54D94AFD-35A8-4604-BBF8-247824F65A42}" type="sibTrans" cxnId="{2879C342-A47D-423D-A585-3363E243A360}">
      <dgm:prSet/>
      <dgm:spPr/>
      <dgm:t>
        <a:bodyPr/>
        <a:lstStyle/>
        <a:p>
          <a:endParaRPr lang="en-US"/>
        </a:p>
      </dgm:t>
    </dgm:pt>
    <dgm:pt modelId="{29D4F163-DC43-4713-AB2A-20576C74D56F}" type="pres">
      <dgm:prSet presAssocID="{CA91551D-B579-4AB4-86D1-968EA0EAFA27}" presName="root" presStyleCnt="0">
        <dgm:presLayoutVars>
          <dgm:dir/>
          <dgm:resizeHandles val="exact"/>
        </dgm:presLayoutVars>
      </dgm:prSet>
      <dgm:spPr/>
    </dgm:pt>
    <dgm:pt modelId="{071B7E8D-AC90-4A5E-8DA8-A4BA4BD818CC}" type="pres">
      <dgm:prSet presAssocID="{7DD6AD0E-A4CE-413A-8E59-B22D1CE66CF5}" presName="compNode" presStyleCnt="0"/>
      <dgm:spPr/>
    </dgm:pt>
    <dgm:pt modelId="{8CF32754-A198-4918-8FCE-0F6376B1D790}" type="pres">
      <dgm:prSet presAssocID="{7DD6AD0E-A4CE-413A-8E59-B22D1CE66CF5}" presName="iconBgRect" presStyleLbl="bgShp" presStyleIdx="0" presStyleCnt="4"/>
      <dgm:spPr/>
    </dgm:pt>
    <dgm:pt modelId="{90997F66-A793-4F30-8797-55D741F0DAAA}" type="pres">
      <dgm:prSet presAssocID="{7DD6AD0E-A4CE-413A-8E59-B22D1CE66CF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ed with solid fill"/>
        </a:ext>
      </dgm:extLst>
    </dgm:pt>
    <dgm:pt modelId="{8F149087-2727-4895-BB74-34E2FDD4CFAD}" type="pres">
      <dgm:prSet presAssocID="{7DD6AD0E-A4CE-413A-8E59-B22D1CE66CF5}" presName="spaceRect" presStyleCnt="0"/>
      <dgm:spPr/>
    </dgm:pt>
    <dgm:pt modelId="{5AF1D4EA-E057-4C12-9579-CAA0C9D3B9C6}" type="pres">
      <dgm:prSet presAssocID="{7DD6AD0E-A4CE-413A-8E59-B22D1CE66CF5}" presName="textRect" presStyleLbl="revTx" presStyleIdx="0" presStyleCnt="4">
        <dgm:presLayoutVars>
          <dgm:chMax val="1"/>
          <dgm:chPref val="1"/>
        </dgm:presLayoutVars>
      </dgm:prSet>
      <dgm:spPr/>
    </dgm:pt>
    <dgm:pt modelId="{A0397B7A-C1EA-476A-8DD2-BA077E7FA76D}" type="pres">
      <dgm:prSet presAssocID="{53AF339B-B2E4-4F57-A2C1-485021B0542A}" presName="sibTrans" presStyleCnt="0"/>
      <dgm:spPr/>
    </dgm:pt>
    <dgm:pt modelId="{69E8CBCD-A27B-4047-9C49-16BF26C8AD0B}" type="pres">
      <dgm:prSet presAssocID="{88454FF6-6DCE-4E7B-9F3C-2D7E16CC4473}" presName="compNode" presStyleCnt="0"/>
      <dgm:spPr/>
    </dgm:pt>
    <dgm:pt modelId="{DD4562FB-683D-42B5-AC4F-0AD377F1A8A7}" type="pres">
      <dgm:prSet presAssocID="{88454FF6-6DCE-4E7B-9F3C-2D7E16CC4473}" presName="iconBgRect" presStyleLbl="bgShp" presStyleIdx="1" presStyleCnt="4"/>
      <dgm:spPr/>
    </dgm:pt>
    <dgm:pt modelId="{B885F3C0-AFEB-4FDE-8243-6A5F083EC226}" type="pres">
      <dgm:prSet presAssocID="{88454FF6-6DCE-4E7B-9F3C-2D7E16CC447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p with pin"/>
        </a:ext>
      </dgm:extLst>
    </dgm:pt>
    <dgm:pt modelId="{AD5ECA8B-43FC-4437-8F1A-80805BE701B4}" type="pres">
      <dgm:prSet presAssocID="{88454FF6-6DCE-4E7B-9F3C-2D7E16CC4473}" presName="spaceRect" presStyleCnt="0"/>
      <dgm:spPr/>
    </dgm:pt>
    <dgm:pt modelId="{44DDE015-3B2A-448E-AA8E-4FFE5FE8DA73}" type="pres">
      <dgm:prSet presAssocID="{88454FF6-6DCE-4E7B-9F3C-2D7E16CC4473}" presName="textRect" presStyleLbl="revTx" presStyleIdx="1" presStyleCnt="4">
        <dgm:presLayoutVars>
          <dgm:chMax val="1"/>
          <dgm:chPref val="1"/>
        </dgm:presLayoutVars>
      </dgm:prSet>
      <dgm:spPr/>
    </dgm:pt>
    <dgm:pt modelId="{F7BB8AEB-6856-44DD-AEDC-784C6EAB5BEE}" type="pres">
      <dgm:prSet presAssocID="{0B65BBF5-91A1-4EFB-83D8-F67D41D9E6DC}" presName="sibTrans" presStyleCnt="0"/>
      <dgm:spPr/>
    </dgm:pt>
    <dgm:pt modelId="{9F92A00C-D733-4A5C-9AEC-A1D451B12B25}" type="pres">
      <dgm:prSet presAssocID="{59F2C6E2-0291-4DA7-8751-50769EAFF12D}" presName="compNode" presStyleCnt="0"/>
      <dgm:spPr/>
    </dgm:pt>
    <dgm:pt modelId="{809D0028-BED7-4F75-8A24-0D9C707EB2AA}" type="pres">
      <dgm:prSet presAssocID="{59F2C6E2-0291-4DA7-8751-50769EAFF12D}" presName="iconBgRect" presStyleLbl="bgShp" presStyleIdx="2" presStyleCnt="4"/>
      <dgm:spPr/>
    </dgm:pt>
    <dgm:pt modelId="{AFB6EEAC-C06A-412B-9546-A3ED1C8F9B0E}" type="pres">
      <dgm:prSet presAssocID="{59F2C6E2-0291-4DA7-8751-50769EAFF12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A27FC825-D659-40BB-9814-3CC8FA9CAF88}" type="pres">
      <dgm:prSet presAssocID="{59F2C6E2-0291-4DA7-8751-50769EAFF12D}" presName="spaceRect" presStyleCnt="0"/>
      <dgm:spPr/>
    </dgm:pt>
    <dgm:pt modelId="{CA71C6F4-FD64-4CAE-9DCC-34869912FF6F}" type="pres">
      <dgm:prSet presAssocID="{59F2C6E2-0291-4DA7-8751-50769EAFF12D}" presName="textRect" presStyleLbl="revTx" presStyleIdx="2" presStyleCnt="4">
        <dgm:presLayoutVars>
          <dgm:chMax val="1"/>
          <dgm:chPref val="1"/>
        </dgm:presLayoutVars>
      </dgm:prSet>
      <dgm:spPr/>
    </dgm:pt>
    <dgm:pt modelId="{274A9516-2BC3-4231-85A7-80105BF21493}" type="pres">
      <dgm:prSet presAssocID="{54D94AFD-35A8-4604-BBF8-247824F65A42}" presName="sibTrans" presStyleCnt="0"/>
      <dgm:spPr/>
    </dgm:pt>
    <dgm:pt modelId="{D74A1B79-464F-42E2-873E-F732C096FEB3}" type="pres">
      <dgm:prSet presAssocID="{DA16175A-6B79-4353-9FC5-37196DED67AE}" presName="compNode" presStyleCnt="0"/>
      <dgm:spPr/>
    </dgm:pt>
    <dgm:pt modelId="{20338D77-D61E-4B0B-9C14-BF9746A36D12}" type="pres">
      <dgm:prSet presAssocID="{DA16175A-6B79-4353-9FC5-37196DED67AE}" presName="iconBgRect" presStyleLbl="bgShp" presStyleIdx="3" presStyleCnt="4"/>
      <dgm:spPr/>
    </dgm:pt>
    <dgm:pt modelId="{4A4DAD79-6C6F-4093-A0B0-1FE3D294DFEE}" type="pres">
      <dgm:prSet presAssocID="{DA16175A-6B79-4353-9FC5-37196DED67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me"/>
        </a:ext>
      </dgm:extLst>
    </dgm:pt>
    <dgm:pt modelId="{8BAEBAE9-3960-4AAE-B05E-F796D9D984B3}" type="pres">
      <dgm:prSet presAssocID="{DA16175A-6B79-4353-9FC5-37196DED67AE}" presName="spaceRect" presStyleCnt="0"/>
      <dgm:spPr/>
    </dgm:pt>
    <dgm:pt modelId="{74FBED09-DCA7-42CD-8DC2-1A7B6F9AC7EE}" type="pres">
      <dgm:prSet presAssocID="{DA16175A-6B79-4353-9FC5-37196DED67AE}" presName="textRect" presStyleLbl="revTx" presStyleIdx="3" presStyleCnt="4">
        <dgm:presLayoutVars>
          <dgm:chMax val="1"/>
          <dgm:chPref val="1"/>
        </dgm:presLayoutVars>
      </dgm:prSet>
      <dgm:spPr/>
    </dgm:pt>
  </dgm:ptLst>
  <dgm:cxnLst>
    <dgm:cxn modelId="{A5AEA327-6F58-496B-9D72-6C1382A6F790}" type="presOf" srcId="{59F2C6E2-0291-4DA7-8751-50769EAFF12D}" destId="{CA71C6F4-FD64-4CAE-9DCC-34869912FF6F}" srcOrd="0" destOrd="0" presId="urn:microsoft.com/office/officeart/2018/5/layout/IconCircleLabelList"/>
    <dgm:cxn modelId="{0C186E36-20FE-4EE9-BBE3-25C9F1628617}" type="presOf" srcId="{DA16175A-6B79-4353-9FC5-37196DED67AE}" destId="{74FBED09-DCA7-42CD-8DC2-1A7B6F9AC7EE}" srcOrd="0" destOrd="0" presId="urn:microsoft.com/office/officeart/2018/5/layout/IconCircleLabelList"/>
    <dgm:cxn modelId="{2879C342-A47D-423D-A585-3363E243A360}" srcId="{CA91551D-B579-4AB4-86D1-968EA0EAFA27}" destId="{59F2C6E2-0291-4DA7-8751-50769EAFF12D}" srcOrd="2" destOrd="0" parTransId="{D36761F3-5D0F-478B-968A-42DD50B1AEAA}" sibTransId="{54D94AFD-35A8-4604-BBF8-247824F65A42}"/>
    <dgm:cxn modelId="{EFBDF547-3A99-4D7A-AA94-BA98D1233693}" srcId="{CA91551D-B579-4AB4-86D1-968EA0EAFA27}" destId="{DA16175A-6B79-4353-9FC5-37196DED67AE}" srcOrd="3" destOrd="0" parTransId="{8D169465-869F-451B-8528-1CDEED0758FC}" sibTransId="{E492A299-A843-4ECF-9089-CE591572277E}"/>
    <dgm:cxn modelId="{D1209974-E9A2-4946-8B3F-83B60278E60C}" type="presOf" srcId="{88454FF6-6DCE-4E7B-9F3C-2D7E16CC4473}" destId="{44DDE015-3B2A-448E-AA8E-4FFE5FE8DA73}" srcOrd="0" destOrd="0" presId="urn:microsoft.com/office/officeart/2018/5/layout/IconCircleLabelList"/>
    <dgm:cxn modelId="{5ED2F78E-D0B3-4EEB-B189-3DB9919AF940}" type="presOf" srcId="{CA91551D-B579-4AB4-86D1-968EA0EAFA27}" destId="{29D4F163-DC43-4713-AB2A-20576C74D56F}" srcOrd="0" destOrd="0" presId="urn:microsoft.com/office/officeart/2018/5/layout/IconCircleLabelList"/>
    <dgm:cxn modelId="{48F44DB3-0326-40C1-BA41-14F22265072B}" srcId="{CA91551D-B579-4AB4-86D1-968EA0EAFA27}" destId="{7DD6AD0E-A4CE-413A-8E59-B22D1CE66CF5}" srcOrd="0" destOrd="0" parTransId="{1737936A-7CDE-431E-A468-2E5FB5455EEB}" sibTransId="{53AF339B-B2E4-4F57-A2C1-485021B0542A}"/>
    <dgm:cxn modelId="{D47B21BE-0E9E-44D4-865A-1F966DDFDA20}" srcId="{CA91551D-B579-4AB4-86D1-968EA0EAFA27}" destId="{88454FF6-6DCE-4E7B-9F3C-2D7E16CC4473}" srcOrd="1" destOrd="0" parTransId="{4DCAF5F2-2F23-4CFE-9A5C-219F94D59FF7}" sibTransId="{0B65BBF5-91A1-4EFB-83D8-F67D41D9E6DC}"/>
    <dgm:cxn modelId="{17583EF3-54EB-4A91-B141-EC7CACEE6AEC}" type="presOf" srcId="{7DD6AD0E-A4CE-413A-8E59-B22D1CE66CF5}" destId="{5AF1D4EA-E057-4C12-9579-CAA0C9D3B9C6}" srcOrd="0" destOrd="0" presId="urn:microsoft.com/office/officeart/2018/5/layout/IconCircleLabelList"/>
    <dgm:cxn modelId="{1E00AD8C-9D18-43C4-AFCC-076EC541661C}" type="presParOf" srcId="{29D4F163-DC43-4713-AB2A-20576C74D56F}" destId="{071B7E8D-AC90-4A5E-8DA8-A4BA4BD818CC}" srcOrd="0" destOrd="0" presId="urn:microsoft.com/office/officeart/2018/5/layout/IconCircleLabelList"/>
    <dgm:cxn modelId="{E72E1CF0-7E8B-43B1-BE66-45C05E03DE3F}" type="presParOf" srcId="{071B7E8D-AC90-4A5E-8DA8-A4BA4BD818CC}" destId="{8CF32754-A198-4918-8FCE-0F6376B1D790}" srcOrd="0" destOrd="0" presId="urn:microsoft.com/office/officeart/2018/5/layout/IconCircleLabelList"/>
    <dgm:cxn modelId="{357FADA0-A30C-41CB-BC43-7AEF114B593F}" type="presParOf" srcId="{071B7E8D-AC90-4A5E-8DA8-A4BA4BD818CC}" destId="{90997F66-A793-4F30-8797-55D741F0DAAA}" srcOrd="1" destOrd="0" presId="urn:microsoft.com/office/officeart/2018/5/layout/IconCircleLabelList"/>
    <dgm:cxn modelId="{A5ABD05E-0FED-49AB-BE77-D584A584D414}" type="presParOf" srcId="{071B7E8D-AC90-4A5E-8DA8-A4BA4BD818CC}" destId="{8F149087-2727-4895-BB74-34E2FDD4CFAD}" srcOrd="2" destOrd="0" presId="urn:microsoft.com/office/officeart/2018/5/layout/IconCircleLabelList"/>
    <dgm:cxn modelId="{0123D121-716B-4C35-BD85-73FDB9983835}" type="presParOf" srcId="{071B7E8D-AC90-4A5E-8DA8-A4BA4BD818CC}" destId="{5AF1D4EA-E057-4C12-9579-CAA0C9D3B9C6}" srcOrd="3" destOrd="0" presId="urn:microsoft.com/office/officeart/2018/5/layout/IconCircleLabelList"/>
    <dgm:cxn modelId="{33A9FC69-9A16-4C1B-8473-C6E05A50F953}" type="presParOf" srcId="{29D4F163-DC43-4713-AB2A-20576C74D56F}" destId="{A0397B7A-C1EA-476A-8DD2-BA077E7FA76D}" srcOrd="1" destOrd="0" presId="urn:microsoft.com/office/officeart/2018/5/layout/IconCircleLabelList"/>
    <dgm:cxn modelId="{6DCE14B5-2A65-45E2-876B-045ED0141B4C}" type="presParOf" srcId="{29D4F163-DC43-4713-AB2A-20576C74D56F}" destId="{69E8CBCD-A27B-4047-9C49-16BF26C8AD0B}" srcOrd="2" destOrd="0" presId="urn:microsoft.com/office/officeart/2018/5/layout/IconCircleLabelList"/>
    <dgm:cxn modelId="{ABB11407-2DC0-4384-B9F5-B547C0132AC9}" type="presParOf" srcId="{69E8CBCD-A27B-4047-9C49-16BF26C8AD0B}" destId="{DD4562FB-683D-42B5-AC4F-0AD377F1A8A7}" srcOrd="0" destOrd="0" presId="urn:microsoft.com/office/officeart/2018/5/layout/IconCircleLabelList"/>
    <dgm:cxn modelId="{36ED806E-D90D-4950-BFF0-BC97B5A4120A}" type="presParOf" srcId="{69E8CBCD-A27B-4047-9C49-16BF26C8AD0B}" destId="{B885F3C0-AFEB-4FDE-8243-6A5F083EC226}" srcOrd="1" destOrd="0" presId="urn:microsoft.com/office/officeart/2018/5/layout/IconCircleLabelList"/>
    <dgm:cxn modelId="{166C0F39-DF59-4F1C-9318-28FFC738EEFC}" type="presParOf" srcId="{69E8CBCD-A27B-4047-9C49-16BF26C8AD0B}" destId="{AD5ECA8B-43FC-4437-8F1A-80805BE701B4}" srcOrd="2" destOrd="0" presId="urn:microsoft.com/office/officeart/2018/5/layout/IconCircleLabelList"/>
    <dgm:cxn modelId="{6E087B17-363D-44C2-BF79-70DF03896B82}" type="presParOf" srcId="{69E8CBCD-A27B-4047-9C49-16BF26C8AD0B}" destId="{44DDE015-3B2A-448E-AA8E-4FFE5FE8DA73}" srcOrd="3" destOrd="0" presId="urn:microsoft.com/office/officeart/2018/5/layout/IconCircleLabelList"/>
    <dgm:cxn modelId="{D23AC18A-5823-4A62-83DF-51F1E60FAD94}" type="presParOf" srcId="{29D4F163-DC43-4713-AB2A-20576C74D56F}" destId="{F7BB8AEB-6856-44DD-AEDC-784C6EAB5BEE}" srcOrd="3" destOrd="0" presId="urn:microsoft.com/office/officeart/2018/5/layout/IconCircleLabelList"/>
    <dgm:cxn modelId="{E3DB5C89-7A07-4AF9-818A-1F033FC1EAA5}" type="presParOf" srcId="{29D4F163-DC43-4713-AB2A-20576C74D56F}" destId="{9F92A00C-D733-4A5C-9AEC-A1D451B12B25}" srcOrd="4" destOrd="0" presId="urn:microsoft.com/office/officeart/2018/5/layout/IconCircleLabelList"/>
    <dgm:cxn modelId="{D8B9B9C9-59F7-4BE8-8854-AF0D0934ED15}" type="presParOf" srcId="{9F92A00C-D733-4A5C-9AEC-A1D451B12B25}" destId="{809D0028-BED7-4F75-8A24-0D9C707EB2AA}" srcOrd="0" destOrd="0" presId="urn:microsoft.com/office/officeart/2018/5/layout/IconCircleLabelList"/>
    <dgm:cxn modelId="{B5FB9F66-F984-4B83-B0DF-C2CD249F1AA9}" type="presParOf" srcId="{9F92A00C-D733-4A5C-9AEC-A1D451B12B25}" destId="{AFB6EEAC-C06A-412B-9546-A3ED1C8F9B0E}" srcOrd="1" destOrd="0" presId="urn:microsoft.com/office/officeart/2018/5/layout/IconCircleLabelList"/>
    <dgm:cxn modelId="{51B0FFC7-948B-4EB0-80F0-5651F0B8331F}" type="presParOf" srcId="{9F92A00C-D733-4A5C-9AEC-A1D451B12B25}" destId="{A27FC825-D659-40BB-9814-3CC8FA9CAF88}" srcOrd="2" destOrd="0" presId="urn:microsoft.com/office/officeart/2018/5/layout/IconCircleLabelList"/>
    <dgm:cxn modelId="{FCA8033D-394F-4E50-A17B-870628DFB0EA}" type="presParOf" srcId="{9F92A00C-D733-4A5C-9AEC-A1D451B12B25}" destId="{CA71C6F4-FD64-4CAE-9DCC-34869912FF6F}" srcOrd="3" destOrd="0" presId="urn:microsoft.com/office/officeart/2018/5/layout/IconCircleLabelList"/>
    <dgm:cxn modelId="{BA84AAD8-0F6E-4A20-AE19-A8AA79B9C2F5}" type="presParOf" srcId="{29D4F163-DC43-4713-AB2A-20576C74D56F}" destId="{274A9516-2BC3-4231-85A7-80105BF21493}" srcOrd="5" destOrd="0" presId="urn:microsoft.com/office/officeart/2018/5/layout/IconCircleLabelList"/>
    <dgm:cxn modelId="{F9005FC6-8F78-4C63-A7FC-659EEFE7B58B}" type="presParOf" srcId="{29D4F163-DC43-4713-AB2A-20576C74D56F}" destId="{D74A1B79-464F-42E2-873E-F732C096FEB3}" srcOrd="6" destOrd="0" presId="urn:microsoft.com/office/officeart/2018/5/layout/IconCircleLabelList"/>
    <dgm:cxn modelId="{BC78D546-299D-4108-9FEE-00691364C28A}" type="presParOf" srcId="{D74A1B79-464F-42E2-873E-F732C096FEB3}" destId="{20338D77-D61E-4B0B-9C14-BF9746A36D12}" srcOrd="0" destOrd="0" presId="urn:microsoft.com/office/officeart/2018/5/layout/IconCircleLabelList"/>
    <dgm:cxn modelId="{A1C94682-2466-41DD-8D5B-5C38E866EA61}" type="presParOf" srcId="{D74A1B79-464F-42E2-873E-F732C096FEB3}" destId="{4A4DAD79-6C6F-4093-A0B0-1FE3D294DFEE}" srcOrd="1" destOrd="0" presId="urn:microsoft.com/office/officeart/2018/5/layout/IconCircleLabelList"/>
    <dgm:cxn modelId="{2BE1A9BB-D375-4713-B8CF-B8C56EF3E862}" type="presParOf" srcId="{D74A1B79-464F-42E2-873E-F732C096FEB3}" destId="{8BAEBAE9-3960-4AAE-B05E-F796D9D984B3}" srcOrd="2" destOrd="0" presId="urn:microsoft.com/office/officeart/2018/5/layout/IconCircleLabelList"/>
    <dgm:cxn modelId="{4C4F7F0F-9946-48FC-937F-D575062983E6}" type="presParOf" srcId="{D74A1B79-464F-42E2-873E-F732C096FEB3}" destId="{74FBED09-DCA7-42CD-8DC2-1A7B6F9AC7E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F8713-F8C6-4CD5-BE67-64E2AEAC0962}">
      <dsp:nvSpPr>
        <dsp:cNvPr id="0" name=""/>
        <dsp:cNvSpPr/>
      </dsp:nvSpPr>
      <dsp:spPr>
        <a:xfrm>
          <a:off x="0" y="1768"/>
          <a:ext cx="6172199" cy="7536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A48B9-F7F8-47C0-AEF2-42C6FCC7CF73}">
      <dsp:nvSpPr>
        <dsp:cNvPr id="0" name=""/>
        <dsp:cNvSpPr/>
      </dsp:nvSpPr>
      <dsp:spPr>
        <a:xfrm>
          <a:off x="227994" y="171351"/>
          <a:ext cx="414534" cy="4145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B19587-44F6-4605-A2C5-808011598500}">
      <dsp:nvSpPr>
        <dsp:cNvPr id="0" name=""/>
        <dsp:cNvSpPr/>
      </dsp:nvSpPr>
      <dsp:spPr>
        <a:xfrm>
          <a:off x="870522" y="1768"/>
          <a:ext cx="5301677"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67" tIns="79767" rIns="79767" bIns="79767" numCol="1" spcCol="1270" anchor="ctr" anchorCtr="0">
          <a:noAutofit/>
        </a:bodyPr>
        <a:lstStyle/>
        <a:p>
          <a:pPr marL="0" lvl="0" indent="0" algn="l" defTabSz="844550">
            <a:lnSpc>
              <a:spcPct val="90000"/>
            </a:lnSpc>
            <a:spcBef>
              <a:spcPct val="0"/>
            </a:spcBef>
            <a:spcAft>
              <a:spcPct val="35000"/>
            </a:spcAft>
            <a:buNone/>
          </a:pPr>
          <a:r>
            <a:rPr lang="en-US" sz="1900" kern="1200"/>
            <a:t>Point in Time Count</a:t>
          </a:r>
        </a:p>
      </dsp:txBody>
      <dsp:txXfrm>
        <a:off x="870522" y="1768"/>
        <a:ext cx="5301677" cy="753699"/>
      </dsp:txXfrm>
    </dsp:sp>
    <dsp:sp modelId="{504996D3-FB6A-4F45-AC48-A59B2054E85E}">
      <dsp:nvSpPr>
        <dsp:cNvPr id="0" name=""/>
        <dsp:cNvSpPr/>
      </dsp:nvSpPr>
      <dsp:spPr>
        <a:xfrm>
          <a:off x="0" y="943892"/>
          <a:ext cx="6172199" cy="7536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A56AB-FBDA-48C3-9E08-4A2CF49D8B96}">
      <dsp:nvSpPr>
        <dsp:cNvPr id="0" name=""/>
        <dsp:cNvSpPr/>
      </dsp:nvSpPr>
      <dsp:spPr>
        <a:xfrm>
          <a:off x="227994" y="1113475"/>
          <a:ext cx="414534" cy="4145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3BDEF2-49EC-449A-80C7-AD25924FC0F3}">
      <dsp:nvSpPr>
        <dsp:cNvPr id="0" name=""/>
        <dsp:cNvSpPr/>
      </dsp:nvSpPr>
      <dsp:spPr>
        <a:xfrm>
          <a:off x="870522" y="943892"/>
          <a:ext cx="5301677"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67" tIns="79767" rIns="79767" bIns="79767" numCol="1" spcCol="1270" anchor="ctr" anchorCtr="0">
          <a:noAutofit/>
        </a:bodyPr>
        <a:lstStyle/>
        <a:p>
          <a:pPr marL="0" lvl="0" indent="0" algn="l" defTabSz="844550">
            <a:lnSpc>
              <a:spcPct val="90000"/>
            </a:lnSpc>
            <a:spcBef>
              <a:spcPct val="0"/>
            </a:spcBef>
            <a:spcAft>
              <a:spcPct val="35000"/>
            </a:spcAft>
            <a:buNone/>
          </a:pPr>
          <a:r>
            <a:rPr lang="en-US" sz="1900" kern="1200"/>
            <a:t>City’s evolving role</a:t>
          </a:r>
        </a:p>
      </dsp:txBody>
      <dsp:txXfrm>
        <a:off x="870522" y="943892"/>
        <a:ext cx="5301677" cy="753699"/>
      </dsp:txXfrm>
    </dsp:sp>
    <dsp:sp modelId="{1E309440-0CEE-4F44-B25A-2DC77FDF49B9}">
      <dsp:nvSpPr>
        <dsp:cNvPr id="0" name=""/>
        <dsp:cNvSpPr/>
      </dsp:nvSpPr>
      <dsp:spPr>
        <a:xfrm>
          <a:off x="0" y="1886017"/>
          <a:ext cx="6172199" cy="7536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B9B7EE-0EDD-4B77-ABDE-ABA4D33304D7}">
      <dsp:nvSpPr>
        <dsp:cNvPr id="0" name=""/>
        <dsp:cNvSpPr/>
      </dsp:nvSpPr>
      <dsp:spPr>
        <a:xfrm>
          <a:off x="227994" y="2055599"/>
          <a:ext cx="414534" cy="4145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88FBE3-19AB-4B9E-933E-51F925CD2F97}">
      <dsp:nvSpPr>
        <dsp:cNvPr id="0" name=""/>
        <dsp:cNvSpPr/>
      </dsp:nvSpPr>
      <dsp:spPr>
        <a:xfrm>
          <a:off x="870522" y="1886017"/>
          <a:ext cx="5301677"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67" tIns="79767" rIns="79767" bIns="79767" numCol="1" spcCol="1270" anchor="ctr" anchorCtr="0">
          <a:noAutofit/>
        </a:bodyPr>
        <a:lstStyle/>
        <a:p>
          <a:pPr marL="0" lvl="0" indent="0" algn="l" defTabSz="844550">
            <a:lnSpc>
              <a:spcPct val="90000"/>
            </a:lnSpc>
            <a:spcBef>
              <a:spcPct val="0"/>
            </a:spcBef>
            <a:spcAft>
              <a:spcPct val="35000"/>
            </a:spcAft>
            <a:buNone/>
          </a:pPr>
          <a:r>
            <a:rPr lang="en-US" sz="1900" kern="1200"/>
            <a:t>Shelters</a:t>
          </a:r>
        </a:p>
      </dsp:txBody>
      <dsp:txXfrm>
        <a:off x="870522" y="1886017"/>
        <a:ext cx="5301677" cy="753699"/>
      </dsp:txXfrm>
    </dsp:sp>
    <dsp:sp modelId="{0EA3F67F-7819-462F-8013-B18A44582E75}">
      <dsp:nvSpPr>
        <dsp:cNvPr id="0" name=""/>
        <dsp:cNvSpPr/>
      </dsp:nvSpPr>
      <dsp:spPr>
        <a:xfrm>
          <a:off x="0" y="2828141"/>
          <a:ext cx="6172199" cy="7536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D1A870-3FC9-4489-9066-21A438BDB1CD}">
      <dsp:nvSpPr>
        <dsp:cNvPr id="0" name=""/>
        <dsp:cNvSpPr/>
      </dsp:nvSpPr>
      <dsp:spPr>
        <a:xfrm>
          <a:off x="227994" y="2997723"/>
          <a:ext cx="414534" cy="4145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C45845-DB64-4929-9B54-A3BC70C9DF00}">
      <dsp:nvSpPr>
        <dsp:cNvPr id="0" name=""/>
        <dsp:cNvSpPr/>
      </dsp:nvSpPr>
      <dsp:spPr>
        <a:xfrm>
          <a:off x="870522" y="2828141"/>
          <a:ext cx="5301677"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67" tIns="79767" rIns="79767" bIns="79767" numCol="1" spcCol="1270" anchor="ctr" anchorCtr="0">
          <a:noAutofit/>
        </a:bodyPr>
        <a:lstStyle/>
        <a:p>
          <a:pPr marL="0" lvl="0" indent="0" algn="l" defTabSz="844550">
            <a:lnSpc>
              <a:spcPct val="90000"/>
            </a:lnSpc>
            <a:spcBef>
              <a:spcPct val="0"/>
            </a:spcBef>
            <a:spcAft>
              <a:spcPct val="35000"/>
            </a:spcAft>
            <a:buNone/>
          </a:pPr>
          <a:r>
            <a:rPr lang="en-US" sz="1900" kern="1200"/>
            <a:t>Safe Parking</a:t>
          </a:r>
        </a:p>
      </dsp:txBody>
      <dsp:txXfrm>
        <a:off x="870522" y="2828141"/>
        <a:ext cx="5301677" cy="753699"/>
      </dsp:txXfrm>
    </dsp:sp>
    <dsp:sp modelId="{5CF59BAE-CB3F-4D2B-AD20-5F18808BEB14}">
      <dsp:nvSpPr>
        <dsp:cNvPr id="0" name=""/>
        <dsp:cNvSpPr/>
      </dsp:nvSpPr>
      <dsp:spPr>
        <a:xfrm>
          <a:off x="0" y="3770265"/>
          <a:ext cx="6172199" cy="7536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ACB395-B0CC-42A3-A3CC-B1C62F377184}">
      <dsp:nvSpPr>
        <dsp:cNvPr id="0" name=""/>
        <dsp:cNvSpPr/>
      </dsp:nvSpPr>
      <dsp:spPr>
        <a:xfrm>
          <a:off x="227994" y="3939847"/>
          <a:ext cx="414534" cy="4145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829561-105E-40AC-86BA-866E41DBEEAC}">
      <dsp:nvSpPr>
        <dsp:cNvPr id="0" name=""/>
        <dsp:cNvSpPr/>
      </dsp:nvSpPr>
      <dsp:spPr>
        <a:xfrm>
          <a:off x="870522" y="3770265"/>
          <a:ext cx="5301677"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67" tIns="79767" rIns="79767" bIns="79767" numCol="1" spcCol="1270" anchor="ctr" anchorCtr="0">
          <a:noAutofit/>
        </a:bodyPr>
        <a:lstStyle/>
        <a:p>
          <a:pPr marL="0" lvl="0" indent="0" algn="l" defTabSz="844550">
            <a:lnSpc>
              <a:spcPct val="90000"/>
            </a:lnSpc>
            <a:spcBef>
              <a:spcPct val="0"/>
            </a:spcBef>
            <a:spcAft>
              <a:spcPct val="35000"/>
            </a:spcAft>
            <a:buNone/>
          </a:pPr>
          <a:r>
            <a:rPr lang="en-US" sz="1900" kern="1200"/>
            <a:t>Housing-focused case management and prevention</a:t>
          </a:r>
        </a:p>
      </dsp:txBody>
      <dsp:txXfrm>
        <a:off x="870522" y="3770265"/>
        <a:ext cx="5301677" cy="753699"/>
      </dsp:txXfrm>
    </dsp:sp>
    <dsp:sp modelId="{60704DA2-51A4-4A77-9701-51583329C32A}">
      <dsp:nvSpPr>
        <dsp:cNvPr id="0" name=""/>
        <dsp:cNvSpPr/>
      </dsp:nvSpPr>
      <dsp:spPr>
        <a:xfrm>
          <a:off x="0" y="4712389"/>
          <a:ext cx="6172199" cy="75369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A6DC4-AD72-4B6B-9FCD-17A163126DBF}">
      <dsp:nvSpPr>
        <dsp:cNvPr id="0" name=""/>
        <dsp:cNvSpPr/>
      </dsp:nvSpPr>
      <dsp:spPr>
        <a:xfrm>
          <a:off x="227994" y="4881972"/>
          <a:ext cx="414534" cy="4145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F8F53E-9007-4C55-8AFB-F2EFB92C7FC0}">
      <dsp:nvSpPr>
        <dsp:cNvPr id="0" name=""/>
        <dsp:cNvSpPr/>
      </dsp:nvSpPr>
      <dsp:spPr>
        <a:xfrm>
          <a:off x="870522" y="4712389"/>
          <a:ext cx="5301677" cy="753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767" tIns="79767" rIns="79767" bIns="79767" numCol="1" spcCol="1270" anchor="ctr" anchorCtr="0">
          <a:noAutofit/>
        </a:bodyPr>
        <a:lstStyle/>
        <a:p>
          <a:pPr marL="0" lvl="0" indent="0" algn="l" defTabSz="844550">
            <a:lnSpc>
              <a:spcPct val="90000"/>
            </a:lnSpc>
            <a:spcBef>
              <a:spcPct val="0"/>
            </a:spcBef>
            <a:spcAft>
              <a:spcPct val="35000"/>
            </a:spcAft>
            <a:buNone/>
          </a:pPr>
          <a:r>
            <a:rPr lang="en-US" sz="1900" kern="1200"/>
            <a:t>Partners</a:t>
          </a:r>
        </a:p>
      </dsp:txBody>
      <dsp:txXfrm>
        <a:off x="870522" y="4712389"/>
        <a:ext cx="5301677" cy="753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32754-A198-4918-8FCE-0F6376B1D790}">
      <dsp:nvSpPr>
        <dsp:cNvPr id="0" name=""/>
        <dsp:cNvSpPr/>
      </dsp:nvSpPr>
      <dsp:spPr>
        <a:xfrm>
          <a:off x="842133" y="244999"/>
          <a:ext cx="1258403" cy="12584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997F66-A793-4F30-8797-55D741F0DAAA}">
      <dsp:nvSpPr>
        <dsp:cNvPr id="0" name=""/>
        <dsp:cNvSpPr/>
      </dsp:nvSpPr>
      <dsp:spPr>
        <a:xfrm>
          <a:off x="1110317" y="513183"/>
          <a:ext cx="722034" cy="7220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F1D4EA-E057-4C12-9579-CAA0C9D3B9C6}">
      <dsp:nvSpPr>
        <dsp:cNvPr id="0" name=""/>
        <dsp:cNvSpPr/>
      </dsp:nvSpPr>
      <dsp:spPr>
        <a:xfrm>
          <a:off x="439857" y="1895364"/>
          <a:ext cx="2062955"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latin typeface="Arial Bold"/>
            </a:rPr>
            <a:t>Stepping Stone</a:t>
          </a:r>
          <a:endParaRPr lang="en-US" sz="1400" b="1" kern="1200"/>
        </a:p>
        <a:p>
          <a:pPr marL="0" lvl="0" indent="0" algn="ctr" defTabSz="622300">
            <a:lnSpc>
              <a:spcPct val="100000"/>
            </a:lnSpc>
            <a:spcBef>
              <a:spcPct val="0"/>
            </a:spcBef>
            <a:spcAft>
              <a:spcPct val="35000"/>
            </a:spcAft>
            <a:buNone/>
            <a:defRPr cap="all"/>
          </a:pPr>
          <a:r>
            <a:rPr lang="en-US" sz="1400" b="1" kern="1200"/>
            <a:t>56 beds</a:t>
          </a:r>
        </a:p>
      </dsp:txBody>
      <dsp:txXfrm>
        <a:off x="439857" y="1895364"/>
        <a:ext cx="2062955" cy="765000"/>
      </dsp:txXfrm>
    </dsp:sp>
    <dsp:sp modelId="{DD4562FB-683D-42B5-AC4F-0AD377F1A8A7}">
      <dsp:nvSpPr>
        <dsp:cNvPr id="0" name=""/>
        <dsp:cNvSpPr/>
      </dsp:nvSpPr>
      <dsp:spPr>
        <a:xfrm>
          <a:off x="3266106" y="244999"/>
          <a:ext cx="1258403" cy="12584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85F3C0-AFEB-4FDE-8243-6A5F083EC226}">
      <dsp:nvSpPr>
        <dsp:cNvPr id="0" name=""/>
        <dsp:cNvSpPr/>
      </dsp:nvSpPr>
      <dsp:spPr>
        <a:xfrm>
          <a:off x="3534291" y="513183"/>
          <a:ext cx="722034" cy="7220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DDE015-3B2A-448E-AA8E-4FFE5FE8DA73}">
      <dsp:nvSpPr>
        <dsp:cNvPr id="0" name=""/>
        <dsp:cNvSpPr/>
      </dsp:nvSpPr>
      <dsp:spPr>
        <a:xfrm>
          <a:off x="2863830" y="1895364"/>
          <a:ext cx="2062955"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i="0" kern="1200" baseline="0">
              <a:latin typeface="Arial Bold"/>
            </a:rPr>
            <a:t>Navigation Center</a:t>
          </a:r>
          <a:endParaRPr lang="en-US" sz="1400" b="1" i="0" kern="1200" baseline="0"/>
        </a:p>
        <a:p>
          <a:pPr marL="0" lvl="0" indent="0" algn="ctr" defTabSz="622300">
            <a:lnSpc>
              <a:spcPct val="100000"/>
            </a:lnSpc>
            <a:spcBef>
              <a:spcPct val="0"/>
            </a:spcBef>
            <a:spcAft>
              <a:spcPct val="35000"/>
            </a:spcAft>
            <a:buNone/>
            <a:defRPr cap="all"/>
          </a:pPr>
          <a:r>
            <a:rPr lang="en-US" sz="1400" b="1" i="0" kern="1200" baseline="0"/>
            <a:t>100 beds</a:t>
          </a:r>
        </a:p>
        <a:p>
          <a:pPr marL="0" lvl="0" indent="0" algn="ctr" defTabSz="622300">
            <a:spcBef>
              <a:spcPct val="0"/>
            </a:spcBef>
            <a:spcAft>
              <a:spcPct val="35000"/>
            </a:spcAft>
            <a:buNone/>
            <a:defRPr cap="all"/>
          </a:pPr>
          <a:endParaRPr lang="en-US" sz="1100" b="1" kern="1200"/>
        </a:p>
      </dsp:txBody>
      <dsp:txXfrm>
        <a:off x="2863830" y="1895364"/>
        <a:ext cx="2062955" cy="765000"/>
      </dsp:txXfrm>
    </dsp:sp>
    <dsp:sp modelId="{809D0028-BED7-4F75-8A24-0D9C707EB2AA}">
      <dsp:nvSpPr>
        <dsp:cNvPr id="0" name=""/>
        <dsp:cNvSpPr/>
      </dsp:nvSpPr>
      <dsp:spPr>
        <a:xfrm>
          <a:off x="5690080" y="244999"/>
          <a:ext cx="1258403" cy="12584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B6EEAC-C06A-412B-9546-A3ED1C8F9B0E}">
      <dsp:nvSpPr>
        <dsp:cNvPr id="0" name=""/>
        <dsp:cNvSpPr/>
      </dsp:nvSpPr>
      <dsp:spPr>
        <a:xfrm>
          <a:off x="5958264" y="513183"/>
          <a:ext cx="722034" cy="7220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71C6F4-FD64-4CAE-9DCC-34869912FF6F}">
      <dsp:nvSpPr>
        <dsp:cNvPr id="0" name=""/>
        <dsp:cNvSpPr/>
      </dsp:nvSpPr>
      <dsp:spPr>
        <a:xfrm>
          <a:off x="5287803" y="1895364"/>
          <a:ext cx="2062955"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latin typeface="Arial" panose="020B0604020202020204" pitchFamily="34" charset="0"/>
              <a:cs typeface="Arial" panose="020B0604020202020204" pitchFamily="34" charset="0"/>
            </a:rPr>
            <a:t>Central Oregon Villages </a:t>
          </a:r>
        </a:p>
        <a:p>
          <a:pPr marL="0" lvl="0" indent="0" algn="ctr" defTabSz="622300">
            <a:lnSpc>
              <a:spcPct val="100000"/>
            </a:lnSpc>
            <a:spcBef>
              <a:spcPct val="0"/>
            </a:spcBef>
            <a:spcAft>
              <a:spcPct val="35000"/>
            </a:spcAft>
            <a:buNone/>
            <a:defRPr cap="all"/>
          </a:pPr>
          <a:r>
            <a:rPr lang="en-US" sz="1400" b="1" kern="1200">
              <a:latin typeface="Arial" panose="020B0604020202020204" pitchFamily="34" charset="0"/>
              <a:cs typeface="Arial" panose="020B0604020202020204" pitchFamily="34" charset="0"/>
            </a:rPr>
            <a:t>20 units  </a:t>
          </a:r>
        </a:p>
      </dsp:txBody>
      <dsp:txXfrm>
        <a:off x="5287803" y="1895364"/>
        <a:ext cx="2062955" cy="765000"/>
      </dsp:txXfrm>
    </dsp:sp>
    <dsp:sp modelId="{20338D77-D61E-4B0B-9C14-BF9746A36D12}">
      <dsp:nvSpPr>
        <dsp:cNvPr id="0" name=""/>
        <dsp:cNvSpPr/>
      </dsp:nvSpPr>
      <dsp:spPr>
        <a:xfrm>
          <a:off x="8114053" y="244999"/>
          <a:ext cx="1258403" cy="12584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4DAD79-6C6F-4093-A0B0-1FE3D294DFEE}">
      <dsp:nvSpPr>
        <dsp:cNvPr id="0" name=""/>
        <dsp:cNvSpPr/>
      </dsp:nvSpPr>
      <dsp:spPr>
        <a:xfrm>
          <a:off x="8382237" y="513183"/>
          <a:ext cx="722034" cy="7220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FBED09-DCA7-42CD-8DC2-1A7B6F9AC7EE}">
      <dsp:nvSpPr>
        <dsp:cNvPr id="0" name=""/>
        <dsp:cNvSpPr/>
      </dsp:nvSpPr>
      <dsp:spPr>
        <a:xfrm>
          <a:off x="7711776" y="1895364"/>
          <a:ext cx="2062955"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b="1" kern="1200">
              <a:latin typeface="Arial Bold"/>
            </a:rPr>
            <a:t>Franklin</a:t>
          </a:r>
          <a:r>
            <a:rPr lang="en-US" sz="1400" b="1" kern="1200"/>
            <a:t> </a:t>
          </a:r>
          <a:r>
            <a:rPr lang="en-US" sz="1400" b="1" kern="1200">
              <a:latin typeface="Arial Bold"/>
            </a:rPr>
            <a:t>Shelter</a:t>
          </a:r>
          <a:endParaRPr lang="en-US" sz="1400" b="1" kern="1200"/>
        </a:p>
        <a:p>
          <a:pPr marL="0" lvl="0" indent="0" algn="ctr" defTabSz="622300">
            <a:lnSpc>
              <a:spcPct val="100000"/>
            </a:lnSpc>
            <a:spcBef>
              <a:spcPct val="0"/>
            </a:spcBef>
            <a:spcAft>
              <a:spcPct val="35000"/>
            </a:spcAft>
            <a:buNone/>
            <a:defRPr cap="all"/>
          </a:pPr>
          <a:r>
            <a:rPr lang="en-US" sz="1400" b="1" kern="1200"/>
            <a:t>70 beds</a:t>
          </a:r>
          <a:r>
            <a:rPr lang="en-US" sz="1400" b="1" kern="1200">
              <a:latin typeface="Arial Bold"/>
            </a:rPr>
            <a:t> </a:t>
          </a:r>
          <a:endParaRPr lang="en-US" sz="1400" b="1" kern="1200">
            <a:highlight>
              <a:srgbClr val="FFFF00"/>
            </a:highlight>
          </a:endParaRPr>
        </a:p>
      </dsp:txBody>
      <dsp:txXfrm>
        <a:off x="7711776" y="1895364"/>
        <a:ext cx="2062955" cy="765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C1954-B190-8A48-B726-6C8D1730B606}" type="datetimeFigureOut">
              <a:rPr lang="en-VE" smtClean="0"/>
              <a:t>10/27/2025</a:t>
            </a:fld>
            <a:endParaRPr lang="en-V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18DE4-D3C1-9A47-8022-E43917FD018D}" type="slidenum">
              <a:rPr lang="en-VE" smtClean="0"/>
              <a:t>‹#›</a:t>
            </a:fld>
            <a:endParaRPr lang="en-VE"/>
          </a:p>
        </p:txBody>
      </p:sp>
    </p:spTree>
    <p:extLst>
      <p:ext uri="{BB962C8B-B14F-4D97-AF65-F5344CB8AC3E}">
        <p14:creationId xmlns:p14="http://schemas.microsoft.com/office/powerpoint/2010/main" val="957443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are better at counting </a:t>
            </a:r>
          </a:p>
        </p:txBody>
      </p:sp>
      <p:sp>
        <p:nvSpPr>
          <p:cNvPr id="4" name="Slide Number Placeholder 3"/>
          <p:cNvSpPr>
            <a:spLocks noGrp="1"/>
          </p:cNvSpPr>
          <p:nvPr>
            <p:ph type="sldNum" sz="quarter" idx="5"/>
          </p:nvPr>
        </p:nvSpPr>
        <p:spPr/>
        <p:txBody>
          <a:bodyPr/>
          <a:lstStyle/>
          <a:p>
            <a:fld id="{D5B18DE4-D3C1-9A47-8022-E43917FD018D}" type="slidenum">
              <a:rPr lang="en-VE" smtClean="0"/>
              <a:t>3</a:t>
            </a:fld>
            <a:endParaRPr lang="en-VE"/>
          </a:p>
        </p:txBody>
      </p:sp>
    </p:spTree>
    <p:extLst>
      <p:ext uri="{BB962C8B-B14F-4D97-AF65-F5344CB8AC3E}">
        <p14:creationId xmlns:p14="http://schemas.microsoft.com/office/powerpoint/2010/main" val="1184924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9b8484cb3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9b8484cb3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Lindsey</a:t>
            </a:r>
          </a:p>
        </p:txBody>
      </p:sp>
      <p:sp>
        <p:nvSpPr>
          <p:cNvPr id="4" name="Slide Number Placeholder 3"/>
          <p:cNvSpPr>
            <a:spLocks noGrp="1"/>
          </p:cNvSpPr>
          <p:nvPr>
            <p:ph type="sldNum" sz="quarter" idx="5"/>
          </p:nvPr>
        </p:nvSpPr>
        <p:spPr/>
        <p:txBody>
          <a:bodyPr/>
          <a:lstStyle/>
          <a:p>
            <a:fld id="{EAA84DD8-F6FD-48F4-9E1F-4F5EC2541468}" type="slidenum">
              <a:rPr lang="en-US" smtClean="0"/>
              <a:t>44</a:t>
            </a:fld>
            <a:endParaRPr lang="en-US"/>
          </a:p>
        </p:txBody>
      </p:sp>
    </p:spTree>
    <p:extLst>
      <p:ext uri="{BB962C8B-B14F-4D97-AF65-F5344CB8AC3E}">
        <p14:creationId xmlns:p14="http://schemas.microsoft.com/office/powerpoint/2010/main" val="1330879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EAA84DD8-F6FD-48F4-9E1F-4F5EC2541468}" type="slidenum">
              <a:rPr lang="en-US" smtClean="0"/>
              <a:t>45</a:t>
            </a:fld>
            <a:endParaRPr lang="en-US"/>
          </a:p>
        </p:txBody>
      </p:sp>
    </p:spTree>
    <p:extLst>
      <p:ext uri="{BB962C8B-B14F-4D97-AF65-F5344CB8AC3E}">
        <p14:creationId xmlns:p14="http://schemas.microsoft.com/office/powerpoint/2010/main" val="1046924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a:t>
            </a:r>
          </a:p>
        </p:txBody>
      </p:sp>
      <p:sp>
        <p:nvSpPr>
          <p:cNvPr id="4" name="Slide Number Placeholder 3"/>
          <p:cNvSpPr>
            <a:spLocks noGrp="1"/>
          </p:cNvSpPr>
          <p:nvPr>
            <p:ph type="sldNum" sz="quarter" idx="5"/>
          </p:nvPr>
        </p:nvSpPr>
        <p:spPr/>
        <p:txBody>
          <a:bodyPr/>
          <a:lstStyle/>
          <a:p>
            <a:fld id="{EAA84DD8-F6FD-48F4-9E1F-4F5EC2541468}" type="slidenum">
              <a:rPr lang="en-US" smtClean="0"/>
              <a:t>46</a:t>
            </a:fld>
            <a:endParaRPr lang="en-US"/>
          </a:p>
        </p:txBody>
      </p:sp>
    </p:spTree>
    <p:extLst>
      <p:ext uri="{BB962C8B-B14F-4D97-AF65-F5344CB8AC3E}">
        <p14:creationId xmlns:p14="http://schemas.microsoft.com/office/powerpoint/2010/main" val="782182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Lindsey </a:t>
            </a:r>
            <a:br>
              <a:rPr lang="en-US">
                <a:cs typeface="+mn-lt"/>
              </a:rPr>
            </a:br>
            <a:r>
              <a:rPr lang="en-US"/>
              <a:t>Mosaic is funded for CHW services at the TSSA and throughout the City of Bend. CHW Services: What is reported on this slide is the number of individuals supported during the funding window Jan-Sept 2025 at the TSSA and only for only those who have consented to services and been recorded in HMIS. </a:t>
            </a:r>
            <a:br>
              <a:rPr lang="en-US">
                <a:cs typeface="+mn-lt"/>
              </a:rPr>
            </a:br>
            <a:r>
              <a:rPr lang="en-US"/>
              <a:t>Note: Not all people who consent to services with Mosaic consent to having their information collected in Homeless Management Information system. </a:t>
            </a:r>
            <a:endParaRPr lang="en-US">
              <a:ea typeface="Calibri"/>
              <a:cs typeface="Calibri"/>
            </a:endParaRPr>
          </a:p>
          <a:p>
            <a:pPr>
              <a:defRPr/>
            </a:pPr>
            <a:br>
              <a:rPr lang="en-US">
                <a:cs typeface="+mn-lt"/>
              </a:rPr>
            </a:br>
            <a:r>
              <a:rPr lang="en-US"/>
              <a:t>Medical visits at TSSA: are reported from Jan 2025 – Sept ‘25. BH visits at TSSA began in Sept 2025. These positions are NOT funded by the HSGP/TSSA and City of Bend. </a:t>
            </a:r>
            <a:endParaRPr lang="en-US">
              <a:ea typeface="Calibri"/>
              <a:cs typeface="Calibri"/>
            </a:endParaRPr>
          </a:p>
        </p:txBody>
      </p:sp>
      <p:sp>
        <p:nvSpPr>
          <p:cNvPr id="4" name="Slide Number Placeholder 3"/>
          <p:cNvSpPr>
            <a:spLocks noGrp="1"/>
          </p:cNvSpPr>
          <p:nvPr>
            <p:ph type="sldNum" sz="quarter" idx="5"/>
          </p:nvPr>
        </p:nvSpPr>
        <p:spPr/>
        <p:txBody>
          <a:bodyPr/>
          <a:lstStyle/>
          <a:p>
            <a:fld id="{EAA84DD8-F6FD-48F4-9E1F-4F5EC2541468}" type="slidenum">
              <a:rPr lang="en-US" smtClean="0"/>
              <a:t>47</a:t>
            </a:fld>
            <a:endParaRPr lang="en-US"/>
          </a:p>
        </p:txBody>
      </p:sp>
    </p:spTree>
    <p:extLst>
      <p:ext uri="{BB962C8B-B14F-4D97-AF65-F5344CB8AC3E}">
        <p14:creationId xmlns:p14="http://schemas.microsoft.com/office/powerpoint/2010/main" val="3893407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Brooke </a:t>
            </a:r>
          </a:p>
        </p:txBody>
      </p:sp>
      <p:sp>
        <p:nvSpPr>
          <p:cNvPr id="4" name="Slide Number Placeholder 3"/>
          <p:cNvSpPr>
            <a:spLocks noGrp="1"/>
          </p:cNvSpPr>
          <p:nvPr>
            <p:ph type="sldNum" sz="quarter" idx="5"/>
          </p:nvPr>
        </p:nvSpPr>
        <p:spPr/>
        <p:txBody>
          <a:bodyPr/>
          <a:lstStyle/>
          <a:p>
            <a:fld id="{EAA84DD8-F6FD-48F4-9E1F-4F5EC2541468}" type="slidenum">
              <a:rPr lang="en-US" smtClean="0"/>
              <a:t>48</a:t>
            </a:fld>
            <a:endParaRPr lang="en-US"/>
          </a:p>
        </p:txBody>
      </p:sp>
    </p:spTree>
    <p:extLst>
      <p:ext uri="{BB962C8B-B14F-4D97-AF65-F5344CB8AC3E}">
        <p14:creationId xmlns:p14="http://schemas.microsoft.com/office/powerpoint/2010/main" val="84153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prescription we wish we could offer to all those we are serving is safe, stable, affordable housing. We thank this committee for their work to make sure everyone in Bend has a place to call home.” </a:t>
            </a:r>
          </a:p>
        </p:txBody>
      </p:sp>
      <p:sp>
        <p:nvSpPr>
          <p:cNvPr id="4" name="Slide Number Placeholder 3"/>
          <p:cNvSpPr>
            <a:spLocks noGrp="1"/>
          </p:cNvSpPr>
          <p:nvPr>
            <p:ph type="sldNum" sz="quarter" idx="5"/>
          </p:nvPr>
        </p:nvSpPr>
        <p:spPr/>
        <p:txBody>
          <a:bodyPr/>
          <a:lstStyle/>
          <a:p>
            <a:fld id="{EAA84DD8-F6FD-48F4-9E1F-4F5EC2541468}" type="slidenum">
              <a:rPr lang="en-US" smtClean="0"/>
              <a:t>49</a:t>
            </a:fld>
            <a:endParaRPr lang="en-US"/>
          </a:p>
        </p:txBody>
      </p:sp>
    </p:spTree>
    <p:extLst>
      <p:ext uri="{BB962C8B-B14F-4D97-AF65-F5344CB8AC3E}">
        <p14:creationId xmlns:p14="http://schemas.microsoft.com/office/powerpoint/2010/main" val="2980560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8ab85a81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8ab85a81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8ab85a81cd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8ab85a81cd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B18DE4-D3C1-9A47-8022-E43917FD018D}" type="slidenum">
              <a:rPr kumimoji="0" lang="en-V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941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97d4d381c2_0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3" name="Google Shape;73;g297d4d381c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Clr>
                <a:schemeClr val="dk1"/>
              </a:buClr>
              <a:buSzPts val="1400"/>
              <a:buFont typeface="Arial"/>
              <a:buNone/>
            </a:pPr>
            <a:endParaRPr>
              <a:solidFill>
                <a:schemeClr val="dk1"/>
              </a:solidFill>
            </a:endParaRPr>
          </a:p>
        </p:txBody>
      </p:sp>
      <p:sp>
        <p:nvSpPr>
          <p:cNvPr id="81" name="Google Shape;8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3da67eb10c_0_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17999"/>
              </a:lnSpc>
              <a:spcBef>
                <a:spcPts val="0"/>
              </a:spcBef>
              <a:spcAft>
                <a:spcPts val="0"/>
              </a:spcAft>
              <a:buSzPts val="1400"/>
              <a:buNone/>
            </a:pPr>
            <a:endParaRPr>
              <a:solidFill>
                <a:schemeClr val="dk1"/>
              </a:solidFill>
            </a:endParaRPr>
          </a:p>
        </p:txBody>
      </p:sp>
      <p:sp>
        <p:nvSpPr>
          <p:cNvPr id="94" name="Google Shape;94;g23da67eb10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9b8484cb3c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9b8484cb3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9b8484cb3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9b8484cb3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5591-3CD0-7A49-AD04-9BE7752353D0}"/>
              </a:ext>
            </a:extLst>
          </p:cNvPr>
          <p:cNvSpPr>
            <a:spLocks noGrp="1"/>
          </p:cNvSpPr>
          <p:nvPr>
            <p:ph type="ctrTitle" hasCustomPrompt="1"/>
          </p:nvPr>
        </p:nvSpPr>
        <p:spPr>
          <a:xfrm>
            <a:off x="887505" y="2534032"/>
            <a:ext cx="9144000" cy="1074542"/>
          </a:xfrm>
        </p:spPr>
        <p:txBody>
          <a:bodyPr anchor="b"/>
          <a:lstStyle>
            <a:lvl1pPr algn="l">
              <a:defRPr sz="5000" b="1" i="0">
                <a:latin typeface="Arial" panose="020B0604020202020204" pitchFamily="34" charset="0"/>
                <a:cs typeface="Arial" panose="020B0604020202020204" pitchFamily="34" charset="0"/>
              </a:defRPr>
            </a:lvl1pPr>
          </a:lstStyle>
          <a:p>
            <a:r>
              <a:rPr lang="en-US"/>
              <a:t>Add Title</a:t>
            </a:r>
            <a:endParaRPr lang="en-VE"/>
          </a:p>
        </p:txBody>
      </p:sp>
      <p:sp>
        <p:nvSpPr>
          <p:cNvPr id="3" name="Subtitle 2">
            <a:extLst>
              <a:ext uri="{FF2B5EF4-FFF2-40B4-BE49-F238E27FC236}">
                <a16:creationId xmlns:a16="http://schemas.microsoft.com/office/drawing/2014/main" id="{A997C970-D7A4-E444-B068-3C8DB778BCAB}"/>
              </a:ext>
            </a:extLst>
          </p:cNvPr>
          <p:cNvSpPr>
            <a:spLocks noGrp="1"/>
          </p:cNvSpPr>
          <p:nvPr>
            <p:ph type="subTitle" idx="1" hasCustomPrompt="1"/>
          </p:nvPr>
        </p:nvSpPr>
        <p:spPr>
          <a:xfrm>
            <a:off x="887505" y="3700649"/>
            <a:ext cx="9144000" cy="718950"/>
          </a:xfrm>
        </p:spPr>
        <p:txBody>
          <a:bodyPr/>
          <a:lstStyle>
            <a:lvl1pPr marL="0" indent="0" algn="l">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Presenter Name</a:t>
            </a:r>
            <a:endParaRPr lang="en-VE"/>
          </a:p>
        </p:txBody>
      </p:sp>
      <p:pic>
        <p:nvPicPr>
          <p:cNvPr id="5" name="Picture 4" descr="City of Bend logo.">
            <a:extLst>
              <a:ext uri="{FF2B5EF4-FFF2-40B4-BE49-F238E27FC236}">
                <a16:creationId xmlns:a16="http://schemas.microsoft.com/office/drawing/2014/main" id="{A965FAFB-CDDC-E045-8742-977503756E1B}"/>
              </a:ext>
            </a:extLst>
          </p:cNvPr>
          <p:cNvPicPr>
            <a:picLocks noChangeAspect="1"/>
          </p:cNvPicPr>
          <p:nvPr userDrawn="1"/>
        </p:nvPicPr>
        <p:blipFill>
          <a:blip r:embed="rId2"/>
          <a:stretch>
            <a:fillRect/>
          </a:stretch>
        </p:blipFill>
        <p:spPr>
          <a:xfrm>
            <a:off x="-321514" y="-519222"/>
            <a:ext cx="2782556" cy="2782556"/>
          </a:xfrm>
          <a:prstGeom prst="rect">
            <a:avLst/>
          </a:prstGeom>
        </p:spPr>
      </p:pic>
      <p:sp>
        <p:nvSpPr>
          <p:cNvPr id="7" name="Text Placeholder 6">
            <a:extLst>
              <a:ext uri="{FF2B5EF4-FFF2-40B4-BE49-F238E27FC236}">
                <a16:creationId xmlns:a16="http://schemas.microsoft.com/office/drawing/2014/main" id="{4BD48BE4-A4C6-415F-9BBC-7E2E3CEF7C69}"/>
              </a:ext>
            </a:extLst>
          </p:cNvPr>
          <p:cNvSpPr>
            <a:spLocks noGrp="1"/>
          </p:cNvSpPr>
          <p:nvPr>
            <p:ph type="body" sz="quarter" idx="10" hasCustomPrompt="1"/>
          </p:nvPr>
        </p:nvSpPr>
        <p:spPr>
          <a:xfrm>
            <a:off x="887413" y="4713288"/>
            <a:ext cx="4614862" cy="647700"/>
          </a:xfrm>
        </p:spPr>
        <p:txBody>
          <a:bodyPr>
            <a:normAutofit/>
          </a:bodyPr>
          <a:lstStyle>
            <a:lvl1pPr marL="0" indent="0">
              <a:buNone/>
              <a:defRPr sz="2000">
                <a:latin typeface="Arial" panose="020B0604020202020204" pitchFamily="34" charset="0"/>
                <a:cs typeface="Arial" panose="020B0604020202020204" pitchFamily="34" charset="0"/>
              </a:defRPr>
            </a:lvl1pPr>
          </a:lstStyle>
          <a:p>
            <a:pPr lvl="0"/>
            <a:r>
              <a:rPr lang="en-US"/>
              <a:t>Add Presentation Date</a:t>
            </a:r>
          </a:p>
        </p:txBody>
      </p:sp>
    </p:spTree>
    <p:extLst>
      <p:ext uri="{BB962C8B-B14F-4D97-AF65-F5344CB8AC3E}">
        <p14:creationId xmlns:p14="http://schemas.microsoft.com/office/powerpoint/2010/main" val="201770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terials in Alternate Format Reques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AA3028-A474-4E41-B871-23F09796D448}"/>
              </a:ext>
            </a:extLst>
          </p:cNvPr>
          <p:cNvSpPr txBox="1">
            <a:spLocks/>
          </p:cNvSpPr>
          <p:nvPr userDrawn="1"/>
        </p:nvSpPr>
        <p:spPr>
          <a:xfrm>
            <a:off x="831850" y="491263"/>
            <a:ext cx="10515600" cy="591673"/>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500" b="1" i="0" kern="1200">
                <a:solidFill>
                  <a:schemeClr val="tx1"/>
                </a:solidFill>
                <a:latin typeface="Arial" panose="020B0604020202020204" pitchFamily="34" charset="0"/>
                <a:ea typeface="+mj-ea"/>
                <a:cs typeface="Arial" panose="020B0604020202020204" pitchFamily="34" charset="0"/>
              </a:defRPr>
            </a:lvl1pPr>
          </a:lstStyle>
          <a:p>
            <a:r>
              <a:rPr lang="en-US" sz="3200" b="1" i="0" kern="1200">
                <a:solidFill>
                  <a:schemeClr val="tx1"/>
                </a:solidFill>
                <a:effectLst/>
                <a:latin typeface="Arial" panose="020B0604020202020204" pitchFamily="34" charset="0"/>
                <a:ea typeface="+mj-ea"/>
                <a:cs typeface="Arial" panose="020B0604020202020204" pitchFamily="34" charset="0"/>
              </a:rPr>
              <a:t>Accommodation Information for People with Disabilities</a:t>
            </a:r>
          </a:p>
        </p:txBody>
      </p:sp>
      <p:pic>
        <p:nvPicPr>
          <p:cNvPr id="1025" name="image10.png" descr="ISA Wheelchair icon.">
            <a:extLst>
              <a:ext uri="{FF2B5EF4-FFF2-40B4-BE49-F238E27FC236}">
                <a16:creationId xmlns:a16="http://schemas.microsoft.com/office/drawing/2014/main" id="{360BB738-557D-E243-8A8C-FEE37D7365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923" b="1923"/>
          <a:stretch>
            <a:fillRect/>
          </a:stretch>
        </p:blipFill>
        <p:spPr bwMode="auto">
          <a:xfrm>
            <a:off x="961220" y="2868612"/>
            <a:ext cx="1165226" cy="11207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753D9D1-CFBC-0B42-B5B8-5D34BDD2538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1054207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1920849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739501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Small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597159"/>
            <a:ext cx="10515600" cy="1093529"/>
          </a:xfrm>
        </p:spPr>
        <p:txBody>
          <a:bodyPr/>
          <a:lstStyle>
            <a:lvl1pPr>
              <a:defRPr b="0">
                <a:solidFill>
                  <a:schemeClr val="accent3"/>
                </a:solidFill>
              </a:defRPr>
            </a:lvl1pPr>
          </a:lstStyle>
          <a:p>
            <a:r>
              <a:rPr lang="en-US"/>
              <a:t>Click to edit Master title style </a:t>
            </a:r>
          </a:p>
        </p:txBody>
      </p:sp>
      <p:sp>
        <p:nvSpPr>
          <p:cNvPr id="3" name="Content Placeholder 2"/>
          <p:cNvSpPr>
            <a:spLocks noGrp="1"/>
          </p:cNvSpPr>
          <p:nvPr>
            <p:ph idx="1"/>
          </p:nvPr>
        </p:nvSpPr>
        <p:spPr>
          <a:xfrm>
            <a:off x="838200" y="1825624"/>
            <a:ext cx="7174832" cy="4239273"/>
          </a:xfrm>
        </p:spPr>
        <p:txBody>
          <a:bodyPr/>
          <a:lstStyle>
            <a:lvl1pPr>
              <a:defRPr sz="3200">
                <a:solidFill>
                  <a:schemeClr val="tx2"/>
                </a:solidFill>
              </a:defRPr>
            </a:lvl1pPr>
            <a:lvl2pPr>
              <a:defRPr sz="3000">
                <a:solidFill>
                  <a:schemeClr val="tx2"/>
                </a:solidFill>
              </a:defRPr>
            </a:lvl2pPr>
            <a:lvl3pPr>
              <a:defRPr sz="2800">
                <a:solidFill>
                  <a:schemeClr val="tx2"/>
                </a:solidFill>
              </a:defRPr>
            </a:lvl3pPr>
            <a:lvl4pPr>
              <a:defRPr sz="2400">
                <a:solidFill>
                  <a:schemeClr val="tx2"/>
                </a:solidFill>
              </a:defRPr>
            </a:lvl4pPr>
            <a:lvl5pP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p:cNvSpPr>
            <a:spLocks noGrp="1"/>
          </p:cNvSpPr>
          <p:nvPr>
            <p:ph type="pic" sz="quarter" idx="10"/>
          </p:nvPr>
        </p:nvSpPr>
        <p:spPr>
          <a:xfrm>
            <a:off x="8181975" y="1825624"/>
            <a:ext cx="3171825" cy="3851276"/>
          </a:xfrm>
        </p:spPr>
        <p:txBody>
          <a:bodyPr/>
          <a:lstStyle>
            <a:lvl1pPr marL="0" indent="0">
              <a:buNone/>
              <a:defRPr/>
            </a:lvl1pPr>
          </a:lstStyle>
          <a:p>
            <a:endParaRPr lang="en-US"/>
          </a:p>
        </p:txBody>
      </p:sp>
      <p:sp>
        <p:nvSpPr>
          <p:cNvPr id="6" name="Text Placeholder 5"/>
          <p:cNvSpPr>
            <a:spLocks noGrp="1"/>
          </p:cNvSpPr>
          <p:nvPr>
            <p:ph type="body" sz="quarter" idx="11"/>
          </p:nvPr>
        </p:nvSpPr>
        <p:spPr>
          <a:xfrm>
            <a:off x="8181975" y="5800725"/>
            <a:ext cx="3171825" cy="263525"/>
          </a:xfrm>
        </p:spPr>
        <p:txBody>
          <a:bodyPr>
            <a:normAutofit/>
          </a:bodyPr>
          <a:lstStyle>
            <a:lvl1pPr marL="0" indent="0">
              <a:buNone/>
              <a:defRPr sz="1200" i="1">
                <a:solidFill>
                  <a:schemeClr val="bg2">
                    <a:lumMod val="50000"/>
                  </a:schemeClr>
                </a:solidFill>
              </a:defRPr>
            </a:lvl1pPr>
          </a:lstStyle>
          <a:p>
            <a:pPr lvl="0"/>
            <a:endParaRPr lang="en-US"/>
          </a:p>
        </p:txBody>
      </p:sp>
    </p:spTree>
    <p:extLst>
      <p:ext uri="{BB962C8B-B14F-4D97-AF65-F5344CB8AC3E}">
        <p14:creationId xmlns:p14="http://schemas.microsoft.com/office/powerpoint/2010/main" val="26654114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mparison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1086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086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hasCustomPrompt="1"/>
          </p:nvPr>
        </p:nvSpPr>
        <p:spPr>
          <a:xfrm>
            <a:off x="838200" y="597159"/>
            <a:ext cx="10515600" cy="1093529"/>
          </a:xfrm>
        </p:spPr>
        <p:txBody>
          <a:bodyPr/>
          <a:lstStyle>
            <a:lvl1pPr>
              <a:defRPr b="0">
                <a:solidFill>
                  <a:schemeClr val="accent3"/>
                </a:solidFill>
              </a:defRPr>
            </a:lvl1pPr>
          </a:lstStyle>
          <a:p>
            <a:r>
              <a:rPr lang="en-US"/>
              <a:t>Click to edit Master title style </a:t>
            </a:r>
          </a:p>
        </p:txBody>
      </p:sp>
    </p:spTree>
    <p:extLst>
      <p:ext uri="{BB962C8B-B14F-4D97-AF65-F5344CB8AC3E}">
        <p14:creationId xmlns:p14="http://schemas.microsoft.com/office/powerpoint/2010/main" val="1966854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55CA2D-D290-4F01-9D84-9897F50330B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BA3F40AB-1466-4C91-8A7C-682839CD8971}"/>
              </a:ext>
            </a:extLst>
          </p:cNvPr>
          <p:cNvSpPr>
            <a:spLocks noGrp="1"/>
          </p:cNvSpPr>
          <p:nvPr>
            <p:ph type="title"/>
          </p:nvPr>
        </p:nvSpPr>
        <p:spPr>
          <a:xfrm>
            <a:off x="5534607" y="1162964"/>
            <a:ext cx="5969873" cy="2258722"/>
          </a:xfrm>
        </p:spPr>
        <p:txBody>
          <a:bodyPr anchor="b">
            <a:noAutofit/>
          </a:bodyPr>
          <a:lstStyle>
            <a:lvl1pPr>
              <a:defRPr sz="6400" b="1">
                <a:solidFill>
                  <a:schemeClr val="bg1"/>
                </a:solidFill>
                <a:latin typeface="+mn-lt"/>
              </a:defRPr>
            </a:lvl1pPr>
          </a:lstStyle>
          <a:p>
            <a:r>
              <a:rPr lang="en-US"/>
              <a:t>Click to edit Master title style</a:t>
            </a:r>
          </a:p>
        </p:txBody>
      </p:sp>
      <p:sp>
        <p:nvSpPr>
          <p:cNvPr id="9" name="Text Placeholder 2">
            <a:extLst>
              <a:ext uri="{FF2B5EF4-FFF2-40B4-BE49-F238E27FC236}">
                <a16:creationId xmlns:a16="http://schemas.microsoft.com/office/drawing/2014/main" id="{77FC92A0-0701-4077-9635-8CC683EF0E38}"/>
              </a:ext>
            </a:extLst>
          </p:cNvPr>
          <p:cNvSpPr>
            <a:spLocks noGrp="1"/>
          </p:cNvSpPr>
          <p:nvPr>
            <p:ph type="body" idx="1"/>
          </p:nvPr>
        </p:nvSpPr>
        <p:spPr>
          <a:xfrm>
            <a:off x="5534607" y="3932031"/>
            <a:ext cx="5969873" cy="1311768"/>
          </a:xfrm>
        </p:spPr>
        <p:txBody>
          <a:bodyPr>
            <a:normAutofit/>
          </a:bodyPr>
          <a:lstStyle>
            <a:lvl1pPr marL="0" indent="0">
              <a:buNone/>
              <a:defRPr sz="2800" i="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0" name="Group 9">
            <a:extLst>
              <a:ext uri="{FF2B5EF4-FFF2-40B4-BE49-F238E27FC236}">
                <a16:creationId xmlns:a16="http://schemas.microsoft.com/office/drawing/2014/main" id="{6E823FB4-CE9A-45CC-91AC-F4CA2C328564}"/>
              </a:ext>
            </a:extLst>
          </p:cNvPr>
          <p:cNvGrpSpPr/>
          <p:nvPr userDrawn="1"/>
        </p:nvGrpSpPr>
        <p:grpSpPr>
          <a:xfrm>
            <a:off x="5662944" y="3638933"/>
            <a:ext cx="1271344" cy="65315"/>
            <a:chOff x="831980" y="3769567"/>
            <a:chExt cx="1271344" cy="65315"/>
          </a:xfrm>
        </p:grpSpPr>
        <p:sp>
          <p:nvSpPr>
            <p:cNvPr id="11" name="Rectangle: Rounded Corners 10">
              <a:extLst>
                <a:ext uri="{FF2B5EF4-FFF2-40B4-BE49-F238E27FC236}">
                  <a16:creationId xmlns:a16="http://schemas.microsoft.com/office/drawing/2014/main" id="{D39B5F94-9057-427C-8044-E9A1CC50DA72}"/>
                </a:ext>
              </a:extLst>
            </p:cNvPr>
            <p:cNvSpPr/>
            <p:nvPr userDrawn="1"/>
          </p:nvSpPr>
          <p:spPr>
            <a:xfrm>
              <a:off x="831980" y="3769567"/>
              <a:ext cx="313401" cy="6531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7983D29E-94A1-406E-B4EA-C565262BBA80}"/>
                </a:ext>
              </a:extLst>
            </p:cNvPr>
            <p:cNvSpPr/>
            <p:nvPr userDrawn="1"/>
          </p:nvSpPr>
          <p:spPr>
            <a:xfrm>
              <a:off x="1189168" y="3769567"/>
              <a:ext cx="914156" cy="65315"/>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logo&#10;&#10;Description automatically generated">
            <a:extLst>
              <a:ext uri="{FF2B5EF4-FFF2-40B4-BE49-F238E27FC236}">
                <a16:creationId xmlns:a16="http://schemas.microsoft.com/office/drawing/2014/main" id="{B79828F4-72A5-4C66-B49D-651061E7EC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6113" y="2049325"/>
            <a:ext cx="2579774" cy="2744721"/>
          </a:xfrm>
          <a:prstGeom prst="rect">
            <a:avLst/>
          </a:prstGeom>
        </p:spPr>
      </p:pic>
      <p:cxnSp>
        <p:nvCxnSpPr>
          <p:cNvPr id="17" name="Straight Connector 16">
            <a:extLst>
              <a:ext uri="{FF2B5EF4-FFF2-40B4-BE49-F238E27FC236}">
                <a16:creationId xmlns:a16="http://schemas.microsoft.com/office/drawing/2014/main" id="{906922F6-67F6-4535-89D5-44805905E368}"/>
              </a:ext>
            </a:extLst>
          </p:cNvPr>
          <p:cNvCxnSpPr>
            <a:cxnSpLocks/>
          </p:cNvCxnSpPr>
          <p:nvPr userDrawn="1"/>
        </p:nvCxnSpPr>
        <p:spPr>
          <a:xfrm>
            <a:off x="4560849" y="1371600"/>
            <a:ext cx="0" cy="4114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6762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ver">
  <p:cSld name="TITLE_20">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112100" y="507967"/>
            <a:ext cx="9826800" cy="4942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9000"/>
              <a:buNone/>
              <a:defRPr sz="12000">
                <a:solidFill>
                  <a:schemeClr val="lt1"/>
                </a:solidFill>
              </a:defRPr>
            </a:lvl1pPr>
            <a:lvl2pPr lvl="1">
              <a:spcBef>
                <a:spcPts val="0"/>
              </a:spcBef>
              <a:spcAft>
                <a:spcPts val="0"/>
              </a:spcAft>
              <a:buSzPts val="5000"/>
              <a:buNone/>
              <a:defRPr/>
            </a:lvl2pPr>
            <a:lvl3pPr lvl="2">
              <a:spcBef>
                <a:spcPts val="0"/>
              </a:spcBef>
              <a:spcAft>
                <a:spcPts val="0"/>
              </a:spcAft>
              <a:buSzPts val="5000"/>
              <a:buNone/>
              <a:defRPr/>
            </a:lvl3pPr>
            <a:lvl4pPr lvl="3">
              <a:spcBef>
                <a:spcPts val="0"/>
              </a:spcBef>
              <a:spcAft>
                <a:spcPts val="0"/>
              </a:spcAft>
              <a:buSzPts val="5000"/>
              <a:buNone/>
              <a:defRPr/>
            </a:lvl4pPr>
            <a:lvl5pPr lvl="4">
              <a:spcBef>
                <a:spcPts val="0"/>
              </a:spcBef>
              <a:spcAft>
                <a:spcPts val="0"/>
              </a:spcAft>
              <a:buSzPts val="5000"/>
              <a:buNone/>
              <a:defRPr/>
            </a:lvl5pPr>
            <a:lvl6pPr lvl="5">
              <a:spcBef>
                <a:spcPts val="0"/>
              </a:spcBef>
              <a:spcAft>
                <a:spcPts val="0"/>
              </a:spcAft>
              <a:buSzPts val="5000"/>
              <a:buNone/>
              <a:defRPr/>
            </a:lvl6pPr>
            <a:lvl7pPr lvl="6">
              <a:spcBef>
                <a:spcPts val="0"/>
              </a:spcBef>
              <a:spcAft>
                <a:spcPts val="0"/>
              </a:spcAft>
              <a:buSzPts val="5000"/>
              <a:buNone/>
              <a:defRPr/>
            </a:lvl7pPr>
            <a:lvl8pPr lvl="7">
              <a:spcBef>
                <a:spcPts val="0"/>
              </a:spcBef>
              <a:spcAft>
                <a:spcPts val="0"/>
              </a:spcAft>
              <a:buSzPts val="5000"/>
              <a:buNone/>
              <a:defRPr/>
            </a:lvl8pPr>
            <a:lvl9pPr lvl="8">
              <a:spcBef>
                <a:spcPts val="0"/>
              </a:spcBef>
              <a:spcAft>
                <a:spcPts val="0"/>
              </a:spcAft>
              <a:buSzPts val="5000"/>
              <a:buNone/>
              <a:defRPr/>
            </a:lvl9pPr>
          </a:lstStyle>
          <a:p>
            <a:endParaRPr/>
          </a:p>
        </p:txBody>
      </p:sp>
      <p:sp>
        <p:nvSpPr>
          <p:cNvPr id="11" name="Google Shape;11;p2"/>
          <p:cNvSpPr>
            <a:spLocks noGrp="1"/>
          </p:cNvSpPr>
          <p:nvPr>
            <p:ph type="pic" idx="2"/>
          </p:nvPr>
        </p:nvSpPr>
        <p:spPr>
          <a:xfrm>
            <a:off x="4536733" y="2339600"/>
            <a:ext cx="3275200" cy="2178800"/>
          </a:xfrm>
          <a:prstGeom prst="roundRect">
            <a:avLst>
              <a:gd name="adj" fmla="val 0"/>
            </a:avLst>
          </a:prstGeom>
          <a:noFill/>
          <a:ln>
            <a:noFill/>
          </a:ln>
        </p:spPr>
      </p:sp>
      <p:sp>
        <p:nvSpPr>
          <p:cNvPr id="12" name="Google Shape;12;p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sz="1333">
                <a:solidFill>
                  <a:schemeClr val="accent1"/>
                </a:solidFill>
              </a:defRPr>
            </a:lvl1pPr>
            <a:lvl2pPr lvl="1">
              <a:buNone/>
              <a:defRPr sz="1333">
                <a:solidFill>
                  <a:schemeClr val="accent1"/>
                </a:solidFill>
              </a:defRPr>
            </a:lvl2pPr>
            <a:lvl3pPr lvl="2">
              <a:buNone/>
              <a:defRPr sz="1333">
                <a:solidFill>
                  <a:schemeClr val="accent1"/>
                </a:solidFill>
              </a:defRPr>
            </a:lvl3pPr>
            <a:lvl4pPr lvl="3">
              <a:buNone/>
              <a:defRPr sz="1333">
                <a:solidFill>
                  <a:schemeClr val="accent1"/>
                </a:solidFill>
              </a:defRPr>
            </a:lvl4pPr>
            <a:lvl5pPr lvl="4">
              <a:buNone/>
              <a:defRPr sz="1333">
                <a:solidFill>
                  <a:schemeClr val="accent1"/>
                </a:solidFill>
              </a:defRPr>
            </a:lvl5pPr>
            <a:lvl6pPr lvl="5">
              <a:buNone/>
              <a:defRPr sz="1333">
                <a:solidFill>
                  <a:schemeClr val="accent1"/>
                </a:solidFill>
              </a:defRPr>
            </a:lvl6pPr>
            <a:lvl7pPr lvl="6">
              <a:buNone/>
              <a:defRPr sz="1333">
                <a:solidFill>
                  <a:schemeClr val="accent1"/>
                </a:solidFill>
              </a:defRPr>
            </a:lvl7pPr>
            <a:lvl8pPr lvl="7">
              <a:buNone/>
              <a:defRPr sz="1333">
                <a:solidFill>
                  <a:schemeClr val="accent1"/>
                </a:solidFill>
              </a:defRPr>
            </a:lvl8pPr>
            <a:lvl9pPr lvl="8">
              <a:buNone/>
              <a:defRPr sz="1333">
                <a:solidFill>
                  <a:schemeClr val="accen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3758228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O Opportunities">
  <p:cSld name="CUSTOM_7">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338667" y="360233"/>
            <a:ext cx="11393600" cy="1550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1"/>
              </a:buClr>
              <a:buSzPts val="5000"/>
              <a:buFont typeface="IBM Plex Sans Light"/>
              <a:buNone/>
              <a:defRPr/>
            </a:lvl1pPr>
            <a:lvl2pPr lvl="1">
              <a:spcBef>
                <a:spcPts val="0"/>
              </a:spcBef>
              <a:spcAft>
                <a:spcPts val="0"/>
              </a:spcAft>
              <a:buClr>
                <a:schemeClr val="dk1"/>
              </a:buClr>
              <a:buSzPts val="5000"/>
              <a:buFont typeface="IBM Plex Sans Light"/>
              <a:buNone/>
              <a:defRPr>
                <a:solidFill>
                  <a:schemeClr val="dk1"/>
                </a:solidFill>
              </a:defRPr>
            </a:lvl2pPr>
            <a:lvl3pPr lvl="2">
              <a:spcBef>
                <a:spcPts val="0"/>
              </a:spcBef>
              <a:spcAft>
                <a:spcPts val="0"/>
              </a:spcAft>
              <a:buClr>
                <a:schemeClr val="dk1"/>
              </a:buClr>
              <a:buSzPts val="5000"/>
              <a:buFont typeface="IBM Plex Sans Light"/>
              <a:buNone/>
              <a:defRPr>
                <a:solidFill>
                  <a:schemeClr val="dk1"/>
                </a:solidFill>
              </a:defRPr>
            </a:lvl3pPr>
            <a:lvl4pPr lvl="3">
              <a:spcBef>
                <a:spcPts val="0"/>
              </a:spcBef>
              <a:spcAft>
                <a:spcPts val="0"/>
              </a:spcAft>
              <a:buClr>
                <a:schemeClr val="dk1"/>
              </a:buClr>
              <a:buSzPts val="5000"/>
              <a:buFont typeface="IBM Plex Sans Light"/>
              <a:buNone/>
              <a:defRPr>
                <a:solidFill>
                  <a:schemeClr val="dk1"/>
                </a:solidFill>
              </a:defRPr>
            </a:lvl4pPr>
            <a:lvl5pPr lvl="4">
              <a:spcBef>
                <a:spcPts val="0"/>
              </a:spcBef>
              <a:spcAft>
                <a:spcPts val="0"/>
              </a:spcAft>
              <a:buClr>
                <a:schemeClr val="dk1"/>
              </a:buClr>
              <a:buSzPts val="5000"/>
              <a:buFont typeface="IBM Plex Sans Light"/>
              <a:buNone/>
              <a:defRPr>
                <a:solidFill>
                  <a:schemeClr val="dk1"/>
                </a:solidFill>
              </a:defRPr>
            </a:lvl5pPr>
            <a:lvl6pPr lvl="5">
              <a:spcBef>
                <a:spcPts val="0"/>
              </a:spcBef>
              <a:spcAft>
                <a:spcPts val="0"/>
              </a:spcAft>
              <a:buClr>
                <a:schemeClr val="dk1"/>
              </a:buClr>
              <a:buSzPts val="5000"/>
              <a:buFont typeface="IBM Plex Sans Light"/>
              <a:buNone/>
              <a:defRPr>
                <a:solidFill>
                  <a:schemeClr val="dk1"/>
                </a:solidFill>
              </a:defRPr>
            </a:lvl6pPr>
            <a:lvl7pPr lvl="6">
              <a:spcBef>
                <a:spcPts val="0"/>
              </a:spcBef>
              <a:spcAft>
                <a:spcPts val="0"/>
              </a:spcAft>
              <a:buClr>
                <a:schemeClr val="dk1"/>
              </a:buClr>
              <a:buSzPts val="5000"/>
              <a:buFont typeface="IBM Plex Sans Light"/>
              <a:buNone/>
              <a:defRPr>
                <a:solidFill>
                  <a:schemeClr val="dk1"/>
                </a:solidFill>
              </a:defRPr>
            </a:lvl7pPr>
            <a:lvl8pPr lvl="7">
              <a:spcBef>
                <a:spcPts val="0"/>
              </a:spcBef>
              <a:spcAft>
                <a:spcPts val="0"/>
              </a:spcAft>
              <a:buClr>
                <a:schemeClr val="dk1"/>
              </a:buClr>
              <a:buSzPts val="5000"/>
              <a:buFont typeface="IBM Plex Sans Light"/>
              <a:buNone/>
              <a:defRPr>
                <a:solidFill>
                  <a:schemeClr val="dk1"/>
                </a:solidFill>
              </a:defRPr>
            </a:lvl8pPr>
            <a:lvl9pPr lvl="8">
              <a:spcBef>
                <a:spcPts val="0"/>
              </a:spcBef>
              <a:spcAft>
                <a:spcPts val="0"/>
              </a:spcAft>
              <a:buClr>
                <a:schemeClr val="dk1"/>
              </a:buClr>
              <a:buSzPts val="5000"/>
              <a:buFont typeface="IBM Plex Sans Light"/>
              <a:buNone/>
              <a:defRPr>
                <a:solidFill>
                  <a:schemeClr val="dk1"/>
                </a:solidFill>
              </a:defRPr>
            </a:lvl9pPr>
          </a:lstStyle>
          <a:p>
            <a:endParaRPr/>
          </a:p>
        </p:txBody>
      </p:sp>
      <p:sp>
        <p:nvSpPr>
          <p:cNvPr id="127" name="Google Shape;127;p15"/>
          <p:cNvSpPr txBox="1">
            <a:spLocks noGrp="1"/>
          </p:cNvSpPr>
          <p:nvPr>
            <p:ph type="subTitle" idx="1"/>
          </p:nvPr>
        </p:nvSpPr>
        <p:spPr>
          <a:xfrm>
            <a:off x="478533" y="3368967"/>
            <a:ext cx="2037600" cy="45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IBM Plex Sans SemiBold"/>
              <a:buNone/>
              <a:defRPr>
                <a:solidFill>
                  <a:schemeClr val="lt2"/>
                </a:solidFill>
              </a:defRPr>
            </a:lvl1pPr>
            <a:lvl2pPr lvl="1">
              <a:spcBef>
                <a:spcPts val="0"/>
              </a:spcBef>
              <a:spcAft>
                <a:spcPts val="0"/>
              </a:spcAft>
              <a:buClr>
                <a:schemeClr val="lt2"/>
              </a:buClr>
              <a:buSzPts val="1400"/>
              <a:buFont typeface="IBM Plex Sans SemiBold"/>
              <a:buNone/>
              <a:defRPr>
                <a:solidFill>
                  <a:schemeClr val="lt2"/>
                </a:solidFill>
              </a:defRPr>
            </a:lvl2pPr>
            <a:lvl3pPr lvl="2">
              <a:spcBef>
                <a:spcPts val="0"/>
              </a:spcBef>
              <a:spcAft>
                <a:spcPts val="0"/>
              </a:spcAft>
              <a:buClr>
                <a:schemeClr val="lt2"/>
              </a:buClr>
              <a:buSzPts val="1400"/>
              <a:buFont typeface="IBM Plex Sans SemiBold"/>
              <a:buNone/>
              <a:defRPr>
                <a:solidFill>
                  <a:schemeClr val="lt2"/>
                </a:solidFill>
              </a:defRPr>
            </a:lvl3pPr>
            <a:lvl4pPr lvl="3">
              <a:spcBef>
                <a:spcPts val="0"/>
              </a:spcBef>
              <a:spcAft>
                <a:spcPts val="0"/>
              </a:spcAft>
              <a:buClr>
                <a:schemeClr val="lt2"/>
              </a:buClr>
              <a:buSzPts val="1400"/>
              <a:buFont typeface="IBM Plex Sans SemiBold"/>
              <a:buNone/>
              <a:defRPr>
                <a:solidFill>
                  <a:schemeClr val="lt2"/>
                </a:solidFill>
              </a:defRPr>
            </a:lvl4pPr>
            <a:lvl5pPr lvl="4">
              <a:spcBef>
                <a:spcPts val="0"/>
              </a:spcBef>
              <a:spcAft>
                <a:spcPts val="0"/>
              </a:spcAft>
              <a:buClr>
                <a:schemeClr val="lt2"/>
              </a:buClr>
              <a:buSzPts val="1400"/>
              <a:buFont typeface="IBM Plex Sans SemiBold"/>
              <a:buNone/>
              <a:defRPr>
                <a:solidFill>
                  <a:schemeClr val="lt2"/>
                </a:solidFill>
              </a:defRPr>
            </a:lvl5pPr>
            <a:lvl6pPr lvl="5">
              <a:spcBef>
                <a:spcPts val="0"/>
              </a:spcBef>
              <a:spcAft>
                <a:spcPts val="0"/>
              </a:spcAft>
              <a:buClr>
                <a:schemeClr val="lt2"/>
              </a:buClr>
              <a:buSzPts val="1400"/>
              <a:buFont typeface="IBM Plex Sans SemiBold"/>
              <a:buNone/>
              <a:defRPr>
                <a:solidFill>
                  <a:schemeClr val="lt2"/>
                </a:solidFill>
              </a:defRPr>
            </a:lvl6pPr>
            <a:lvl7pPr lvl="6">
              <a:spcBef>
                <a:spcPts val="0"/>
              </a:spcBef>
              <a:spcAft>
                <a:spcPts val="0"/>
              </a:spcAft>
              <a:buClr>
                <a:schemeClr val="lt2"/>
              </a:buClr>
              <a:buSzPts val="1400"/>
              <a:buFont typeface="IBM Plex Sans SemiBold"/>
              <a:buNone/>
              <a:defRPr>
                <a:solidFill>
                  <a:schemeClr val="lt2"/>
                </a:solidFill>
              </a:defRPr>
            </a:lvl7pPr>
            <a:lvl8pPr lvl="7">
              <a:spcBef>
                <a:spcPts val="0"/>
              </a:spcBef>
              <a:spcAft>
                <a:spcPts val="0"/>
              </a:spcAft>
              <a:buClr>
                <a:schemeClr val="lt2"/>
              </a:buClr>
              <a:buSzPts val="1400"/>
              <a:buFont typeface="IBM Plex Sans SemiBold"/>
              <a:buNone/>
              <a:defRPr>
                <a:solidFill>
                  <a:schemeClr val="lt2"/>
                </a:solidFill>
              </a:defRPr>
            </a:lvl8pPr>
            <a:lvl9pPr lvl="8">
              <a:spcBef>
                <a:spcPts val="0"/>
              </a:spcBef>
              <a:spcAft>
                <a:spcPts val="0"/>
              </a:spcAft>
              <a:buClr>
                <a:schemeClr val="lt2"/>
              </a:buClr>
              <a:buSzPts val="1400"/>
              <a:buFont typeface="IBM Plex Sans SemiBold"/>
              <a:buNone/>
              <a:defRPr>
                <a:solidFill>
                  <a:schemeClr val="lt2"/>
                </a:solidFill>
              </a:defRPr>
            </a:lvl9pPr>
          </a:lstStyle>
          <a:p>
            <a:endParaRPr/>
          </a:p>
        </p:txBody>
      </p:sp>
      <p:sp>
        <p:nvSpPr>
          <p:cNvPr id="128" name="Google Shape;128;p15"/>
          <p:cNvSpPr txBox="1">
            <a:spLocks noGrp="1"/>
          </p:cNvSpPr>
          <p:nvPr>
            <p:ph type="subTitle" idx="2"/>
          </p:nvPr>
        </p:nvSpPr>
        <p:spPr>
          <a:xfrm>
            <a:off x="2702721" y="3368967"/>
            <a:ext cx="2037600" cy="45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IBM Plex Sans SemiBold"/>
              <a:buNone/>
              <a:defRPr>
                <a:solidFill>
                  <a:schemeClr val="lt2"/>
                </a:solidFill>
              </a:defRPr>
            </a:lvl1pPr>
            <a:lvl2pPr lvl="1">
              <a:spcBef>
                <a:spcPts val="0"/>
              </a:spcBef>
              <a:spcAft>
                <a:spcPts val="0"/>
              </a:spcAft>
              <a:buClr>
                <a:schemeClr val="lt2"/>
              </a:buClr>
              <a:buSzPts val="1400"/>
              <a:buFont typeface="IBM Plex Sans SemiBold"/>
              <a:buNone/>
              <a:defRPr>
                <a:solidFill>
                  <a:schemeClr val="lt2"/>
                </a:solidFill>
              </a:defRPr>
            </a:lvl2pPr>
            <a:lvl3pPr lvl="2">
              <a:spcBef>
                <a:spcPts val="0"/>
              </a:spcBef>
              <a:spcAft>
                <a:spcPts val="0"/>
              </a:spcAft>
              <a:buClr>
                <a:schemeClr val="lt2"/>
              </a:buClr>
              <a:buSzPts val="1400"/>
              <a:buFont typeface="IBM Plex Sans SemiBold"/>
              <a:buNone/>
              <a:defRPr>
                <a:solidFill>
                  <a:schemeClr val="lt2"/>
                </a:solidFill>
              </a:defRPr>
            </a:lvl3pPr>
            <a:lvl4pPr lvl="3">
              <a:spcBef>
                <a:spcPts val="0"/>
              </a:spcBef>
              <a:spcAft>
                <a:spcPts val="0"/>
              </a:spcAft>
              <a:buClr>
                <a:schemeClr val="lt2"/>
              </a:buClr>
              <a:buSzPts val="1400"/>
              <a:buFont typeface="IBM Plex Sans SemiBold"/>
              <a:buNone/>
              <a:defRPr>
                <a:solidFill>
                  <a:schemeClr val="lt2"/>
                </a:solidFill>
              </a:defRPr>
            </a:lvl4pPr>
            <a:lvl5pPr lvl="4">
              <a:spcBef>
                <a:spcPts val="0"/>
              </a:spcBef>
              <a:spcAft>
                <a:spcPts val="0"/>
              </a:spcAft>
              <a:buClr>
                <a:schemeClr val="lt2"/>
              </a:buClr>
              <a:buSzPts val="1400"/>
              <a:buFont typeface="IBM Plex Sans SemiBold"/>
              <a:buNone/>
              <a:defRPr>
                <a:solidFill>
                  <a:schemeClr val="lt2"/>
                </a:solidFill>
              </a:defRPr>
            </a:lvl5pPr>
            <a:lvl6pPr lvl="5">
              <a:spcBef>
                <a:spcPts val="0"/>
              </a:spcBef>
              <a:spcAft>
                <a:spcPts val="0"/>
              </a:spcAft>
              <a:buClr>
                <a:schemeClr val="lt2"/>
              </a:buClr>
              <a:buSzPts val="1400"/>
              <a:buFont typeface="IBM Plex Sans SemiBold"/>
              <a:buNone/>
              <a:defRPr>
                <a:solidFill>
                  <a:schemeClr val="lt2"/>
                </a:solidFill>
              </a:defRPr>
            </a:lvl6pPr>
            <a:lvl7pPr lvl="6">
              <a:spcBef>
                <a:spcPts val="0"/>
              </a:spcBef>
              <a:spcAft>
                <a:spcPts val="0"/>
              </a:spcAft>
              <a:buClr>
                <a:schemeClr val="lt2"/>
              </a:buClr>
              <a:buSzPts val="1400"/>
              <a:buFont typeface="IBM Plex Sans SemiBold"/>
              <a:buNone/>
              <a:defRPr>
                <a:solidFill>
                  <a:schemeClr val="lt2"/>
                </a:solidFill>
              </a:defRPr>
            </a:lvl7pPr>
            <a:lvl8pPr lvl="7">
              <a:spcBef>
                <a:spcPts val="0"/>
              </a:spcBef>
              <a:spcAft>
                <a:spcPts val="0"/>
              </a:spcAft>
              <a:buClr>
                <a:schemeClr val="lt2"/>
              </a:buClr>
              <a:buSzPts val="1400"/>
              <a:buFont typeface="IBM Plex Sans SemiBold"/>
              <a:buNone/>
              <a:defRPr>
                <a:solidFill>
                  <a:schemeClr val="lt2"/>
                </a:solidFill>
              </a:defRPr>
            </a:lvl8pPr>
            <a:lvl9pPr lvl="8">
              <a:spcBef>
                <a:spcPts val="0"/>
              </a:spcBef>
              <a:spcAft>
                <a:spcPts val="0"/>
              </a:spcAft>
              <a:buClr>
                <a:schemeClr val="lt2"/>
              </a:buClr>
              <a:buSzPts val="1400"/>
              <a:buFont typeface="IBM Plex Sans SemiBold"/>
              <a:buNone/>
              <a:defRPr>
                <a:solidFill>
                  <a:schemeClr val="lt2"/>
                </a:solidFill>
              </a:defRPr>
            </a:lvl9pPr>
          </a:lstStyle>
          <a:p>
            <a:endParaRPr/>
          </a:p>
        </p:txBody>
      </p:sp>
      <p:sp>
        <p:nvSpPr>
          <p:cNvPr id="129" name="Google Shape;129;p15"/>
          <p:cNvSpPr txBox="1">
            <a:spLocks noGrp="1"/>
          </p:cNvSpPr>
          <p:nvPr>
            <p:ph type="subTitle" idx="3"/>
          </p:nvPr>
        </p:nvSpPr>
        <p:spPr>
          <a:xfrm>
            <a:off x="4926908" y="3368967"/>
            <a:ext cx="2037600" cy="45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IBM Plex Sans SemiBold"/>
              <a:buNone/>
              <a:defRPr>
                <a:solidFill>
                  <a:schemeClr val="lt2"/>
                </a:solidFill>
              </a:defRPr>
            </a:lvl1pPr>
            <a:lvl2pPr lvl="1">
              <a:spcBef>
                <a:spcPts val="0"/>
              </a:spcBef>
              <a:spcAft>
                <a:spcPts val="0"/>
              </a:spcAft>
              <a:buClr>
                <a:schemeClr val="lt2"/>
              </a:buClr>
              <a:buSzPts val="1400"/>
              <a:buFont typeface="IBM Plex Sans SemiBold"/>
              <a:buNone/>
              <a:defRPr>
                <a:solidFill>
                  <a:schemeClr val="lt2"/>
                </a:solidFill>
              </a:defRPr>
            </a:lvl2pPr>
            <a:lvl3pPr lvl="2">
              <a:spcBef>
                <a:spcPts val="0"/>
              </a:spcBef>
              <a:spcAft>
                <a:spcPts val="0"/>
              </a:spcAft>
              <a:buClr>
                <a:schemeClr val="lt2"/>
              </a:buClr>
              <a:buSzPts val="1400"/>
              <a:buFont typeface="IBM Plex Sans SemiBold"/>
              <a:buNone/>
              <a:defRPr>
                <a:solidFill>
                  <a:schemeClr val="lt2"/>
                </a:solidFill>
              </a:defRPr>
            </a:lvl3pPr>
            <a:lvl4pPr lvl="3">
              <a:spcBef>
                <a:spcPts val="0"/>
              </a:spcBef>
              <a:spcAft>
                <a:spcPts val="0"/>
              </a:spcAft>
              <a:buClr>
                <a:schemeClr val="lt2"/>
              </a:buClr>
              <a:buSzPts val="1400"/>
              <a:buFont typeface="IBM Plex Sans SemiBold"/>
              <a:buNone/>
              <a:defRPr>
                <a:solidFill>
                  <a:schemeClr val="lt2"/>
                </a:solidFill>
              </a:defRPr>
            </a:lvl4pPr>
            <a:lvl5pPr lvl="4">
              <a:spcBef>
                <a:spcPts val="0"/>
              </a:spcBef>
              <a:spcAft>
                <a:spcPts val="0"/>
              </a:spcAft>
              <a:buClr>
                <a:schemeClr val="lt2"/>
              </a:buClr>
              <a:buSzPts val="1400"/>
              <a:buFont typeface="IBM Plex Sans SemiBold"/>
              <a:buNone/>
              <a:defRPr>
                <a:solidFill>
                  <a:schemeClr val="lt2"/>
                </a:solidFill>
              </a:defRPr>
            </a:lvl5pPr>
            <a:lvl6pPr lvl="5">
              <a:spcBef>
                <a:spcPts val="0"/>
              </a:spcBef>
              <a:spcAft>
                <a:spcPts val="0"/>
              </a:spcAft>
              <a:buClr>
                <a:schemeClr val="lt2"/>
              </a:buClr>
              <a:buSzPts val="1400"/>
              <a:buFont typeface="IBM Plex Sans SemiBold"/>
              <a:buNone/>
              <a:defRPr>
                <a:solidFill>
                  <a:schemeClr val="lt2"/>
                </a:solidFill>
              </a:defRPr>
            </a:lvl6pPr>
            <a:lvl7pPr lvl="6">
              <a:spcBef>
                <a:spcPts val="0"/>
              </a:spcBef>
              <a:spcAft>
                <a:spcPts val="0"/>
              </a:spcAft>
              <a:buClr>
                <a:schemeClr val="lt2"/>
              </a:buClr>
              <a:buSzPts val="1400"/>
              <a:buFont typeface="IBM Plex Sans SemiBold"/>
              <a:buNone/>
              <a:defRPr>
                <a:solidFill>
                  <a:schemeClr val="lt2"/>
                </a:solidFill>
              </a:defRPr>
            </a:lvl7pPr>
            <a:lvl8pPr lvl="7">
              <a:spcBef>
                <a:spcPts val="0"/>
              </a:spcBef>
              <a:spcAft>
                <a:spcPts val="0"/>
              </a:spcAft>
              <a:buClr>
                <a:schemeClr val="lt2"/>
              </a:buClr>
              <a:buSzPts val="1400"/>
              <a:buFont typeface="IBM Plex Sans SemiBold"/>
              <a:buNone/>
              <a:defRPr>
                <a:solidFill>
                  <a:schemeClr val="lt2"/>
                </a:solidFill>
              </a:defRPr>
            </a:lvl8pPr>
            <a:lvl9pPr lvl="8">
              <a:spcBef>
                <a:spcPts val="0"/>
              </a:spcBef>
              <a:spcAft>
                <a:spcPts val="0"/>
              </a:spcAft>
              <a:buClr>
                <a:schemeClr val="lt2"/>
              </a:buClr>
              <a:buSzPts val="1400"/>
              <a:buFont typeface="IBM Plex Sans SemiBold"/>
              <a:buNone/>
              <a:defRPr>
                <a:solidFill>
                  <a:schemeClr val="lt2"/>
                </a:solidFill>
              </a:defRPr>
            </a:lvl9pPr>
          </a:lstStyle>
          <a:p>
            <a:endParaRPr/>
          </a:p>
        </p:txBody>
      </p:sp>
      <p:sp>
        <p:nvSpPr>
          <p:cNvPr id="130" name="Google Shape;130;p15"/>
          <p:cNvSpPr txBox="1">
            <a:spLocks noGrp="1"/>
          </p:cNvSpPr>
          <p:nvPr>
            <p:ph type="subTitle" idx="4"/>
          </p:nvPr>
        </p:nvSpPr>
        <p:spPr>
          <a:xfrm>
            <a:off x="7151096" y="3368967"/>
            <a:ext cx="2037600" cy="45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IBM Plex Sans SemiBold"/>
              <a:buNone/>
              <a:defRPr>
                <a:solidFill>
                  <a:schemeClr val="lt2"/>
                </a:solidFill>
              </a:defRPr>
            </a:lvl1pPr>
            <a:lvl2pPr lvl="1">
              <a:spcBef>
                <a:spcPts val="0"/>
              </a:spcBef>
              <a:spcAft>
                <a:spcPts val="0"/>
              </a:spcAft>
              <a:buClr>
                <a:schemeClr val="lt2"/>
              </a:buClr>
              <a:buSzPts val="1400"/>
              <a:buFont typeface="IBM Plex Sans SemiBold"/>
              <a:buNone/>
              <a:defRPr>
                <a:solidFill>
                  <a:schemeClr val="lt2"/>
                </a:solidFill>
              </a:defRPr>
            </a:lvl2pPr>
            <a:lvl3pPr lvl="2">
              <a:spcBef>
                <a:spcPts val="0"/>
              </a:spcBef>
              <a:spcAft>
                <a:spcPts val="0"/>
              </a:spcAft>
              <a:buClr>
                <a:schemeClr val="lt2"/>
              </a:buClr>
              <a:buSzPts val="1400"/>
              <a:buFont typeface="IBM Plex Sans SemiBold"/>
              <a:buNone/>
              <a:defRPr>
                <a:solidFill>
                  <a:schemeClr val="lt2"/>
                </a:solidFill>
              </a:defRPr>
            </a:lvl3pPr>
            <a:lvl4pPr lvl="3">
              <a:spcBef>
                <a:spcPts val="0"/>
              </a:spcBef>
              <a:spcAft>
                <a:spcPts val="0"/>
              </a:spcAft>
              <a:buClr>
                <a:schemeClr val="lt2"/>
              </a:buClr>
              <a:buSzPts val="1400"/>
              <a:buFont typeface="IBM Plex Sans SemiBold"/>
              <a:buNone/>
              <a:defRPr>
                <a:solidFill>
                  <a:schemeClr val="lt2"/>
                </a:solidFill>
              </a:defRPr>
            </a:lvl4pPr>
            <a:lvl5pPr lvl="4">
              <a:spcBef>
                <a:spcPts val="0"/>
              </a:spcBef>
              <a:spcAft>
                <a:spcPts val="0"/>
              </a:spcAft>
              <a:buClr>
                <a:schemeClr val="lt2"/>
              </a:buClr>
              <a:buSzPts val="1400"/>
              <a:buFont typeface="IBM Plex Sans SemiBold"/>
              <a:buNone/>
              <a:defRPr>
                <a:solidFill>
                  <a:schemeClr val="lt2"/>
                </a:solidFill>
              </a:defRPr>
            </a:lvl5pPr>
            <a:lvl6pPr lvl="5">
              <a:spcBef>
                <a:spcPts val="0"/>
              </a:spcBef>
              <a:spcAft>
                <a:spcPts val="0"/>
              </a:spcAft>
              <a:buClr>
                <a:schemeClr val="lt2"/>
              </a:buClr>
              <a:buSzPts val="1400"/>
              <a:buFont typeface="IBM Plex Sans SemiBold"/>
              <a:buNone/>
              <a:defRPr>
                <a:solidFill>
                  <a:schemeClr val="lt2"/>
                </a:solidFill>
              </a:defRPr>
            </a:lvl6pPr>
            <a:lvl7pPr lvl="6">
              <a:spcBef>
                <a:spcPts val="0"/>
              </a:spcBef>
              <a:spcAft>
                <a:spcPts val="0"/>
              </a:spcAft>
              <a:buClr>
                <a:schemeClr val="lt2"/>
              </a:buClr>
              <a:buSzPts val="1400"/>
              <a:buFont typeface="IBM Plex Sans SemiBold"/>
              <a:buNone/>
              <a:defRPr>
                <a:solidFill>
                  <a:schemeClr val="lt2"/>
                </a:solidFill>
              </a:defRPr>
            </a:lvl7pPr>
            <a:lvl8pPr lvl="7">
              <a:spcBef>
                <a:spcPts val="0"/>
              </a:spcBef>
              <a:spcAft>
                <a:spcPts val="0"/>
              </a:spcAft>
              <a:buClr>
                <a:schemeClr val="lt2"/>
              </a:buClr>
              <a:buSzPts val="1400"/>
              <a:buFont typeface="IBM Plex Sans SemiBold"/>
              <a:buNone/>
              <a:defRPr>
                <a:solidFill>
                  <a:schemeClr val="lt2"/>
                </a:solidFill>
              </a:defRPr>
            </a:lvl8pPr>
            <a:lvl9pPr lvl="8">
              <a:spcBef>
                <a:spcPts val="0"/>
              </a:spcBef>
              <a:spcAft>
                <a:spcPts val="0"/>
              </a:spcAft>
              <a:buClr>
                <a:schemeClr val="lt2"/>
              </a:buClr>
              <a:buSzPts val="1400"/>
              <a:buFont typeface="IBM Plex Sans SemiBold"/>
              <a:buNone/>
              <a:defRPr>
                <a:solidFill>
                  <a:schemeClr val="lt2"/>
                </a:solidFill>
              </a:defRPr>
            </a:lvl9pPr>
          </a:lstStyle>
          <a:p>
            <a:endParaRPr/>
          </a:p>
        </p:txBody>
      </p:sp>
      <p:sp>
        <p:nvSpPr>
          <p:cNvPr id="131" name="Google Shape;131;p15"/>
          <p:cNvSpPr txBox="1">
            <a:spLocks noGrp="1"/>
          </p:cNvSpPr>
          <p:nvPr>
            <p:ph type="subTitle" idx="5"/>
          </p:nvPr>
        </p:nvSpPr>
        <p:spPr>
          <a:xfrm>
            <a:off x="9375283" y="3368967"/>
            <a:ext cx="2037600" cy="453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2"/>
              </a:buClr>
              <a:buSzPts val="1400"/>
              <a:buFont typeface="IBM Plex Sans SemiBold"/>
              <a:buNone/>
              <a:defRPr>
                <a:solidFill>
                  <a:schemeClr val="lt2"/>
                </a:solidFill>
              </a:defRPr>
            </a:lvl1pPr>
            <a:lvl2pPr lvl="1">
              <a:spcBef>
                <a:spcPts val="0"/>
              </a:spcBef>
              <a:spcAft>
                <a:spcPts val="0"/>
              </a:spcAft>
              <a:buClr>
                <a:schemeClr val="lt2"/>
              </a:buClr>
              <a:buSzPts val="1400"/>
              <a:buFont typeface="IBM Plex Sans SemiBold"/>
              <a:buNone/>
              <a:defRPr>
                <a:solidFill>
                  <a:schemeClr val="lt2"/>
                </a:solidFill>
              </a:defRPr>
            </a:lvl2pPr>
            <a:lvl3pPr lvl="2">
              <a:spcBef>
                <a:spcPts val="0"/>
              </a:spcBef>
              <a:spcAft>
                <a:spcPts val="0"/>
              </a:spcAft>
              <a:buClr>
                <a:schemeClr val="lt2"/>
              </a:buClr>
              <a:buSzPts val="1400"/>
              <a:buFont typeface="IBM Plex Sans SemiBold"/>
              <a:buNone/>
              <a:defRPr>
                <a:solidFill>
                  <a:schemeClr val="lt2"/>
                </a:solidFill>
              </a:defRPr>
            </a:lvl3pPr>
            <a:lvl4pPr lvl="3">
              <a:spcBef>
                <a:spcPts val="0"/>
              </a:spcBef>
              <a:spcAft>
                <a:spcPts val="0"/>
              </a:spcAft>
              <a:buClr>
                <a:schemeClr val="lt2"/>
              </a:buClr>
              <a:buSzPts val="1400"/>
              <a:buFont typeface="IBM Plex Sans SemiBold"/>
              <a:buNone/>
              <a:defRPr>
                <a:solidFill>
                  <a:schemeClr val="lt2"/>
                </a:solidFill>
              </a:defRPr>
            </a:lvl4pPr>
            <a:lvl5pPr lvl="4">
              <a:spcBef>
                <a:spcPts val="0"/>
              </a:spcBef>
              <a:spcAft>
                <a:spcPts val="0"/>
              </a:spcAft>
              <a:buClr>
                <a:schemeClr val="lt2"/>
              </a:buClr>
              <a:buSzPts val="1400"/>
              <a:buFont typeface="IBM Plex Sans SemiBold"/>
              <a:buNone/>
              <a:defRPr>
                <a:solidFill>
                  <a:schemeClr val="lt2"/>
                </a:solidFill>
              </a:defRPr>
            </a:lvl5pPr>
            <a:lvl6pPr lvl="5">
              <a:spcBef>
                <a:spcPts val="0"/>
              </a:spcBef>
              <a:spcAft>
                <a:spcPts val="0"/>
              </a:spcAft>
              <a:buClr>
                <a:schemeClr val="lt2"/>
              </a:buClr>
              <a:buSzPts val="1400"/>
              <a:buFont typeface="IBM Plex Sans SemiBold"/>
              <a:buNone/>
              <a:defRPr>
                <a:solidFill>
                  <a:schemeClr val="lt2"/>
                </a:solidFill>
              </a:defRPr>
            </a:lvl6pPr>
            <a:lvl7pPr lvl="6">
              <a:spcBef>
                <a:spcPts val="0"/>
              </a:spcBef>
              <a:spcAft>
                <a:spcPts val="0"/>
              </a:spcAft>
              <a:buClr>
                <a:schemeClr val="lt2"/>
              </a:buClr>
              <a:buSzPts val="1400"/>
              <a:buFont typeface="IBM Plex Sans SemiBold"/>
              <a:buNone/>
              <a:defRPr>
                <a:solidFill>
                  <a:schemeClr val="lt2"/>
                </a:solidFill>
              </a:defRPr>
            </a:lvl7pPr>
            <a:lvl8pPr lvl="7">
              <a:spcBef>
                <a:spcPts val="0"/>
              </a:spcBef>
              <a:spcAft>
                <a:spcPts val="0"/>
              </a:spcAft>
              <a:buClr>
                <a:schemeClr val="lt2"/>
              </a:buClr>
              <a:buSzPts val="1400"/>
              <a:buFont typeface="IBM Plex Sans SemiBold"/>
              <a:buNone/>
              <a:defRPr>
                <a:solidFill>
                  <a:schemeClr val="lt2"/>
                </a:solidFill>
              </a:defRPr>
            </a:lvl8pPr>
            <a:lvl9pPr lvl="8">
              <a:spcBef>
                <a:spcPts val="0"/>
              </a:spcBef>
              <a:spcAft>
                <a:spcPts val="0"/>
              </a:spcAft>
              <a:buClr>
                <a:schemeClr val="lt2"/>
              </a:buClr>
              <a:buSzPts val="1400"/>
              <a:buFont typeface="IBM Plex Sans SemiBold"/>
              <a:buNone/>
              <a:defRPr>
                <a:solidFill>
                  <a:schemeClr val="lt2"/>
                </a:solidFill>
              </a:defRPr>
            </a:lvl9pPr>
          </a:lstStyle>
          <a:p>
            <a:endParaRPr/>
          </a:p>
        </p:txBody>
      </p:sp>
      <p:sp>
        <p:nvSpPr>
          <p:cNvPr id="132" name="Google Shape;132;p15"/>
          <p:cNvSpPr txBox="1">
            <a:spLocks noGrp="1"/>
          </p:cNvSpPr>
          <p:nvPr>
            <p:ph type="body" idx="6"/>
          </p:nvPr>
        </p:nvSpPr>
        <p:spPr>
          <a:xfrm>
            <a:off x="478533" y="3996400"/>
            <a:ext cx="2037600" cy="208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1"/>
              </a:buClr>
              <a:buSzPts val="1200"/>
              <a:buChar char="●"/>
              <a:defRPr/>
            </a:lvl1pPr>
            <a:lvl2pPr marL="1219170" lvl="1" indent="-406390">
              <a:spcBef>
                <a:spcPts val="0"/>
              </a:spcBef>
              <a:spcAft>
                <a:spcPts val="0"/>
              </a:spcAft>
              <a:buClr>
                <a:schemeClr val="dk1"/>
              </a:buClr>
              <a:buSzPts val="1200"/>
              <a:buChar char="○"/>
              <a:defRPr/>
            </a:lvl2pPr>
            <a:lvl3pPr marL="1828754" lvl="2" indent="-406390">
              <a:spcBef>
                <a:spcPts val="0"/>
              </a:spcBef>
              <a:spcAft>
                <a:spcPts val="0"/>
              </a:spcAft>
              <a:buClr>
                <a:schemeClr val="dk1"/>
              </a:buClr>
              <a:buSzPts val="1200"/>
              <a:buChar char="■"/>
              <a:defRPr/>
            </a:lvl3pPr>
            <a:lvl4pPr marL="2438339" lvl="3" indent="-406390">
              <a:spcBef>
                <a:spcPts val="0"/>
              </a:spcBef>
              <a:spcAft>
                <a:spcPts val="0"/>
              </a:spcAft>
              <a:buClr>
                <a:schemeClr val="dk1"/>
              </a:buClr>
              <a:buSzPts val="1200"/>
              <a:buChar char="●"/>
              <a:defRPr/>
            </a:lvl4pPr>
            <a:lvl5pPr marL="3047924" lvl="4" indent="-406390">
              <a:spcBef>
                <a:spcPts val="0"/>
              </a:spcBef>
              <a:spcAft>
                <a:spcPts val="0"/>
              </a:spcAft>
              <a:buClr>
                <a:schemeClr val="dk1"/>
              </a:buClr>
              <a:buSzPts val="1200"/>
              <a:buChar char="○"/>
              <a:defRPr/>
            </a:lvl5pPr>
            <a:lvl6pPr marL="3657509" lvl="5" indent="-406390">
              <a:spcBef>
                <a:spcPts val="0"/>
              </a:spcBef>
              <a:spcAft>
                <a:spcPts val="0"/>
              </a:spcAft>
              <a:buClr>
                <a:schemeClr val="dk1"/>
              </a:buClr>
              <a:buSzPts val="1200"/>
              <a:buChar char="■"/>
              <a:defRPr/>
            </a:lvl6pPr>
            <a:lvl7pPr marL="4267093" lvl="6" indent="-406390">
              <a:spcBef>
                <a:spcPts val="0"/>
              </a:spcBef>
              <a:spcAft>
                <a:spcPts val="0"/>
              </a:spcAft>
              <a:buClr>
                <a:schemeClr val="dk1"/>
              </a:buClr>
              <a:buSzPts val="1200"/>
              <a:buChar char="●"/>
              <a:defRPr/>
            </a:lvl7pPr>
            <a:lvl8pPr marL="4876678" lvl="7" indent="-406390">
              <a:spcBef>
                <a:spcPts val="0"/>
              </a:spcBef>
              <a:spcAft>
                <a:spcPts val="0"/>
              </a:spcAft>
              <a:buClr>
                <a:schemeClr val="dk1"/>
              </a:buClr>
              <a:buSzPts val="1200"/>
              <a:buChar char="○"/>
              <a:defRPr/>
            </a:lvl8pPr>
            <a:lvl9pPr marL="5486263" lvl="8" indent="-406390">
              <a:spcBef>
                <a:spcPts val="0"/>
              </a:spcBef>
              <a:spcAft>
                <a:spcPts val="0"/>
              </a:spcAft>
              <a:buClr>
                <a:schemeClr val="dk1"/>
              </a:buClr>
              <a:buSzPts val="1200"/>
              <a:buChar char="■"/>
              <a:defRPr/>
            </a:lvl9pPr>
          </a:lstStyle>
          <a:p>
            <a:endParaRPr/>
          </a:p>
        </p:txBody>
      </p:sp>
      <p:sp>
        <p:nvSpPr>
          <p:cNvPr id="133" name="Google Shape;133;p15"/>
          <p:cNvSpPr txBox="1">
            <a:spLocks noGrp="1"/>
          </p:cNvSpPr>
          <p:nvPr>
            <p:ph type="body" idx="7"/>
          </p:nvPr>
        </p:nvSpPr>
        <p:spPr>
          <a:xfrm>
            <a:off x="2702733" y="3996400"/>
            <a:ext cx="2037600" cy="208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1"/>
              </a:buClr>
              <a:buSzPts val="1200"/>
              <a:buChar char="●"/>
              <a:defRPr/>
            </a:lvl1pPr>
            <a:lvl2pPr marL="1219170" lvl="1" indent="-406390">
              <a:spcBef>
                <a:spcPts val="0"/>
              </a:spcBef>
              <a:spcAft>
                <a:spcPts val="0"/>
              </a:spcAft>
              <a:buClr>
                <a:schemeClr val="dk1"/>
              </a:buClr>
              <a:buSzPts val="1200"/>
              <a:buChar char="○"/>
              <a:defRPr/>
            </a:lvl2pPr>
            <a:lvl3pPr marL="1828754" lvl="2" indent="-406390">
              <a:spcBef>
                <a:spcPts val="0"/>
              </a:spcBef>
              <a:spcAft>
                <a:spcPts val="0"/>
              </a:spcAft>
              <a:buClr>
                <a:schemeClr val="dk1"/>
              </a:buClr>
              <a:buSzPts val="1200"/>
              <a:buChar char="■"/>
              <a:defRPr/>
            </a:lvl3pPr>
            <a:lvl4pPr marL="2438339" lvl="3" indent="-406390">
              <a:spcBef>
                <a:spcPts val="0"/>
              </a:spcBef>
              <a:spcAft>
                <a:spcPts val="0"/>
              </a:spcAft>
              <a:buClr>
                <a:schemeClr val="dk1"/>
              </a:buClr>
              <a:buSzPts val="1200"/>
              <a:buChar char="●"/>
              <a:defRPr/>
            </a:lvl4pPr>
            <a:lvl5pPr marL="3047924" lvl="4" indent="-406390">
              <a:spcBef>
                <a:spcPts val="0"/>
              </a:spcBef>
              <a:spcAft>
                <a:spcPts val="0"/>
              </a:spcAft>
              <a:buClr>
                <a:schemeClr val="dk1"/>
              </a:buClr>
              <a:buSzPts val="1200"/>
              <a:buChar char="○"/>
              <a:defRPr/>
            </a:lvl5pPr>
            <a:lvl6pPr marL="3657509" lvl="5" indent="-406390">
              <a:spcBef>
                <a:spcPts val="0"/>
              </a:spcBef>
              <a:spcAft>
                <a:spcPts val="0"/>
              </a:spcAft>
              <a:buClr>
                <a:schemeClr val="dk1"/>
              </a:buClr>
              <a:buSzPts val="1200"/>
              <a:buChar char="■"/>
              <a:defRPr/>
            </a:lvl6pPr>
            <a:lvl7pPr marL="4267093" lvl="6" indent="-406390">
              <a:spcBef>
                <a:spcPts val="0"/>
              </a:spcBef>
              <a:spcAft>
                <a:spcPts val="0"/>
              </a:spcAft>
              <a:buClr>
                <a:schemeClr val="dk1"/>
              </a:buClr>
              <a:buSzPts val="1200"/>
              <a:buChar char="●"/>
              <a:defRPr/>
            </a:lvl7pPr>
            <a:lvl8pPr marL="4876678" lvl="7" indent="-406390">
              <a:spcBef>
                <a:spcPts val="0"/>
              </a:spcBef>
              <a:spcAft>
                <a:spcPts val="0"/>
              </a:spcAft>
              <a:buClr>
                <a:schemeClr val="dk1"/>
              </a:buClr>
              <a:buSzPts val="1200"/>
              <a:buChar char="○"/>
              <a:defRPr/>
            </a:lvl8pPr>
            <a:lvl9pPr marL="5486263" lvl="8" indent="-406390">
              <a:spcBef>
                <a:spcPts val="0"/>
              </a:spcBef>
              <a:spcAft>
                <a:spcPts val="0"/>
              </a:spcAft>
              <a:buClr>
                <a:schemeClr val="dk1"/>
              </a:buClr>
              <a:buSzPts val="1200"/>
              <a:buChar char="■"/>
              <a:defRPr/>
            </a:lvl9pPr>
          </a:lstStyle>
          <a:p>
            <a:endParaRPr/>
          </a:p>
        </p:txBody>
      </p:sp>
      <p:sp>
        <p:nvSpPr>
          <p:cNvPr id="134" name="Google Shape;134;p15"/>
          <p:cNvSpPr txBox="1">
            <a:spLocks noGrp="1"/>
          </p:cNvSpPr>
          <p:nvPr>
            <p:ph type="body" idx="8"/>
          </p:nvPr>
        </p:nvSpPr>
        <p:spPr>
          <a:xfrm>
            <a:off x="4926933" y="3996400"/>
            <a:ext cx="2037600" cy="208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1"/>
              </a:buClr>
              <a:buSzPts val="1200"/>
              <a:buChar char="●"/>
              <a:defRPr/>
            </a:lvl1pPr>
            <a:lvl2pPr marL="1219170" lvl="1" indent="-406390">
              <a:spcBef>
                <a:spcPts val="0"/>
              </a:spcBef>
              <a:spcAft>
                <a:spcPts val="0"/>
              </a:spcAft>
              <a:buClr>
                <a:schemeClr val="dk1"/>
              </a:buClr>
              <a:buSzPts val="1200"/>
              <a:buChar char="○"/>
              <a:defRPr/>
            </a:lvl2pPr>
            <a:lvl3pPr marL="1828754" lvl="2" indent="-406390">
              <a:spcBef>
                <a:spcPts val="0"/>
              </a:spcBef>
              <a:spcAft>
                <a:spcPts val="0"/>
              </a:spcAft>
              <a:buClr>
                <a:schemeClr val="dk1"/>
              </a:buClr>
              <a:buSzPts val="1200"/>
              <a:buChar char="■"/>
              <a:defRPr/>
            </a:lvl3pPr>
            <a:lvl4pPr marL="2438339" lvl="3" indent="-406390">
              <a:spcBef>
                <a:spcPts val="0"/>
              </a:spcBef>
              <a:spcAft>
                <a:spcPts val="0"/>
              </a:spcAft>
              <a:buClr>
                <a:schemeClr val="dk1"/>
              </a:buClr>
              <a:buSzPts val="1200"/>
              <a:buChar char="●"/>
              <a:defRPr/>
            </a:lvl4pPr>
            <a:lvl5pPr marL="3047924" lvl="4" indent="-406390">
              <a:spcBef>
                <a:spcPts val="0"/>
              </a:spcBef>
              <a:spcAft>
                <a:spcPts val="0"/>
              </a:spcAft>
              <a:buClr>
                <a:schemeClr val="dk1"/>
              </a:buClr>
              <a:buSzPts val="1200"/>
              <a:buChar char="○"/>
              <a:defRPr/>
            </a:lvl5pPr>
            <a:lvl6pPr marL="3657509" lvl="5" indent="-406390">
              <a:spcBef>
                <a:spcPts val="0"/>
              </a:spcBef>
              <a:spcAft>
                <a:spcPts val="0"/>
              </a:spcAft>
              <a:buClr>
                <a:schemeClr val="dk1"/>
              </a:buClr>
              <a:buSzPts val="1200"/>
              <a:buChar char="■"/>
              <a:defRPr/>
            </a:lvl6pPr>
            <a:lvl7pPr marL="4267093" lvl="6" indent="-406390">
              <a:spcBef>
                <a:spcPts val="0"/>
              </a:spcBef>
              <a:spcAft>
                <a:spcPts val="0"/>
              </a:spcAft>
              <a:buClr>
                <a:schemeClr val="dk1"/>
              </a:buClr>
              <a:buSzPts val="1200"/>
              <a:buChar char="●"/>
              <a:defRPr/>
            </a:lvl7pPr>
            <a:lvl8pPr marL="4876678" lvl="7" indent="-406390">
              <a:spcBef>
                <a:spcPts val="0"/>
              </a:spcBef>
              <a:spcAft>
                <a:spcPts val="0"/>
              </a:spcAft>
              <a:buClr>
                <a:schemeClr val="dk1"/>
              </a:buClr>
              <a:buSzPts val="1200"/>
              <a:buChar char="○"/>
              <a:defRPr/>
            </a:lvl8pPr>
            <a:lvl9pPr marL="5486263" lvl="8" indent="-406390">
              <a:spcBef>
                <a:spcPts val="0"/>
              </a:spcBef>
              <a:spcAft>
                <a:spcPts val="0"/>
              </a:spcAft>
              <a:buClr>
                <a:schemeClr val="dk1"/>
              </a:buClr>
              <a:buSzPts val="1200"/>
              <a:buChar char="■"/>
              <a:defRPr/>
            </a:lvl9pPr>
          </a:lstStyle>
          <a:p>
            <a:endParaRPr/>
          </a:p>
        </p:txBody>
      </p:sp>
      <p:sp>
        <p:nvSpPr>
          <p:cNvPr id="135" name="Google Shape;135;p15"/>
          <p:cNvSpPr txBox="1">
            <a:spLocks noGrp="1"/>
          </p:cNvSpPr>
          <p:nvPr>
            <p:ph type="body" idx="9"/>
          </p:nvPr>
        </p:nvSpPr>
        <p:spPr>
          <a:xfrm>
            <a:off x="7151133" y="3996400"/>
            <a:ext cx="2037600" cy="208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1"/>
              </a:buClr>
              <a:buSzPts val="1200"/>
              <a:buChar char="●"/>
              <a:defRPr/>
            </a:lvl1pPr>
            <a:lvl2pPr marL="1219170" lvl="1" indent="-406390">
              <a:spcBef>
                <a:spcPts val="0"/>
              </a:spcBef>
              <a:spcAft>
                <a:spcPts val="0"/>
              </a:spcAft>
              <a:buClr>
                <a:schemeClr val="dk1"/>
              </a:buClr>
              <a:buSzPts val="1200"/>
              <a:buChar char="○"/>
              <a:defRPr/>
            </a:lvl2pPr>
            <a:lvl3pPr marL="1828754" lvl="2" indent="-406390">
              <a:spcBef>
                <a:spcPts val="0"/>
              </a:spcBef>
              <a:spcAft>
                <a:spcPts val="0"/>
              </a:spcAft>
              <a:buClr>
                <a:schemeClr val="dk1"/>
              </a:buClr>
              <a:buSzPts val="1200"/>
              <a:buChar char="■"/>
              <a:defRPr/>
            </a:lvl3pPr>
            <a:lvl4pPr marL="2438339" lvl="3" indent="-406390">
              <a:spcBef>
                <a:spcPts val="0"/>
              </a:spcBef>
              <a:spcAft>
                <a:spcPts val="0"/>
              </a:spcAft>
              <a:buClr>
                <a:schemeClr val="dk1"/>
              </a:buClr>
              <a:buSzPts val="1200"/>
              <a:buChar char="●"/>
              <a:defRPr/>
            </a:lvl4pPr>
            <a:lvl5pPr marL="3047924" lvl="4" indent="-406390">
              <a:spcBef>
                <a:spcPts val="0"/>
              </a:spcBef>
              <a:spcAft>
                <a:spcPts val="0"/>
              </a:spcAft>
              <a:buClr>
                <a:schemeClr val="dk1"/>
              </a:buClr>
              <a:buSzPts val="1200"/>
              <a:buChar char="○"/>
              <a:defRPr/>
            </a:lvl5pPr>
            <a:lvl6pPr marL="3657509" lvl="5" indent="-406390">
              <a:spcBef>
                <a:spcPts val="0"/>
              </a:spcBef>
              <a:spcAft>
                <a:spcPts val="0"/>
              </a:spcAft>
              <a:buClr>
                <a:schemeClr val="dk1"/>
              </a:buClr>
              <a:buSzPts val="1200"/>
              <a:buChar char="■"/>
              <a:defRPr/>
            </a:lvl6pPr>
            <a:lvl7pPr marL="4267093" lvl="6" indent="-406390">
              <a:spcBef>
                <a:spcPts val="0"/>
              </a:spcBef>
              <a:spcAft>
                <a:spcPts val="0"/>
              </a:spcAft>
              <a:buClr>
                <a:schemeClr val="dk1"/>
              </a:buClr>
              <a:buSzPts val="1200"/>
              <a:buChar char="●"/>
              <a:defRPr/>
            </a:lvl7pPr>
            <a:lvl8pPr marL="4876678" lvl="7" indent="-406390">
              <a:spcBef>
                <a:spcPts val="0"/>
              </a:spcBef>
              <a:spcAft>
                <a:spcPts val="0"/>
              </a:spcAft>
              <a:buClr>
                <a:schemeClr val="dk1"/>
              </a:buClr>
              <a:buSzPts val="1200"/>
              <a:buChar char="○"/>
              <a:defRPr/>
            </a:lvl8pPr>
            <a:lvl9pPr marL="5486263" lvl="8" indent="-406390">
              <a:spcBef>
                <a:spcPts val="0"/>
              </a:spcBef>
              <a:spcAft>
                <a:spcPts val="0"/>
              </a:spcAft>
              <a:buClr>
                <a:schemeClr val="dk1"/>
              </a:buClr>
              <a:buSzPts val="1200"/>
              <a:buChar char="■"/>
              <a:defRPr/>
            </a:lvl9pPr>
          </a:lstStyle>
          <a:p>
            <a:endParaRPr/>
          </a:p>
        </p:txBody>
      </p:sp>
      <p:sp>
        <p:nvSpPr>
          <p:cNvPr id="136" name="Google Shape;136;p15"/>
          <p:cNvSpPr txBox="1">
            <a:spLocks noGrp="1"/>
          </p:cNvSpPr>
          <p:nvPr>
            <p:ph type="body" idx="13"/>
          </p:nvPr>
        </p:nvSpPr>
        <p:spPr>
          <a:xfrm>
            <a:off x="9375333" y="3996400"/>
            <a:ext cx="2037600" cy="2088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1"/>
              </a:buClr>
              <a:buSzPts val="1200"/>
              <a:buChar char="●"/>
              <a:defRPr/>
            </a:lvl1pPr>
            <a:lvl2pPr marL="1219170" lvl="1" indent="-406390">
              <a:spcBef>
                <a:spcPts val="0"/>
              </a:spcBef>
              <a:spcAft>
                <a:spcPts val="0"/>
              </a:spcAft>
              <a:buClr>
                <a:schemeClr val="dk1"/>
              </a:buClr>
              <a:buSzPts val="1200"/>
              <a:buChar char="○"/>
              <a:defRPr/>
            </a:lvl2pPr>
            <a:lvl3pPr marL="1828754" lvl="2" indent="-406390">
              <a:spcBef>
                <a:spcPts val="0"/>
              </a:spcBef>
              <a:spcAft>
                <a:spcPts val="0"/>
              </a:spcAft>
              <a:buClr>
                <a:schemeClr val="dk1"/>
              </a:buClr>
              <a:buSzPts val="1200"/>
              <a:buChar char="■"/>
              <a:defRPr/>
            </a:lvl3pPr>
            <a:lvl4pPr marL="2438339" lvl="3" indent="-406390">
              <a:spcBef>
                <a:spcPts val="0"/>
              </a:spcBef>
              <a:spcAft>
                <a:spcPts val="0"/>
              </a:spcAft>
              <a:buClr>
                <a:schemeClr val="dk1"/>
              </a:buClr>
              <a:buSzPts val="1200"/>
              <a:buChar char="●"/>
              <a:defRPr/>
            </a:lvl4pPr>
            <a:lvl5pPr marL="3047924" lvl="4" indent="-406390">
              <a:spcBef>
                <a:spcPts val="0"/>
              </a:spcBef>
              <a:spcAft>
                <a:spcPts val="0"/>
              </a:spcAft>
              <a:buClr>
                <a:schemeClr val="dk1"/>
              </a:buClr>
              <a:buSzPts val="1200"/>
              <a:buChar char="○"/>
              <a:defRPr/>
            </a:lvl5pPr>
            <a:lvl6pPr marL="3657509" lvl="5" indent="-406390">
              <a:spcBef>
                <a:spcPts val="0"/>
              </a:spcBef>
              <a:spcAft>
                <a:spcPts val="0"/>
              </a:spcAft>
              <a:buClr>
                <a:schemeClr val="dk1"/>
              </a:buClr>
              <a:buSzPts val="1200"/>
              <a:buChar char="■"/>
              <a:defRPr/>
            </a:lvl6pPr>
            <a:lvl7pPr marL="4267093" lvl="6" indent="-406390">
              <a:spcBef>
                <a:spcPts val="0"/>
              </a:spcBef>
              <a:spcAft>
                <a:spcPts val="0"/>
              </a:spcAft>
              <a:buClr>
                <a:schemeClr val="dk1"/>
              </a:buClr>
              <a:buSzPts val="1200"/>
              <a:buChar char="●"/>
              <a:defRPr/>
            </a:lvl7pPr>
            <a:lvl8pPr marL="4876678" lvl="7" indent="-406390">
              <a:spcBef>
                <a:spcPts val="0"/>
              </a:spcBef>
              <a:spcAft>
                <a:spcPts val="0"/>
              </a:spcAft>
              <a:buClr>
                <a:schemeClr val="dk1"/>
              </a:buClr>
              <a:buSzPts val="1200"/>
              <a:buChar char="○"/>
              <a:defRPr/>
            </a:lvl8pPr>
            <a:lvl9pPr marL="5486263" lvl="8" indent="-406390">
              <a:spcBef>
                <a:spcPts val="0"/>
              </a:spcBef>
              <a:spcAft>
                <a:spcPts val="0"/>
              </a:spcAft>
              <a:buClr>
                <a:schemeClr val="dk1"/>
              </a:buClr>
              <a:buSzPts val="1200"/>
              <a:buChar char="■"/>
              <a:defRPr/>
            </a:lvl9pPr>
          </a:lstStyle>
          <a:p>
            <a:endParaRPr/>
          </a:p>
        </p:txBody>
      </p:sp>
      <p:sp>
        <p:nvSpPr>
          <p:cNvPr id="137" name="Google Shape;137;p1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333">
                <a:solidFill>
                  <a:schemeClr val="accent1"/>
                </a:solidFill>
              </a:defRPr>
            </a:lvl1pPr>
            <a:lvl2pPr lvl="1" rtl="0">
              <a:buNone/>
              <a:defRPr sz="1333">
                <a:solidFill>
                  <a:schemeClr val="accent1"/>
                </a:solidFill>
              </a:defRPr>
            </a:lvl2pPr>
            <a:lvl3pPr lvl="2" rtl="0">
              <a:buNone/>
              <a:defRPr sz="1333">
                <a:solidFill>
                  <a:schemeClr val="accent1"/>
                </a:solidFill>
              </a:defRPr>
            </a:lvl3pPr>
            <a:lvl4pPr lvl="3" rtl="0">
              <a:buNone/>
              <a:defRPr sz="1333">
                <a:solidFill>
                  <a:schemeClr val="accent1"/>
                </a:solidFill>
              </a:defRPr>
            </a:lvl4pPr>
            <a:lvl5pPr lvl="4" rtl="0">
              <a:buNone/>
              <a:defRPr sz="1333">
                <a:solidFill>
                  <a:schemeClr val="accent1"/>
                </a:solidFill>
              </a:defRPr>
            </a:lvl5pPr>
            <a:lvl6pPr lvl="5" rtl="0">
              <a:buNone/>
              <a:defRPr sz="1333">
                <a:solidFill>
                  <a:schemeClr val="accent1"/>
                </a:solidFill>
              </a:defRPr>
            </a:lvl6pPr>
            <a:lvl7pPr lvl="6" rtl="0">
              <a:buNone/>
              <a:defRPr sz="1333">
                <a:solidFill>
                  <a:schemeClr val="accent1"/>
                </a:solidFill>
              </a:defRPr>
            </a:lvl7pPr>
            <a:lvl8pPr lvl="7" rtl="0">
              <a:buNone/>
              <a:defRPr sz="1333">
                <a:solidFill>
                  <a:schemeClr val="accent1"/>
                </a:solidFill>
              </a:defRPr>
            </a:lvl8pPr>
            <a:lvl9pPr lvl="8" rtl="0">
              <a:buNone/>
              <a:defRPr sz="1333">
                <a:solidFill>
                  <a:schemeClr val="accen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770920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838200" y="1233608"/>
            <a:ext cx="1050925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491263"/>
            <a:ext cx="10515600" cy="591673"/>
          </a:xfrm>
        </p:spPr>
        <p:txBody>
          <a:bodyPr anchor="b">
            <a:normAutofit/>
          </a:bodyPr>
          <a:lstStyle>
            <a:lvl1pPr algn="l">
              <a:defRPr sz="3600" b="1">
                <a:solidFill>
                  <a:schemeClr val="tx1"/>
                </a:solidFill>
                <a:latin typeface="Arial" panose="020B0604020202020204" pitchFamily="34" charset="0"/>
                <a:cs typeface="Arial" panose="020B0604020202020204" pitchFamily="34" charset="0"/>
              </a:defRPr>
            </a:lvl1pPr>
          </a:lstStyle>
          <a:p>
            <a:r>
              <a:rPr lang="en-US"/>
              <a:t>Add Title</a:t>
            </a:r>
            <a:endParaRPr lang="en-VE"/>
          </a:p>
        </p:txBody>
      </p:sp>
      <p:pic>
        <p:nvPicPr>
          <p:cNvPr id="7" name="Picture 6">
            <a:extLst>
              <a:ext uri="{FF2B5EF4-FFF2-40B4-BE49-F238E27FC236}">
                <a16:creationId xmlns:a16="http://schemas.microsoft.com/office/drawing/2014/main" id="{8488EB05-96E1-004A-811C-99412A4626A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350" y="5989580"/>
            <a:ext cx="3473679" cy="868420"/>
          </a:xfrm>
          <a:prstGeom prst="rect">
            <a:avLst/>
          </a:prstGeom>
        </p:spPr>
      </p:pic>
      <p:cxnSp>
        <p:nvCxnSpPr>
          <p:cNvPr id="3" name="Straight Connector 2">
            <a:extLst>
              <a:ext uri="{FF2B5EF4-FFF2-40B4-BE49-F238E27FC236}">
                <a16:creationId xmlns:a16="http://schemas.microsoft.com/office/drawing/2014/main" id="{D5E79495-B279-D84E-3301-832EEFA6B663}"/>
              </a:ext>
              <a:ext uri="{C183D7F6-B498-43B3-948B-1728B52AA6E4}">
                <adec:decorative xmlns:adec="http://schemas.microsoft.com/office/drawing/2017/decorative" val="1"/>
              </a:ext>
            </a:extLst>
          </p:cNvPr>
          <p:cNvCxnSpPr>
            <a:cxnSpLocks/>
          </p:cNvCxnSpPr>
          <p:nvPr userDrawn="1"/>
        </p:nvCxnSpPr>
        <p:spPr>
          <a:xfrm flipH="1">
            <a:off x="630097" y="1082936"/>
            <a:ext cx="11022043" cy="0"/>
          </a:xfrm>
          <a:prstGeom prst="line">
            <a:avLst/>
          </a:prstGeom>
          <a:ln w="38100">
            <a:solidFill>
              <a:schemeClr val="tx1"/>
            </a:solidFill>
          </a:ln>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2749853271"/>
      </p:ext>
    </p:extLst>
  </p:cSld>
  <p:clrMapOvr>
    <a:masterClrMapping/>
  </p:clrMapOvr>
  <p:hf sldNum="0"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15950" y="431800"/>
            <a:ext cx="10953750" cy="100335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1" name="Google Shape;11;p6"/>
          <p:cNvSpPr txBox="1">
            <a:spLocks noGrp="1"/>
          </p:cNvSpPr>
          <p:nvPr>
            <p:ph type="body" idx="1"/>
          </p:nvPr>
        </p:nvSpPr>
        <p:spPr>
          <a:xfrm>
            <a:off x="615950" y="1422400"/>
            <a:ext cx="10953750" cy="4724400"/>
          </a:xfrm>
          <a:prstGeom prst="rect">
            <a:avLst/>
          </a:prstGeom>
          <a:noFill/>
          <a:ln>
            <a:noFill/>
          </a:ln>
        </p:spPr>
        <p:txBody>
          <a:bodyPr spcFirstLastPara="1" wrap="square" lIns="50800" tIns="50800" rIns="50800" bIns="50800" anchor="ctr" anchorCtr="0">
            <a:normAutofit/>
          </a:bodyPr>
          <a:lstStyle>
            <a:lvl1pPr marL="228600" lvl="0" indent="-165735" algn="l">
              <a:lnSpc>
                <a:spcPct val="100000"/>
              </a:lnSpc>
              <a:spcBef>
                <a:spcPts val="2950"/>
              </a:spcBef>
              <a:spcAft>
                <a:spcPts val="0"/>
              </a:spcAft>
              <a:buSzPts val="1620"/>
              <a:buChar char="•"/>
              <a:defRPr/>
            </a:lvl1pPr>
            <a:lvl2pPr marL="457200" lvl="1" indent="-165735" algn="l">
              <a:lnSpc>
                <a:spcPct val="100000"/>
              </a:lnSpc>
              <a:spcBef>
                <a:spcPts val="2950"/>
              </a:spcBef>
              <a:spcAft>
                <a:spcPts val="0"/>
              </a:spcAft>
              <a:buSzPts val="1620"/>
              <a:buChar char="•"/>
              <a:defRPr/>
            </a:lvl2pPr>
            <a:lvl3pPr marL="685800" lvl="2" indent="-165735" algn="l">
              <a:lnSpc>
                <a:spcPct val="100000"/>
              </a:lnSpc>
              <a:spcBef>
                <a:spcPts val="2950"/>
              </a:spcBef>
              <a:spcAft>
                <a:spcPts val="0"/>
              </a:spcAft>
              <a:buSzPts val="1620"/>
              <a:buChar char="•"/>
              <a:defRPr/>
            </a:lvl3pPr>
            <a:lvl4pPr marL="914400" lvl="3" indent="-165735" algn="l">
              <a:lnSpc>
                <a:spcPct val="100000"/>
              </a:lnSpc>
              <a:spcBef>
                <a:spcPts val="2950"/>
              </a:spcBef>
              <a:spcAft>
                <a:spcPts val="0"/>
              </a:spcAft>
              <a:buSzPts val="1620"/>
              <a:buChar char="•"/>
              <a:defRPr/>
            </a:lvl4pPr>
            <a:lvl5pPr marL="1143000" lvl="4" indent="-165735" algn="l">
              <a:lnSpc>
                <a:spcPct val="100000"/>
              </a:lnSpc>
              <a:spcBef>
                <a:spcPts val="2950"/>
              </a:spcBef>
              <a:spcAft>
                <a:spcPts val="0"/>
              </a:spcAft>
              <a:buSzPts val="1620"/>
              <a:buChar cha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12" name="Google Shape;12;p6"/>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_Lake">
    <p:bg>
      <p:bgPr>
        <a:solidFill>
          <a:srgbClr val="2C5D8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a:t>Add Title</a:t>
            </a:r>
            <a:endParaRPr lang="en-VE"/>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Subhead</a:t>
            </a:r>
          </a:p>
        </p:txBody>
      </p:sp>
      <p:pic>
        <p:nvPicPr>
          <p:cNvPr id="5" name="Picture 4">
            <a:extLst>
              <a:ext uri="{FF2B5EF4-FFF2-40B4-BE49-F238E27FC236}">
                <a16:creationId xmlns:a16="http://schemas.microsoft.com/office/drawing/2014/main" id="{2F54A158-970F-D14B-B0E6-D0C7E72242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4222990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13"/>
        <p:cNvGrpSpPr/>
        <p:nvPr/>
      </p:nvGrpSpPr>
      <p:grpSpPr>
        <a:xfrm>
          <a:off x="0" y="0"/>
          <a:ext cx="0" cy="0"/>
          <a:chOff x="0" y="0"/>
          <a:chExt cx="0" cy="0"/>
        </a:xfrm>
      </p:grpSpPr>
      <p:sp>
        <p:nvSpPr>
          <p:cNvPr id="14" name="Google Shape;14;p7"/>
          <p:cNvSpPr txBox="1">
            <a:spLocks noGrp="1"/>
          </p:cNvSpPr>
          <p:nvPr>
            <p:ph type="title"/>
          </p:nvPr>
        </p:nvSpPr>
        <p:spPr>
          <a:xfrm>
            <a:off x="615950" y="3016250"/>
            <a:ext cx="10953750" cy="156210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8600"/>
              <a:buFont typeface="Avenir"/>
              <a:buNone/>
              <a:defRPr sz="43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5" name="Google Shape;15;p7"/>
          <p:cNvSpPr txBox="1">
            <a:spLocks noGrp="1"/>
          </p:cNvSpPr>
          <p:nvPr>
            <p:ph type="body" idx="1"/>
          </p:nvPr>
        </p:nvSpPr>
        <p:spPr>
          <a:xfrm>
            <a:off x="615950" y="2387600"/>
            <a:ext cx="10953750" cy="622350"/>
          </a:xfrm>
          <a:prstGeom prst="rect">
            <a:avLst/>
          </a:prstGeom>
          <a:noFill/>
          <a:ln>
            <a:noFill/>
          </a:ln>
        </p:spPr>
        <p:txBody>
          <a:bodyPr spcFirstLastPara="1" wrap="square" lIns="50800" tIns="50800" rIns="50800" bIns="50800" anchor="ctr" anchorCtr="0">
            <a:normAutofit/>
          </a:bodyPr>
          <a:lstStyle>
            <a:lvl1pPr marL="228600" lvl="0"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1pPr>
            <a:lvl2pPr marL="457200" lvl="1"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2pPr>
            <a:lvl3pPr marL="685800" lvl="2"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3pPr>
            <a:lvl4pPr marL="914400" lvl="3"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4pPr>
            <a:lvl5pPr marL="1143000" lvl="4"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16" name="Google Shape;16;p7"/>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7"/>
        <p:cNvGrpSpPr/>
        <p:nvPr/>
      </p:nvGrpSpPr>
      <p:grpSpPr>
        <a:xfrm>
          <a:off x="0" y="0"/>
          <a:ext cx="0" cy="0"/>
          <a:chOff x="0" y="0"/>
          <a:chExt cx="0" cy="0"/>
        </a:xfrm>
      </p:grpSpPr>
      <p:sp>
        <p:nvSpPr>
          <p:cNvPr id="18" name="Google Shape;18;p8"/>
          <p:cNvSpPr>
            <a:spLocks noGrp="1"/>
          </p:cNvSpPr>
          <p:nvPr>
            <p:ph type="pic" idx="2"/>
          </p:nvPr>
        </p:nvSpPr>
        <p:spPr>
          <a:xfrm>
            <a:off x="0" y="-793750"/>
            <a:ext cx="12192000" cy="8429850"/>
          </a:xfrm>
          <a:prstGeom prst="rect">
            <a:avLst/>
          </a:prstGeom>
          <a:noFill/>
          <a:ln>
            <a:noFill/>
          </a:ln>
        </p:spPr>
      </p:sp>
      <p:sp>
        <p:nvSpPr>
          <p:cNvPr id="19" name="Google Shape;19;p8"/>
          <p:cNvSpPr txBox="1">
            <a:spLocks noGrp="1"/>
          </p:cNvSpPr>
          <p:nvPr>
            <p:ph type="title"/>
          </p:nvPr>
        </p:nvSpPr>
        <p:spPr>
          <a:xfrm>
            <a:off x="615950" y="704850"/>
            <a:ext cx="10953750" cy="102870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8600"/>
              <a:buFont typeface="Avenir"/>
              <a:buNone/>
              <a:defRPr sz="43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0" name="Google Shape;20;p8"/>
          <p:cNvSpPr txBox="1">
            <a:spLocks noGrp="1"/>
          </p:cNvSpPr>
          <p:nvPr>
            <p:ph type="body" idx="1"/>
          </p:nvPr>
        </p:nvSpPr>
        <p:spPr>
          <a:xfrm>
            <a:off x="615950" y="349250"/>
            <a:ext cx="10953750" cy="355650"/>
          </a:xfrm>
          <a:prstGeom prst="rect">
            <a:avLst/>
          </a:prstGeom>
          <a:noFill/>
          <a:ln>
            <a:noFill/>
          </a:ln>
        </p:spPr>
        <p:txBody>
          <a:bodyPr spcFirstLastPara="1" wrap="square" lIns="50800" tIns="50800" rIns="50800" bIns="50800" anchor="ctr" anchorCtr="0">
            <a:normAutofit/>
          </a:bodyPr>
          <a:lstStyle>
            <a:lvl1pPr marL="228600" lvl="0"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1pPr>
            <a:lvl2pPr marL="457200" lvl="1"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2pPr>
            <a:lvl3pPr marL="685800" lvl="2"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3pPr>
            <a:lvl4pPr marL="914400" lvl="3"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4pPr>
            <a:lvl5pPr marL="1143000" lvl="4"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21" name="Google Shape;21;p8"/>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 Horizontal Alt">
  <p:cSld name="Photo - Horizontal Alt">
    <p:spTree>
      <p:nvGrpSpPr>
        <p:cNvPr id="1" name="Shape 22"/>
        <p:cNvGrpSpPr/>
        <p:nvPr/>
      </p:nvGrpSpPr>
      <p:grpSpPr>
        <a:xfrm>
          <a:off x="0" y="0"/>
          <a:ext cx="0" cy="0"/>
          <a:chOff x="0" y="0"/>
          <a:chExt cx="0" cy="0"/>
        </a:xfrm>
      </p:grpSpPr>
      <p:sp>
        <p:nvSpPr>
          <p:cNvPr id="23" name="Google Shape;23;p9"/>
          <p:cNvSpPr>
            <a:spLocks noGrp="1"/>
          </p:cNvSpPr>
          <p:nvPr>
            <p:ph type="pic" idx="2"/>
          </p:nvPr>
        </p:nvSpPr>
        <p:spPr>
          <a:xfrm>
            <a:off x="0" y="1340346"/>
            <a:ext cx="12217350" cy="6654000"/>
          </a:xfrm>
          <a:prstGeom prst="rect">
            <a:avLst/>
          </a:prstGeom>
          <a:noFill/>
          <a:ln>
            <a:noFill/>
          </a:ln>
        </p:spPr>
      </p:sp>
      <p:sp>
        <p:nvSpPr>
          <p:cNvPr id="24" name="Google Shape;24;p9"/>
          <p:cNvSpPr txBox="1">
            <a:spLocks noGrp="1"/>
          </p:cNvSpPr>
          <p:nvPr>
            <p:ph type="title"/>
          </p:nvPr>
        </p:nvSpPr>
        <p:spPr>
          <a:xfrm>
            <a:off x="615950" y="704850"/>
            <a:ext cx="10953750" cy="102870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8600"/>
              <a:buFont typeface="Avenir"/>
              <a:buNone/>
              <a:defRPr sz="43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5" name="Google Shape;25;p9"/>
          <p:cNvSpPr txBox="1">
            <a:spLocks noGrp="1"/>
          </p:cNvSpPr>
          <p:nvPr>
            <p:ph type="body" idx="1"/>
          </p:nvPr>
        </p:nvSpPr>
        <p:spPr>
          <a:xfrm>
            <a:off x="615950" y="349250"/>
            <a:ext cx="10953750" cy="355650"/>
          </a:xfrm>
          <a:prstGeom prst="rect">
            <a:avLst/>
          </a:prstGeom>
          <a:noFill/>
          <a:ln>
            <a:noFill/>
          </a:ln>
        </p:spPr>
        <p:txBody>
          <a:bodyPr spcFirstLastPara="1" wrap="square" lIns="50800" tIns="50800" rIns="50800" bIns="50800" anchor="ctr" anchorCtr="0">
            <a:normAutofit/>
          </a:bodyPr>
          <a:lstStyle>
            <a:lvl1pPr marL="228600" lvl="0"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1pPr>
            <a:lvl2pPr marL="457200" lvl="1"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2pPr>
            <a:lvl3pPr marL="685800" lvl="2"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3pPr>
            <a:lvl4pPr marL="914400" lvl="3"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4pPr>
            <a:lvl5pPr marL="1143000" lvl="4" indent="-114300" algn="l">
              <a:lnSpc>
                <a:spcPct val="100000"/>
              </a:lnSpc>
              <a:spcBef>
                <a:spcPts val="0"/>
              </a:spcBef>
              <a:spcAft>
                <a:spcPts val="0"/>
              </a:spcAft>
              <a:buClr>
                <a:srgbClr val="FFFFFF"/>
              </a:buClr>
              <a:buSzPts val="3200"/>
              <a:buFont typeface="Avenir"/>
              <a:buNone/>
              <a:defRPr sz="1600" cap="none">
                <a:latin typeface="Avenir"/>
                <a:ea typeface="Avenir"/>
                <a:cs typeface="Avenir"/>
                <a:sym typeface="Aveni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26" name="Google Shape;26;p9"/>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615950" y="2647950"/>
            <a:ext cx="10953750" cy="1562100"/>
          </a:xfrm>
          <a:prstGeom prst="rect">
            <a:avLst/>
          </a:prstGeom>
          <a:noFill/>
          <a:ln>
            <a:noFill/>
          </a:ln>
        </p:spPr>
        <p:txBody>
          <a:bodyPr spcFirstLastPara="1" wrap="square" lIns="50800" tIns="50800" rIns="50800" bIns="50800" anchor="ctr" anchorCtr="0">
            <a:normAutofit/>
          </a:bodyPr>
          <a:lstStyle>
            <a:lvl1pPr lvl="0" algn="l">
              <a:lnSpc>
                <a:spcPct val="100000"/>
              </a:lnSpc>
              <a:spcBef>
                <a:spcPts val="0"/>
              </a:spcBef>
              <a:spcAft>
                <a:spcPts val="0"/>
              </a:spcAft>
              <a:buClr>
                <a:srgbClr val="FFFFFF"/>
              </a:buClr>
              <a:buSzPts val="8600"/>
              <a:buFont typeface="Avenir"/>
              <a:buNone/>
              <a:defRPr sz="43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9" name="Google Shape;29;p10"/>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30"/>
        <p:cNvGrpSpPr/>
        <p:nvPr/>
      </p:nvGrpSpPr>
      <p:grpSpPr>
        <a:xfrm>
          <a:off x="0" y="0"/>
          <a:ext cx="0" cy="0"/>
          <a:chOff x="0" y="0"/>
          <a:chExt cx="0" cy="0"/>
        </a:xfrm>
      </p:grpSpPr>
      <p:sp>
        <p:nvSpPr>
          <p:cNvPr id="31" name="Google Shape;31;p11"/>
          <p:cNvSpPr>
            <a:spLocks noGrp="1"/>
          </p:cNvSpPr>
          <p:nvPr>
            <p:ph type="pic" idx="2"/>
          </p:nvPr>
        </p:nvSpPr>
        <p:spPr>
          <a:xfrm>
            <a:off x="5649615" y="-19050"/>
            <a:ext cx="6878250" cy="6886800"/>
          </a:xfrm>
          <a:prstGeom prst="rect">
            <a:avLst/>
          </a:prstGeom>
          <a:noFill/>
          <a:ln>
            <a:noFill/>
          </a:ln>
        </p:spPr>
      </p:sp>
      <p:sp>
        <p:nvSpPr>
          <p:cNvPr id="32" name="Google Shape;32;p11"/>
          <p:cNvSpPr txBox="1">
            <a:spLocks noGrp="1"/>
          </p:cNvSpPr>
          <p:nvPr>
            <p:ph type="title"/>
          </p:nvPr>
        </p:nvSpPr>
        <p:spPr>
          <a:xfrm>
            <a:off x="514350" y="3028950"/>
            <a:ext cx="5073600" cy="209550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3" name="Google Shape;33;p11"/>
          <p:cNvSpPr txBox="1">
            <a:spLocks noGrp="1"/>
          </p:cNvSpPr>
          <p:nvPr>
            <p:ph type="body" idx="1"/>
          </p:nvPr>
        </p:nvSpPr>
        <p:spPr>
          <a:xfrm>
            <a:off x="514350" y="2406650"/>
            <a:ext cx="5073600" cy="622350"/>
          </a:xfrm>
          <a:prstGeom prst="rect">
            <a:avLst/>
          </a:prstGeom>
          <a:noFill/>
          <a:ln>
            <a:noFill/>
          </a:ln>
        </p:spPr>
        <p:txBody>
          <a:bodyPr spcFirstLastPara="1" wrap="square" lIns="50800" tIns="50800" rIns="50800" bIns="50800" anchor="ctr" anchorCtr="0">
            <a:normAutofit/>
          </a:bodyPr>
          <a:lstStyle>
            <a:lvl1pPr marL="228600" lvl="0"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1pPr>
            <a:lvl2pPr marL="457200" lvl="1"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2pPr>
            <a:lvl3pPr marL="685800" lvl="2"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3pPr>
            <a:lvl4pPr marL="914400" lvl="3"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4pPr>
            <a:lvl5pPr marL="1143000" lvl="4" indent="-114300" algn="l">
              <a:lnSpc>
                <a:spcPct val="100000"/>
              </a:lnSpc>
              <a:spcBef>
                <a:spcPts val="0"/>
              </a:spcBef>
              <a:spcAft>
                <a:spcPts val="0"/>
              </a:spcAft>
              <a:buClr>
                <a:srgbClr val="54D7FE"/>
              </a:buClr>
              <a:buSzPts val="3200"/>
              <a:buFont typeface="Avenir"/>
              <a:buNone/>
              <a:defRPr sz="1600" cap="none">
                <a:solidFill>
                  <a:srgbClr val="54D7FE"/>
                </a:solidFill>
                <a:latin typeface="Avenir"/>
                <a:ea typeface="Avenir"/>
                <a:cs typeface="Avenir"/>
                <a:sym typeface="Aveni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34" name="Google Shape;34;p11"/>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35"/>
        <p:cNvGrpSpPr/>
        <p:nvPr/>
      </p:nvGrpSpPr>
      <p:grpSpPr>
        <a:xfrm>
          <a:off x="0" y="0"/>
          <a:ext cx="0" cy="0"/>
          <a:chOff x="0" y="0"/>
          <a:chExt cx="0" cy="0"/>
        </a:xfrm>
      </p:grpSpPr>
      <p:sp>
        <p:nvSpPr>
          <p:cNvPr id="36" name="Google Shape;36;p12"/>
          <p:cNvSpPr txBox="1">
            <a:spLocks noGrp="1"/>
          </p:cNvSpPr>
          <p:nvPr>
            <p:ph type="title"/>
          </p:nvPr>
        </p:nvSpPr>
        <p:spPr>
          <a:xfrm>
            <a:off x="615950" y="431800"/>
            <a:ext cx="10953750" cy="100335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7" name="Google Shape;37;p12"/>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38"/>
        <p:cNvGrpSpPr/>
        <p:nvPr/>
      </p:nvGrpSpPr>
      <p:grpSpPr>
        <a:xfrm>
          <a:off x="0" y="0"/>
          <a:ext cx="0" cy="0"/>
          <a:chOff x="0" y="0"/>
          <a:chExt cx="0" cy="0"/>
        </a:xfrm>
      </p:grpSpPr>
      <p:sp>
        <p:nvSpPr>
          <p:cNvPr id="39" name="Google Shape;39;p13"/>
          <p:cNvSpPr>
            <a:spLocks noGrp="1"/>
          </p:cNvSpPr>
          <p:nvPr>
            <p:ph type="pic" idx="2"/>
          </p:nvPr>
        </p:nvSpPr>
        <p:spPr>
          <a:xfrm>
            <a:off x="5651500" y="-19050"/>
            <a:ext cx="6878250" cy="6886800"/>
          </a:xfrm>
          <a:prstGeom prst="rect">
            <a:avLst/>
          </a:prstGeom>
          <a:noFill/>
          <a:ln>
            <a:noFill/>
          </a:ln>
        </p:spPr>
      </p:sp>
      <p:sp>
        <p:nvSpPr>
          <p:cNvPr id="40" name="Google Shape;40;p13"/>
          <p:cNvSpPr txBox="1">
            <a:spLocks noGrp="1"/>
          </p:cNvSpPr>
          <p:nvPr>
            <p:ph type="title"/>
          </p:nvPr>
        </p:nvSpPr>
        <p:spPr>
          <a:xfrm>
            <a:off x="622300" y="431800"/>
            <a:ext cx="4762500" cy="1301700"/>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41" name="Google Shape;41;p13"/>
          <p:cNvSpPr txBox="1">
            <a:spLocks noGrp="1"/>
          </p:cNvSpPr>
          <p:nvPr>
            <p:ph type="body" idx="1"/>
          </p:nvPr>
        </p:nvSpPr>
        <p:spPr>
          <a:xfrm>
            <a:off x="622300" y="1981200"/>
            <a:ext cx="4762500" cy="4260900"/>
          </a:xfrm>
          <a:prstGeom prst="rect">
            <a:avLst/>
          </a:prstGeom>
          <a:noFill/>
          <a:ln>
            <a:noFill/>
          </a:ln>
        </p:spPr>
        <p:txBody>
          <a:bodyPr spcFirstLastPara="1" wrap="square" lIns="50800" tIns="50800" rIns="50800" bIns="50800" anchor="ctr" anchorCtr="0">
            <a:normAutofit/>
          </a:bodyPr>
          <a:lstStyle>
            <a:lvl1pPr marL="228600" lvl="0" indent="-234315" algn="l">
              <a:lnSpc>
                <a:spcPct val="100000"/>
              </a:lnSpc>
              <a:spcBef>
                <a:spcPts val="2250"/>
              </a:spcBef>
              <a:spcAft>
                <a:spcPts val="0"/>
              </a:spcAft>
              <a:buSzPts val="3780"/>
              <a:buFont typeface="Avenir"/>
              <a:buChar char="•"/>
              <a:defRPr sz="2100"/>
            </a:lvl1pPr>
            <a:lvl2pPr marL="457200" lvl="1" indent="-234315" algn="l">
              <a:lnSpc>
                <a:spcPct val="100000"/>
              </a:lnSpc>
              <a:spcBef>
                <a:spcPts val="2250"/>
              </a:spcBef>
              <a:spcAft>
                <a:spcPts val="0"/>
              </a:spcAft>
              <a:buSzPts val="3780"/>
              <a:buFont typeface="Avenir"/>
              <a:buChar char="•"/>
              <a:defRPr sz="2100"/>
            </a:lvl2pPr>
            <a:lvl3pPr marL="685800" lvl="2" indent="-234315" algn="l">
              <a:lnSpc>
                <a:spcPct val="100000"/>
              </a:lnSpc>
              <a:spcBef>
                <a:spcPts val="2250"/>
              </a:spcBef>
              <a:spcAft>
                <a:spcPts val="0"/>
              </a:spcAft>
              <a:buSzPts val="3780"/>
              <a:buFont typeface="Avenir"/>
              <a:buChar char="•"/>
              <a:defRPr sz="2100"/>
            </a:lvl3pPr>
            <a:lvl4pPr marL="914400" lvl="3" indent="-234315" algn="l">
              <a:lnSpc>
                <a:spcPct val="100000"/>
              </a:lnSpc>
              <a:spcBef>
                <a:spcPts val="2250"/>
              </a:spcBef>
              <a:spcAft>
                <a:spcPts val="0"/>
              </a:spcAft>
              <a:buSzPts val="3780"/>
              <a:buFont typeface="Avenir"/>
              <a:buChar char="•"/>
              <a:defRPr sz="2100"/>
            </a:lvl4pPr>
            <a:lvl5pPr marL="1143000" lvl="4" indent="-234315" algn="l">
              <a:lnSpc>
                <a:spcPct val="100000"/>
              </a:lnSpc>
              <a:spcBef>
                <a:spcPts val="2250"/>
              </a:spcBef>
              <a:spcAft>
                <a:spcPts val="0"/>
              </a:spcAft>
              <a:buSzPts val="3780"/>
              <a:buFont typeface="Avenir"/>
              <a:buChar char="•"/>
              <a:defRPr sz="2100"/>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42" name="Google Shape;42;p13"/>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43"/>
        <p:cNvGrpSpPr/>
        <p:nvPr/>
      </p:nvGrpSpPr>
      <p:grpSpPr>
        <a:xfrm>
          <a:off x="0" y="0"/>
          <a:ext cx="0" cy="0"/>
          <a:chOff x="0" y="0"/>
          <a:chExt cx="0" cy="0"/>
        </a:xfrm>
      </p:grpSpPr>
      <p:sp>
        <p:nvSpPr>
          <p:cNvPr id="44" name="Google Shape;44;p14"/>
          <p:cNvSpPr txBox="1">
            <a:spLocks noGrp="1"/>
          </p:cNvSpPr>
          <p:nvPr>
            <p:ph type="body" idx="1"/>
          </p:nvPr>
        </p:nvSpPr>
        <p:spPr>
          <a:xfrm>
            <a:off x="615950" y="1066800"/>
            <a:ext cx="10953750" cy="4724400"/>
          </a:xfrm>
          <a:prstGeom prst="rect">
            <a:avLst/>
          </a:prstGeom>
          <a:noFill/>
          <a:ln>
            <a:noFill/>
          </a:ln>
        </p:spPr>
        <p:txBody>
          <a:bodyPr spcFirstLastPara="1" wrap="square" lIns="50800" tIns="50800" rIns="50800" bIns="50800" anchor="ctr" anchorCtr="0">
            <a:normAutofit/>
          </a:bodyPr>
          <a:lstStyle>
            <a:lvl1pPr marL="228600" lvl="0" indent="-165735" algn="l">
              <a:lnSpc>
                <a:spcPct val="100000"/>
              </a:lnSpc>
              <a:spcBef>
                <a:spcPts val="2950"/>
              </a:spcBef>
              <a:spcAft>
                <a:spcPts val="0"/>
              </a:spcAft>
              <a:buSzPts val="1620"/>
              <a:buChar char="•"/>
              <a:defRPr/>
            </a:lvl1pPr>
            <a:lvl2pPr marL="457200" lvl="1" indent="-165735" algn="l">
              <a:lnSpc>
                <a:spcPct val="100000"/>
              </a:lnSpc>
              <a:spcBef>
                <a:spcPts val="2950"/>
              </a:spcBef>
              <a:spcAft>
                <a:spcPts val="0"/>
              </a:spcAft>
              <a:buSzPts val="1620"/>
              <a:buChar char="•"/>
              <a:defRPr/>
            </a:lvl2pPr>
            <a:lvl3pPr marL="685800" lvl="2" indent="-165735" algn="l">
              <a:lnSpc>
                <a:spcPct val="100000"/>
              </a:lnSpc>
              <a:spcBef>
                <a:spcPts val="2950"/>
              </a:spcBef>
              <a:spcAft>
                <a:spcPts val="0"/>
              </a:spcAft>
              <a:buSzPts val="1620"/>
              <a:buChar char="•"/>
              <a:defRPr/>
            </a:lvl3pPr>
            <a:lvl4pPr marL="914400" lvl="3" indent="-165735" algn="l">
              <a:lnSpc>
                <a:spcPct val="100000"/>
              </a:lnSpc>
              <a:spcBef>
                <a:spcPts val="2950"/>
              </a:spcBef>
              <a:spcAft>
                <a:spcPts val="0"/>
              </a:spcAft>
              <a:buSzPts val="1620"/>
              <a:buChar char="•"/>
              <a:defRPr/>
            </a:lvl4pPr>
            <a:lvl5pPr marL="1143000" lvl="4" indent="-165735" algn="l">
              <a:lnSpc>
                <a:spcPct val="100000"/>
              </a:lnSpc>
              <a:spcBef>
                <a:spcPts val="2950"/>
              </a:spcBef>
              <a:spcAft>
                <a:spcPts val="0"/>
              </a:spcAft>
              <a:buSzPts val="1620"/>
              <a:buChar cha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45" name="Google Shape;45;p14"/>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46"/>
        <p:cNvGrpSpPr/>
        <p:nvPr/>
      </p:nvGrpSpPr>
      <p:grpSpPr>
        <a:xfrm>
          <a:off x="0" y="0"/>
          <a:ext cx="0" cy="0"/>
          <a:chOff x="0" y="0"/>
          <a:chExt cx="0" cy="0"/>
        </a:xfrm>
      </p:grpSpPr>
      <p:sp>
        <p:nvSpPr>
          <p:cNvPr id="47" name="Google Shape;47;p15"/>
          <p:cNvSpPr>
            <a:spLocks noGrp="1"/>
          </p:cNvSpPr>
          <p:nvPr>
            <p:ph type="pic" idx="2"/>
          </p:nvPr>
        </p:nvSpPr>
        <p:spPr>
          <a:xfrm>
            <a:off x="5953751" y="2637637"/>
            <a:ext cx="6349950" cy="4390500"/>
          </a:xfrm>
          <a:prstGeom prst="rect">
            <a:avLst/>
          </a:prstGeom>
          <a:noFill/>
          <a:ln>
            <a:noFill/>
          </a:ln>
        </p:spPr>
      </p:sp>
      <p:sp>
        <p:nvSpPr>
          <p:cNvPr id="48" name="Google Shape;48;p15"/>
          <p:cNvSpPr>
            <a:spLocks noGrp="1"/>
          </p:cNvSpPr>
          <p:nvPr>
            <p:ph type="pic" idx="3"/>
          </p:nvPr>
        </p:nvSpPr>
        <p:spPr>
          <a:xfrm>
            <a:off x="6096000" y="-1193800"/>
            <a:ext cx="6096000" cy="6103500"/>
          </a:xfrm>
          <a:prstGeom prst="rect">
            <a:avLst/>
          </a:prstGeom>
          <a:noFill/>
          <a:ln>
            <a:noFill/>
          </a:ln>
        </p:spPr>
      </p:sp>
      <p:sp>
        <p:nvSpPr>
          <p:cNvPr id="49" name="Google Shape;49;p15"/>
          <p:cNvSpPr>
            <a:spLocks noGrp="1"/>
          </p:cNvSpPr>
          <p:nvPr>
            <p:ph type="pic" idx="4"/>
          </p:nvPr>
        </p:nvSpPr>
        <p:spPr>
          <a:xfrm>
            <a:off x="-57150" y="-69850"/>
            <a:ext cx="6229350" cy="7004100"/>
          </a:xfrm>
          <a:prstGeom prst="rect">
            <a:avLst/>
          </a:prstGeom>
          <a:noFill/>
          <a:ln>
            <a:noFill/>
          </a:ln>
        </p:spPr>
      </p:sp>
      <p:sp>
        <p:nvSpPr>
          <p:cNvPr id="50" name="Google Shape;50;p15"/>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
        <p:cNvGrpSpPr/>
        <p:nvPr/>
      </p:nvGrpSpPr>
      <p:grpSpPr>
        <a:xfrm>
          <a:off x="0" y="0"/>
          <a:ext cx="0" cy="0"/>
          <a:chOff x="0" y="0"/>
          <a:chExt cx="0" cy="0"/>
        </a:xfrm>
      </p:grpSpPr>
      <p:sp>
        <p:nvSpPr>
          <p:cNvPr id="52" name="Google Shape;52;p16"/>
          <p:cNvSpPr txBox="1">
            <a:spLocks noGrp="1"/>
          </p:cNvSpPr>
          <p:nvPr>
            <p:ph type="body" idx="1"/>
          </p:nvPr>
        </p:nvSpPr>
        <p:spPr>
          <a:xfrm>
            <a:off x="1187450" y="4495800"/>
            <a:ext cx="9810750" cy="330150"/>
          </a:xfrm>
          <a:prstGeom prst="rect">
            <a:avLst/>
          </a:prstGeom>
          <a:noFill/>
          <a:ln>
            <a:noFill/>
          </a:ln>
        </p:spPr>
        <p:txBody>
          <a:bodyPr spcFirstLastPara="1" wrap="square" lIns="50800" tIns="50800" rIns="50800" bIns="50800" anchor="ctr" anchorCtr="0">
            <a:spAutoFit/>
          </a:bodyPr>
          <a:lstStyle>
            <a:lvl1pPr marL="228600" lvl="0" indent="-114300" algn="ctr">
              <a:lnSpc>
                <a:spcPct val="100000"/>
              </a:lnSpc>
              <a:spcBef>
                <a:spcPts val="0"/>
              </a:spcBef>
              <a:spcAft>
                <a:spcPts val="0"/>
              </a:spcAft>
              <a:buClr>
                <a:srgbClr val="54D7FE"/>
              </a:buClr>
              <a:buSzPts val="3200"/>
              <a:buFont typeface="Avenir"/>
              <a:buNone/>
              <a:defRPr sz="1600" cap="none">
                <a:solidFill>
                  <a:srgbClr val="54D7FE"/>
                </a:solidFill>
              </a:defRPr>
            </a:lvl1pPr>
            <a:lvl2pPr marL="457200" lvl="1" indent="-165735" algn="l">
              <a:lnSpc>
                <a:spcPct val="100000"/>
              </a:lnSpc>
              <a:spcBef>
                <a:spcPts val="2950"/>
              </a:spcBef>
              <a:spcAft>
                <a:spcPts val="0"/>
              </a:spcAft>
              <a:buSzPts val="1620"/>
              <a:buChar char="•"/>
              <a:defRPr/>
            </a:lvl2pPr>
            <a:lvl3pPr marL="685800" lvl="2" indent="-165735" algn="l">
              <a:lnSpc>
                <a:spcPct val="100000"/>
              </a:lnSpc>
              <a:spcBef>
                <a:spcPts val="2950"/>
              </a:spcBef>
              <a:spcAft>
                <a:spcPts val="0"/>
              </a:spcAft>
              <a:buSzPts val="1620"/>
              <a:buChar char="•"/>
              <a:defRPr/>
            </a:lvl3pPr>
            <a:lvl4pPr marL="914400" lvl="3" indent="-165735" algn="l">
              <a:lnSpc>
                <a:spcPct val="100000"/>
              </a:lnSpc>
              <a:spcBef>
                <a:spcPts val="2950"/>
              </a:spcBef>
              <a:spcAft>
                <a:spcPts val="0"/>
              </a:spcAft>
              <a:buSzPts val="1620"/>
              <a:buChar char="•"/>
              <a:defRPr/>
            </a:lvl4pPr>
            <a:lvl5pPr marL="1143000" lvl="4" indent="-165735" algn="l">
              <a:lnSpc>
                <a:spcPct val="100000"/>
              </a:lnSpc>
              <a:spcBef>
                <a:spcPts val="2950"/>
              </a:spcBef>
              <a:spcAft>
                <a:spcPts val="0"/>
              </a:spcAft>
              <a:buSzPts val="1620"/>
              <a:buChar cha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53" name="Google Shape;53;p16"/>
          <p:cNvSpPr txBox="1">
            <a:spLocks noGrp="1"/>
          </p:cNvSpPr>
          <p:nvPr>
            <p:ph type="body" idx="2"/>
          </p:nvPr>
        </p:nvSpPr>
        <p:spPr>
          <a:xfrm>
            <a:off x="1187450" y="2999680"/>
            <a:ext cx="9810750" cy="482550"/>
          </a:xfrm>
          <a:prstGeom prst="rect">
            <a:avLst/>
          </a:prstGeom>
          <a:noFill/>
          <a:ln>
            <a:noFill/>
          </a:ln>
        </p:spPr>
        <p:txBody>
          <a:bodyPr spcFirstLastPara="1" wrap="square" lIns="50800" tIns="50800" rIns="50800" bIns="50800" anchor="ctr" anchorCtr="0">
            <a:spAutoFit/>
          </a:bodyPr>
          <a:lstStyle>
            <a:lvl1pPr marL="228600" lvl="0" indent="-114300" algn="ctr">
              <a:lnSpc>
                <a:spcPct val="100000"/>
              </a:lnSpc>
              <a:spcBef>
                <a:spcPts val="0"/>
              </a:spcBef>
              <a:spcAft>
                <a:spcPts val="0"/>
              </a:spcAft>
              <a:buClr>
                <a:srgbClr val="FFFFFF"/>
              </a:buClr>
              <a:buSzPts val="1800"/>
              <a:buNone/>
              <a:defRPr/>
            </a:lvl1pPr>
            <a:lvl2pPr marL="457200" lvl="1" indent="-165735" algn="l">
              <a:lnSpc>
                <a:spcPct val="100000"/>
              </a:lnSpc>
              <a:spcBef>
                <a:spcPts val="2950"/>
              </a:spcBef>
              <a:spcAft>
                <a:spcPts val="0"/>
              </a:spcAft>
              <a:buSzPts val="1620"/>
              <a:buChar char="•"/>
              <a:defRPr/>
            </a:lvl2pPr>
            <a:lvl3pPr marL="685800" lvl="2" indent="-165735" algn="l">
              <a:lnSpc>
                <a:spcPct val="100000"/>
              </a:lnSpc>
              <a:spcBef>
                <a:spcPts val="2950"/>
              </a:spcBef>
              <a:spcAft>
                <a:spcPts val="0"/>
              </a:spcAft>
              <a:buSzPts val="1620"/>
              <a:buChar char="•"/>
              <a:defRPr/>
            </a:lvl3pPr>
            <a:lvl4pPr marL="914400" lvl="3" indent="-165735" algn="l">
              <a:lnSpc>
                <a:spcPct val="100000"/>
              </a:lnSpc>
              <a:spcBef>
                <a:spcPts val="2950"/>
              </a:spcBef>
              <a:spcAft>
                <a:spcPts val="0"/>
              </a:spcAft>
              <a:buSzPts val="1620"/>
              <a:buChar char="•"/>
              <a:defRPr/>
            </a:lvl4pPr>
            <a:lvl5pPr marL="1143000" lvl="4" indent="-165735" algn="l">
              <a:lnSpc>
                <a:spcPct val="100000"/>
              </a:lnSpc>
              <a:spcBef>
                <a:spcPts val="2950"/>
              </a:spcBef>
              <a:spcAft>
                <a:spcPts val="0"/>
              </a:spcAft>
              <a:buSzPts val="1620"/>
              <a:buChar cha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54" name="Google Shape;54;p16"/>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_Juniper">
    <p:bg>
      <p:bgPr>
        <a:solidFill>
          <a:srgbClr val="19696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a:t>Add Title</a:t>
            </a:r>
            <a:endParaRPr lang="en-VE"/>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Subhead</a:t>
            </a:r>
          </a:p>
        </p:txBody>
      </p:sp>
      <p:pic>
        <p:nvPicPr>
          <p:cNvPr id="6" name="Picture 5">
            <a:extLst>
              <a:ext uri="{FF2B5EF4-FFF2-40B4-BE49-F238E27FC236}">
                <a16:creationId xmlns:a16="http://schemas.microsoft.com/office/drawing/2014/main" id="{E43102CE-9BFC-6449-8058-FE562ACF34A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1902009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hoto">
  <p:cSld name="Quote Photo">
    <p:spTree>
      <p:nvGrpSpPr>
        <p:cNvPr id="1" name="Shape 55"/>
        <p:cNvGrpSpPr/>
        <p:nvPr/>
      </p:nvGrpSpPr>
      <p:grpSpPr>
        <a:xfrm>
          <a:off x="0" y="0"/>
          <a:ext cx="0" cy="0"/>
          <a:chOff x="0" y="0"/>
          <a:chExt cx="0" cy="0"/>
        </a:xfrm>
      </p:grpSpPr>
      <p:sp>
        <p:nvSpPr>
          <p:cNvPr id="56" name="Google Shape;56;p17"/>
          <p:cNvSpPr txBox="1">
            <a:spLocks noGrp="1"/>
          </p:cNvSpPr>
          <p:nvPr>
            <p:ph type="body" idx="1"/>
          </p:nvPr>
        </p:nvSpPr>
        <p:spPr>
          <a:xfrm>
            <a:off x="1187450" y="2082800"/>
            <a:ext cx="9810750" cy="330150"/>
          </a:xfrm>
          <a:prstGeom prst="rect">
            <a:avLst/>
          </a:prstGeom>
          <a:noFill/>
          <a:ln>
            <a:noFill/>
          </a:ln>
        </p:spPr>
        <p:txBody>
          <a:bodyPr spcFirstLastPara="1" wrap="square" lIns="50800" tIns="50800" rIns="50800" bIns="50800" anchor="t" anchorCtr="0">
            <a:spAutoFit/>
          </a:bodyPr>
          <a:lstStyle>
            <a:lvl1pPr marL="228600" lvl="0" indent="-114300" algn="ctr">
              <a:lnSpc>
                <a:spcPct val="100000"/>
              </a:lnSpc>
              <a:spcBef>
                <a:spcPts val="0"/>
              </a:spcBef>
              <a:spcAft>
                <a:spcPts val="0"/>
              </a:spcAft>
              <a:buClr>
                <a:srgbClr val="54D7FE"/>
              </a:buClr>
              <a:buSzPts val="3200"/>
              <a:buFont typeface="Avenir"/>
              <a:buNone/>
              <a:defRPr sz="1600" cap="none">
                <a:solidFill>
                  <a:srgbClr val="54D7FE"/>
                </a:solidFill>
              </a:defRPr>
            </a:lvl1pPr>
            <a:lvl2pPr marL="457200" lvl="1" indent="-165735" algn="l">
              <a:lnSpc>
                <a:spcPct val="100000"/>
              </a:lnSpc>
              <a:spcBef>
                <a:spcPts val="2950"/>
              </a:spcBef>
              <a:spcAft>
                <a:spcPts val="0"/>
              </a:spcAft>
              <a:buSzPts val="1620"/>
              <a:buChar char="•"/>
              <a:defRPr/>
            </a:lvl2pPr>
            <a:lvl3pPr marL="685800" lvl="2" indent="-165735" algn="l">
              <a:lnSpc>
                <a:spcPct val="100000"/>
              </a:lnSpc>
              <a:spcBef>
                <a:spcPts val="2950"/>
              </a:spcBef>
              <a:spcAft>
                <a:spcPts val="0"/>
              </a:spcAft>
              <a:buSzPts val="1620"/>
              <a:buChar char="•"/>
              <a:defRPr/>
            </a:lvl3pPr>
            <a:lvl4pPr marL="914400" lvl="3" indent="-165735" algn="l">
              <a:lnSpc>
                <a:spcPct val="100000"/>
              </a:lnSpc>
              <a:spcBef>
                <a:spcPts val="2950"/>
              </a:spcBef>
              <a:spcAft>
                <a:spcPts val="0"/>
              </a:spcAft>
              <a:buSzPts val="1620"/>
              <a:buChar char="•"/>
              <a:defRPr/>
            </a:lvl4pPr>
            <a:lvl5pPr marL="1143000" lvl="4" indent="-165735" algn="l">
              <a:lnSpc>
                <a:spcPct val="100000"/>
              </a:lnSpc>
              <a:spcBef>
                <a:spcPts val="2950"/>
              </a:spcBef>
              <a:spcAft>
                <a:spcPts val="0"/>
              </a:spcAft>
              <a:buSzPts val="1620"/>
              <a:buChar cha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57" name="Google Shape;57;p17"/>
          <p:cNvSpPr txBox="1">
            <a:spLocks noGrp="1"/>
          </p:cNvSpPr>
          <p:nvPr>
            <p:ph type="body" idx="2"/>
          </p:nvPr>
        </p:nvSpPr>
        <p:spPr>
          <a:xfrm>
            <a:off x="1187450" y="958850"/>
            <a:ext cx="9810750" cy="482550"/>
          </a:xfrm>
          <a:prstGeom prst="rect">
            <a:avLst/>
          </a:prstGeom>
          <a:noFill/>
          <a:ln>
            <a:noFill/>
          </a:ln>
        </p:spPr>
        <p:txBody>
          <a:bodyPr spcFirstLastPara="1" wrap="square" lIns="50800" tIns="50800" rIns="50800" bIns="50800" anchor="ctr" anchorCtr="0">
            <a:spAutoFit/>
          </a:bodyPr>
          <a:lstStyle>
            <a:lvl1pPr marL="228600" lvl="0" indent="-114300" algn="ctr">
              <a:lnSpc>
                <a:spcPct val="100000"/>
              </a:lnSpc>
              <a:spcBef>
                <a:spcPts val="0"/>
              </a:spcBef>
              <a:spcAft>
                <a:spcPts val="0"/>
              </a:spcAft>
              <a:buClr>
                <a:srgbClr val="FFFFFF"/>
              </a:buClr>
              <a:buSzPts val="1800"/>
              <a:buNone/>
              <a:defRPr/>
            </a:lvl1pPr>
            <a:lvl2pPr marL="457200" lvl="1" indent="-165735" algn="l">
              <a:lnSpc>
                <a:spcPct val="100000"/>
              </a:lnSpc>
              <a:spcBef>
                <a:spcPts val="2950"/>
              </a:spcBef>
              <a:spcAft>
                <a:spcPts val="0"/>
              </a:spcAft>
              <a:buSzPts val="1620"/>
              <a:buChar char="•"/>
              <a:defRPr/>
            </a:lvl2pPr>
            <a:lvl3pPr marL="685800" lvl="2" indent="-165735" algn="l">
              <a:lnSpc>
                <a:spcPct val="100000"/>
              </a:lnSpc>
              <a:spcBef>
                <a:spcPts val="2950"/>
              </a:spcBef>
              <a:spcAft>
                <a:spcPts val="0"/>
              </a:spcAft>
              <a:buSzPts val="1620"/>
              <a:buChar char="•"/>
              <a:defRPr/>
            </a:lvl3pPr>
            <a:lvl4pPr marL="914400" lvl="3" indent="-165735" algn="l">
              <a:lnSpc>
                <a:spcPct val="100000"/>
              </a:lnSpc>
              <a:spcBef>
                <a:spcPts val="2950"/>
              </a:spcBef>
              <a:spcAft>
                <a:spcPts val="0"/>
              </a:spcAft>
              <a:buSzPts val="1620"/>
              <a:buChar char="•"/>
              <a:defRPr/>
            </a:lvl4pPr>
            <a:lvl5pPr marL="1143000" lvl="4" indent="-165735" algn="l">
              <a:lnSpc>
                <a:spcPct val="100000"/>
              </a:lnSpc>
              <a:spcBef>
                <a:spcPts val="2950"/>
              </a:spcBef>
              <a:spcAft>
                <a:spcPts val="0"/>
              </a:spcAft>
              <a:buSzPts val="1620"/>
              <a:buChar char="•"/>
              <a:defRPr/>
            </a:lvl5pPr>
            <a:lvl6pPr marL="1371600" lvl="5" indent="-165735" algn="l">
              <a:lnSpc>
                <a:spcPct val="100000"/>
              </a:lnSpc>
              <a:spcBef>
                <a:spcPts val="2950"/>
              </a:spcBef>
              <a:spcAft>
                <a:spcPts val="0"/>
              </a:spcAft>
              <a:buSzPts val="1620"/>
              <a:buChar char="•"/>
              <a:defRPr/>
            </a:lvl6pPr>
            <a:lvl7pPr marL="1600200" lvl="6" indent="-165735" algn="l">
              <a:lnSpc>
                <a:spcPct val="100000"/>
              </a:lnSpc>
              <a:spcBef>
                <a:spcPts val="2950"/>
              </a:spcBef>
              <a:spcAft>
                <a:spcPts val="0"/>
              </a:spcAft>
              <a:buSzPts val="1620"/>
              <a:buChar char="•"/>
              <a:defRPr/>
            </a:lvl7pPr>
            <a:lvl8pPr marL="1828800" lvl="7" indent="-165735" algn="l">
              <a:lnSpc>
                <a:spcPct val="100000"/>
              </a:lnSpc>
              <a:spcBef>
                <a:spcPts val="2950"/>
              </a:spcBef>
              <a:spcAft>
                <a:spcPts val="0"/>
              </a:spcAft>
              <a:buSzPts val="1620"/>
              <a:buChar char="•"/>
              <a:defRPr/>
            </a:lvl8pPr>
            <a:lvl9pPr marL="2057400" lvl="8" indent="-165735" algn="l">
              <a:lnSpc>
                <a:spcPct val="100000"/>
              </a:lnSpc>
              <a:spcBef>
                <a:spcPts val="2950"/>
              </a:spcBef>
              <a:spcAft>
                <a:spcPts val="0"/>
              </a:spcAft>
              <a:buSzPts val="1620"/>
              <a:buChar char="•"/>
              <a:defRPr/>
            </a:lvl9pPr>
          </a:lstStyle>
          <a:p>
            <a:endParaRPr/>
          </a:p>
        </p:txBody>
      </p:sp>
      <p:sp>
        <p:nvSpPr>
          <p:cNvPr id="58" name="Google Shape;58;p17"/>
          <p:cNvSpPr>
            <a:spLocks noGrp="1"/>
          </p:cNvSpPr>
          <p:nvPr>
            <p:ph type="pic" idx="3"/>
          </p:nvPr>
        </p:nvSpPr>
        <p:spPr>
          <a:xfrm>
            <a:off x="-38100" y="1975346"/>
            <a:ext cx="12268200" cy="6681600"/>
          </a:xfrm>
          <a:prstGeom prst="rect">
            <a:avLst/>
          </a:prstGeom>
          <a:noFill/>
          <a:ln>
            <a:noFill/>
          </a:ln>
        </p:spPr>
      </p:sp>
      <p:sp>
        <p:nvSpPr>
          <p:cNvPr id="59" name="Google Shape;59;p17"/>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0"/>
        <p:cNvGrpSpPr/>
        <p:nvPr/>
      </p:nvGrpSpPr>
      <p:grpSpPr>
        <a:xfrm>
          <a:off x="0" y="0"/>
          <a:ext cx="0" cy="0"/>
          <a:chOff x="0" y="0"/>
          <a:chExt cx="0" cy="0"/>
        </a:xfrm>
      </p:grpSpPr>
      <p:sp>
        <p:nvSpPr>
          <p:cNvPr id="61" name="Google Shape;61;p18"/>
          <p:cNvSpPr>
            <a:spLocks noGrp="1"/>
          </p:cNvSpPr>
          <p:nvPr>
            <p:ph type="pic" idx="2"/>
          </p:nvPr>
        </p:nvSpPr>
        <p:spPr>
          <a:xfrm>
            <a:off x="0" y="-793750"/>
            <a:ext cx="12192000" cy="8429850"/>
          </a:xfrm>
          <a:prstGeom prst="rect">
            <a:avLst/>
          </a:prstGeom>
          <a:noFill/>
          <a:ln>
            <a:noFill/>
          </a:ln>
        </p:spPr>
      </p:sp>
      <p:sp>
        <p:nvSpPr>
          <p:cNvPr id="62" name="Google Shape;62;p18"/>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3"/>
        <p:cNvGrpSpPr/>
        <p:nvPr/>
      </p:nvGrpSpPr>
      <p:grpSpPr>
        <a:xfrm>
          <a:off x="0" y="0"/>
          <a:ext cx="0" cy="0"/>
          <a:chOff x="0" y="0"/>
          <a:chExt cx="0" cy="0"/>
        </a:xfrm>
      </p:grpSpPr>
      <p:sp>
        <p:nvSpPr>
          <p:cNvPr id="64" name="Google Shape;64;p19"/>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5"/>
        <p:cNvGrpSpPr/>
        <p:nvPr/>
      </p:nvGrpSpPr>
      <p:grpSpPr>
        <a:xfrm>
          <a:off x="0" y="0"/>
          <a:ext cx="0" cy="0"/>
          <a:chOff x="0" y="0"/>
          <a:chExt cx="0" cy="0"/>
        </a:xfrm>
      </p:grpSpPr>
      <p:sp>
        <p:nvSpPr>
          <p:cNvPr id="66" name="Google Shape;66;g23e06cc5877_0_132"/>
          <p:cNvSpPr txBox="1">
            <a:spLocks noGrp="1"/>
          </p:cNvSpPr>
          <p:nvPr>
            <p:ph type="title"/>
          </p:nvPr>
        </p:nvSpPr>
        <p:spPr>
          <a:xfrm>
            <a:off x="646111" y="452718"/>
            <a:ext cx="9404700" cy="1400400"/>
          </a:xfrm>
          <a:prstGeom prst="rect">
            <a:avLst/>
          </a:prstGeom>
          <a:noFill/>
          <a:ln>
            <a:noFill/>
          </a:ln>
        </p:spPr>
        <p:txBody>
          <a:bodyPr spcFirstLastPara="1" wrap="square" lIns="182850" tIns="91400" rIns="182850" bIns="91400" anchor="t" anchorCtr="0">
            <a:normAutofit/>
          </a:bodyPr>
          <a:lstStyle>
            <a:lvl1pPr lvl="0" algn="l">
              <a:lnSpc>
                <a:spcPct val="100000"/>
              </a:lnSpc>
              <a:spcBef>
                <a:spcPts val="0"/>
              </a:spcBef>
              <a:spcAft>
                <a:spcPts val="0"/>
              </a:spcAft>
              <a:buClr>
                <a:schemeClr val="lt2"/>
              </a:buClr>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 name="Google Shape;67;g23e06cc5877_0_132"/>
          <p:cNvSpPr txBox="1">
            <a:spLocks noGrp="1"/>
          </p:cNvSpPr>
          <p:nvPr>
            <p:ph type="body" idx="1"/>
          </p:nvPr>
        </p:nvSpPr>
        <p:spPr>
          <a:xfrm>
            <a:off x="1103312" y="2052918"/>
            <a:ext cx="8946600" cy="4195500"/>
          </a:xfrm>
          <a:prstGeom prst="rect">
            <a:avLst/>
          </a:prstGeom>
          <a:noFill/>
          <a:ln>
            <a:noFill/>
          </a:ln>
        </p:spPr>
        <p:txBody>
          <a:bodyPr spcFirstLastPara="1" wrap="square" lIns="182850" tIns="91400" rIns="182850" bIns="91400" anchor="t" anchorCtr="0">
            <a:normAutofit/>
          </a:bodyPr>
          <a:lstStyle>
            <a:lvl1pPr marL="228600" lvl="0" indent="-206375" algn="l">
              <a:lnSpc>
                <a:spcPct val="100000"/>
              </a:lnSpc>
              <a:spcBef>
                <a:spcPts val="1000"/>
              </a:spcBef>
              <a:spcAft>
                <a:spcPts val="0"/>
              </a:spcAft>
              <a:buSzPts val="2900"/>
              <a:buChar char="►"/>
              <a:defRPr/>
            </a:lvl1pPr>
            <a:lvl2pPr marL="457200" lvl="1" indent="-206375" algn="l">
              <a:lnSpc>
                <a:spcPct val="100000"/>
              </a:lnSpc>
              <a:spcBef>
                <a:spcPts val="1000"/>
              </a:spcBef>
              <a:spcAft>
                <a:spcPts val="0"/>
              </a:spcAft>
              <a:buSzPts val="2900"/>
              <a:buChar char="►"/>
              <a:defRPr/>
            </a:lvl2pPr>
            <a:lvl3pPr marL="685800" lvl="2" indent="-206375" algn="l">
              <a:lnSpc>
                <a:spcPct val="100000"/>
              </a:lnSpc>
              <a:spcBef>
                <a:spcPts val="1000"/>
              </a:spcBef>
              <a:spcAft>
                <a:spcPts val="0"/>
              </a:spcAft>
              <a:buSzPts val="2900"/>
              <a:buChar char="►"/>
              <a:defRPr/>
            </a:lvl3pPr>
            <a:lvl4pPr marL="914400" lvl="3" indent="-206375" algn="l">
              <a:lnSpc>
                <a:spcPct val="100000"/>
              </a:lnSpc>
              <a:spcBef>
                <a:spcPts val="1000"/>
              </a:spcBef>
              <a:spcAft>
                <a:spcPts val="0"/>
              </a:spcAft>
              <a:buSzPts val="2900"/>
              <a:buChar char="►"/>
              <a:defRPr/>
            </a:lvl4pPr>
            <a:lvl5pPr marL="1143000" lvl="4" indent="-206375" algn="l">
              <a:lnSpc>
                <a:spcPct val="100000"/>
              </a:lnSpc>
              <a:spcBef>
                <a:spcPts val="1000"/>
              </a:spcBef>
              <a:spcAft>
                <a:spcPts val="0"/>
              </a:spcAft>
              <a:buSzPts val="2900"/>
              <a:buChar char="►"/>
              <a:defRPr/>
            </a:lvl5pPr>
            <a:lvl6pPr marL="1371600" lvl="5" indent="-206375" algn="l">
              <a:lnSpc>
                <a:spcPct val="100000"/>
              </a:lnSpc>
              <a:spcBef>
                <a:spcPts val="1000"/>
              </a:spcBef>
              <a:spcAft>
                <a:spcPts val="0"/>
              </a:spcAft>
              <a:buSzPts val="2900"/>
              <a:buChar char="►"/>
              <a:defRPr/>
            </a:lvl6pPr>
            <a:lvl7pPr marL="1600200" lvl="6" indent="-206375" algn="l">
              <a:lnSpc>
                <a:spcPct val="100000"/>
              </a:lnSpc>
              <a:spcBef>
                <a:spcPts val="1000"/>
              </a:spcBef>
              <a:spcAft>
                <a:spcPts val="0"/>
              </a:spcAft>
              <a:buSzPts val="2900"/>
              <a:buChar char="►"/>
              <a:defRPr/>
            </a:lvl7pPr>
            <a:lvl8pPr marL="1828800" lvl="7" indent="-206375" algn="l">
              <a:lnSpc>
                <a:spcPct val="100000"/>
              </a:lnSpc>
              <a:spcBef>
                <a:spcPts val="1000"/>
              </a:spcBef>
              <a:spcAft>
                <a:spcPts val="0"/>
              </a:spcAft>
              <a:buSzPts val="2900"/>
              <a:buChar char="►"/>
              <a:defRPr/>
            </a:lvl8pPr>
            <a:lvl9pPr marL="2057400" lvl="8" indent="-206375" algn="l">
              <a:lnSpc>
                <a:spcPct val="100000"/>
              </a:lnSpc>
              <a:spcBef>
                <a:spcPts val="1000"/>
              </a:spcBef>
              <a:spcAft>
                <a:spcPts val="0"/>
              </a:spcAft>
              <a:buSzPts val="2900"/>
              <a:buChar char="►"/>
              <a:defRPr/>
            </a:lvl9pPr>
          </a:lstStyle>
          <a:p>
            <a:endParaRPr/>
          </a:p>
        </p:txBody>
      </p:sp>
      <p:sp>
        <p:nvSpPr>
          <p:cNvPr id="68" name="Google Shape;68;g23e06cc5877_0_132"/>
          <p:cNvSpPr txBox="1">
            <a:spLocks noGrp="1"/>
          </p:cNvSpPr>
          <p:nvPr>
            <p:ph type="dt" idx="10"/>
          </p:nvPr>
        </p:nvSpPr>
        <p:spPr>
          <a:xfrm rot="5400000">
            <a:off x="10155639" y="1790701"/>
            <a:ext cx="990600" cy="304800"/>
          </a:xfrm>
          <a:prstGeom prst="rect">
            <a:avLst/>
          </a:prstGeom>
          <a:noFill/>
          <a:ln>
            <a:noFill/>
          </a:ln>
        </p:spPr>
        <p:txBody>
          <a:bodyPr spcFirstLastPara="1" wrap="square" lIns="182850" tIns="91400" rIns="182850" bIns="91400" anchor="t" anchorCtr="0">
            <a:noAutofit/>
          </a:bodyPr>
          <a:lstStyle>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g23e06cc5877_0_132"/>
          <p:cNvSpPr txBox="1">
            <a:spLocks noGrp="1"/>
          </p:cNvSpPr>
          <p:nvPr>
            <p:ph type="ftr" idx="11"/>
          </p:nvPr>
        </p:nvSpPr>
        <p:spPr>
          <a:xfrm rot="5400000">
            <a:off x="8951571" y="3225300"/>
            <a:ext cx="3859800" cy="304800"/>
          </a:xfrm>
          <a:prstGeom prst="rect">
            <a:avLst/>
          </a:prstGeom>
          <a:noFill/>
          <a:ln>
            <a:noFill/>
          </a:ln>
        </p:spPr>
        <p:txBody>
          <a:bodyPr spcFirstLastPara="1" wrap="square" lIns="182850" tIns="91400" rIns="182850" bIns="91400" anchor="b" anchorCtr="0">
            <a:noAutofit/>
          </a:bodyPr>
          <a:lstStyle>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g23e06cc5877_0_132"/>
          <p:cNvSpPr txBox="1">
            <a:spLocks noGrp="1"/>
          </p:cNvSpPr>
          <p:nvPr>
            <p:ph type="sldNum" idx="12"/>
          </p:nvPr>
        </p:nvSpPr>
        <p:spPr>
          <a:xfrm>
            <a:off x="10352540" y="203607"/>
            <a:ext cx="838200" cy="615472"/>
          </a:xfrm>
          <a:prstGeom prst="rect">
            <a:avLst/>
          </a:prstGeom>
          <a:noFill/>
          <a:ln>
            <a:noFill/>
          </a:ln>
        </p:spPr>
        <p:txBody>
          <a:bodyPr spcFirstLastPara="1" wrap="square" lIns="182850" tIns="91400" rIns="182850" bIns="91400" anchor="b" anchorCtr="0">
            <a:spAutoFit/>
          </a:bodyPr>
          <a:lstStyle>
            <a:lvl1pPr marL="0" marR="0" lvl="0"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1pPr>
            <a:lvl2pPr marL="0" marR="0" lvl="1"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2pPr>
            <a:lvl3pPr marL="0" marR="0" lvl="2"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3pPr>
            <a:lvl4pPr marL="0" marR="0" lvl="3"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4pPr>
            <a:lvl5pPr marL="0" marR="0" lvl="4"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5pPr>
            <a:lvl6pPr marL="0" marR="0" lvl="5"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6pPr>
            <a:lvl7pPr marL="0" marR="0" lvl="6"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7pPr>
            <a:lvl8pPr marL="0" marR="0" lvl="7"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8pPr>
            <a:lvl9pPr marL="0" marR="0" lvl="8" indent="0" algn="ctr">
              <a:lnSpc>
                <a:spcPct val="100000"/>
              </a:lnSpc>
              <a:spcBef>
                <a:spcPts val="0"/>
              </a:spcBef>
              <a:spcAft>
                <a:spcPts val="0"/>
              </a:spcAft>
              <a:buClr>
                <a:srgbClr val="000000"/>
              </a:buClr>
              <a:buSzPts val="5600"/>
              <a:buFont typeface="Arial"/>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_Mountain">
    <p:bg>
      <p:bgPr>
        <a:solidFill>
          <a:srgbClr val="7C476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a:t>Add Title</a:t>
            </a:r>
            <a:endParaRPr lang="en-VE"/>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Subhead</a:t>
            </a:r>
          </a:p>
        </p:txBody>
      </p:sp>
      <p:pic>
        <p:nvPicPr>
          <p:cNvPr id="6" name="Picture 5">
            <a:extLst>
              <a:ext uri="{FF2B5EF4-FFF2-40B4-BE49-F238E27FC236}">
                <a16:creationId xmlns:a16="http://schemas.microsoft.com/office/drawing/2014/main" id="{1E6342EC-7D97-6F47-9DDC-66A8C83DCAC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23091276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_Pine">
    <p:bg>
      <p:bgPr>
        <a:solidFill>
          <a:srgbClr val="496A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2004452"/>
            <a:ext cx="10515600" cy="1500187"/>
          </a:xfrm>
        </p:spPr>
        <p:txBody>
          <a:bodyPr anchor="b"/>
          <a:lstStyle>
            <a:lvl1pPr algn="ctr">
              <a:defRPr sz="5000" b="1">
                <a:solidFill>
                  <a:schemeClr val="bg1"/>
                </a:solidFill>
                <a:latin typeface="Arial" panose="020B0604020202020204" pitchFamily="34" charset="0"/>
                <a:cs typeface="Arial" panose="020B0604020202020204" pitchFamily="34" charset="0"/>
              </a:defRPr>
            </a:lvl1pPr>
          </a:lstStyle>
          <a:p>
            <a:r>
              <a:rPr lang="en-US"/>
              <a:t>Add Title</a:t>
            </a:r>
            <a:endParaRPr lang="en-VE"/>
          </a:p>
        </p:txBody>
      </p:sp>
      <p:sp>
        <p:nvSpPr>
          <p:cNvPr id="3" name="Text Placeholder 2">
            <a:extLst>
              <a:ext uri="{FF2B5EF4-FFF2-40B4-BE49-F238E27FC236}">
                <a16:creationId xmlns:a16="http://schemas.microsoft.com/office/drawing/2014/main" id="{D064C212-F8CB-A647-B790-A943715F1743}"/>
              </a:ext>
            </a:extLst>
          </p:cNvPr>
          <p:cNvSpPr>
            <a:spLocks noGrp="1"/>
          </p:cNvSpPr>
          <p:nvPr>
            <p:ph type="body" idx="1" hasCustomPrompt="1"/>
          </p:nvPr>
        </p:nvSpPr>
        <p:spPr>
          <a:xfrm>
            <a:off x="831850" y="3684027"/>
            <a:ext cx="10515600" cy="1500187"/>
          </a:xfrm>
        </p:spPr>
        <p:txBody>
          <a:bodyPr/>
          <a:lstStyle>
            <a:lvl1pPr marL="0" indent="0" algn="ctr">
              <a:buNone/>
              <a:defRPr sz="2400" b="1" i="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 Subhead</a:t>
            </a:r>
          </a:p>
        </p:txBody>
      </p:sp>
      <p:pic>
        <p:nvPicPr>
          <p:cNvPr id="6" name="Picture 5">
            <a:extLst>
              <a:ext uri="{FF2B5EF4-FFF2-40B4-BE49-F238E27FC236}">
                <a16:creationId xmlns:a16="http://schemas.microsoft.com/office/drawing/2014/main" id="{F64BD011-A7AC-9B47-9607-BC3CCB52C1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4250024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CFF70D-A0F3-234A-B753-E2E3BA6B48AD}"/>
              </a:ext>
            </a:extLst>
          </p:cNvPr>
          <p:cNvSpPr>
            <a:spLocks noGrp="1"/>
          </p:cNvSpPr>
          <p:nvPr>
            <p:ph sz="half" idx="1"/>
          </p:nvPr>
        </p:nvSpPr>
        <p:spPr>
          <a:xfrm>
            <a:off x="838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
        <p:nvSpPr>
          <p:cNvPr id="4" name="Content Placeholder 3">
            <a:extLst>
              <a:ext uri="{FF2B5EF4-FFF2-40B4-BE49-F238E27FC236}">
                <a16:creationId xmlns:a16="http://schemas.microsoft.com/office/drawing/2014/main" id="{FA3AE70D-0521-9746-A552-6E1F940E37A0}"/>
              </a:ext>
            </a:extLst>
          </p:cNvPr>
          <p:cNvSpPr>
            <a:spLocks noGrp="1"/>
          </p:cNvSpPr>
          <p:nvPr>
            <p:ph sz="half" idx="2"/>
          </p:nvPr>
        </p:nvSpPr>
        <p:spPr>
          <a:xfrm>
            <a:off x="6172200" y="1233608"/>
            <a:ext cx="518160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
        <p:nvSpPr>
          <p:cNvPr id="8" name="Title 1">
            <a:extLst>
              <a:ext uri="{FF2B5EF4-FFF2-40B4-BE49-F238E27FC236}">
                <a16:creationId xmlns:a16="http://schemas.microsoft.com/office/drawing/2014/main" id="{773E4F95-2580-5041-AA53-06498328D836}"/>
              </a:ext>
            </a:extLst>
          </p:cNvPr>
          <p:cNvSpPr>
            <a:spLocks noGrp="1"/>
          </p:cNvSpPr>
          <p:nvPr>
            <p:ph type="title" hasCustomPrompt="1"/>
          </p:nvPr>
        </p:nvSpPr>
        <p:spPr>
          <a:xfrm>
            <a:off x="831850" y="491263"/>
            <a:ext cx="10515600" cy="591673"/>
          </a:xfrm>
        </p:spPr>
        <p:txBody>
          <a:bodyPr anchor="b"/>
          <a:lstStyle>
            <a:lvl1pPr algn="l">
              <a:defRPr sz="3500" b="1">
                <a:solidFill>
                  <a:schemeClr val="tx1"/>
                </a:solidFill>
                <a:latin typeface="Arial" panose="020B0604020202020204" pitchFamily="34" charset="0"/>
                <a:cs typeface="Arial" panose="020B0604020202020204" pitchFamily="34" charset="0"/>
              </a:defRPr>
            </a:lvl1pPr>
          </a:lstStyle>
          <a:p>
            <a:r>
              <a:rPr lang="en-US"/>
              <a:t>Add Title</a:t>
            </a:r>
            <a:endParaRPr lang="en-VE"/>
          </a:p>
        </p:txBody>
      </p:sp>
      <p:pic>
        <p:nvPicPr>
          <p:cNvPr id="5" name="Picture 4">
            <a:extLst>
              <a:ext uri="{FF2B5EF4-FFF2-40B4-BE49-F238E27FC236}">
                <a16:creationId xmlns:a16="http://schemas.microsoft.com/office/drawing/2014/main" id="{B52604A7-835F-5542-AF13-CDFDFC9C85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2718513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EA9DB-ADC1-F949-8C4A-625B0619459F}"/>
              </a:ext>
            </a:extLst>
          </p:cNvPr>
          <p:cNvSpPr>
            <a:spLocks noGrp="1"/>
          </p:cNvSpPr>
          <p:nvPr>
            <p:ph type="title" hasCustomPrompt="1"/>
          </p:nvPr>
        </p:nvSpPr>
        <p:spPr>
          <a:xfrm>
            <a:off x="831850" y="491263"/>
            <a:ext cx="10515600" cy="591673"/>
          </a:xfrm>
        </p:spPr>
        <p:txBody>
          <a:bodyPr anchor="b"/>
          <a:lstStyle>
            <a:lvl1pPr algn="l">
              <a:defRPr sz="3500" b="1">
                <a:solidFill>
                  <a:schemeClr val="tx1"/>
                </a:solidFill>
                <a:latin typeface="Arial" panose="020B0604020202020204" pitchFamily="34" charset="0"/>
                <a:cs typeface="Arial" panose="020B0604020202020204" pitchFamily="34" charset="0"/>
              </a:defRPr>
            </a:lvl1pPr>
          </a:lstStyle>
          <a:p>
            <a:r>
              <a:rPr lang="en-US"/>
              <a:t>Add Title</a:t>
            </a:r>
            <a:endParaRPr lang="en-VE"/>
          </a:p>
        </p:txBody>
      </p:sp>
      <p:sp>
        <p:nvSpPr>
          <p:cNvPr id="6" name="Content Placeholder 2">
            <a:extLst>
              <a:ext uri="{FF2B5EF4-FFF2-40B4-BE49-F238E27FC236}">
                <a16:creationId xmlns:a16="http://schemas.microsoft.com/office/drawing/2014/main" id="{8C21CD76-25D5-594E-ADEB-CB807E589032}"/>
              </a:ext>
            </a:extLst>
          </p:cNvPr>
          <p:cNvSpPr>
            <a:spLocks noGrp="1"/>
          </p:cNvSpPr>
          <p:nvPr>
            <p:ph sz="half" idx="1"/>
          </p:nvPr>
        </p:nvSpPr>
        <p:spPr>
          <a:xfrm>
            <a:off x="838200" y="1233608"/>
            <a:ext cx="10509250" cy="4609408"/>
          </a:xfrm>
        </p:spPr>
        <p:txBody>
          <a:bodyPr/>
          <a:lstStyle>
            <a:lvl1pPr>
              <a:defRPr sz="2400">
                <a:latin typeface="+mn-lt"/>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pic>
        <p:nvPicPr>
          <p:cNvPr id="7" name="Picture 6">
            <a:extLst>
              <a:ext uri="{FF2B5EF4-FFF2-40B4-BE49-F238E27FC236}">
                <a16:creationId xmlns:a16="http://schemas.microsoft.com/office/drawing/2014/main" id="{8488EB05-96E1-004A-811C-99412A4626A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5989580"/>
            <a:ext cx="3473679" cy="868420"/>
          </a:xfrm>
          <a:prstGeom prst="rect">
            <a:avLst/>
          </a:prstGeom>
        </p:spPr>
      </p:pic>
    </p:spTree>
    <p:extLst>
      <p:ext uri="{BB962C8B-B14F-4D97-AF65-F5344CB8AC3E}">
        <p14:creationId xmlns:p14="http://schemas.microsoft.com/office/powerpoint/2010/main" val="97414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87D0-B602-114E-A444-F8DA96642866}"/>
              </a:ext>
            </a:extLst>
          </p:cNvPr>
          <p:cNvSpPr>
            <a:spLocks noGrp="1"/>
          </p:cNvSpPr>
          <p:nvPr>
            <p:ph type="title" hasCustomPrompt="1"/>
          </p:nvPr>
        </p:nvSpPr>
        <p:spPr>
          <a:xfrm>
            <a:off x="839788" y="457200"/>
            <a:ext cx="3932237" cy="1112838"/>
          </a:xfrm>
        </p:spPr>
        <p:txBody>
          <a:bodyPr anchor="b"/>
          <a:lstStyle>
            <a:lvl1pPr>
              <a:defRPr sz="3000"/>
            </a:lvl1pPr>
          </a:lstStyle>
          <a:p>
            <a:r>
              <a:rPr lang="en-US"/>
              <a:t>Add Title</a:t>
            </a:r>
            <a:endParaRPr lang="en-VE"/>
          </a:p>
        </p:txBody>
      </p:sp>
      <p:sp>
        <p:nvSpPr>
          <p:cNvPr id="3" name="Content Placeholder 2">
            <a:extLst>
              <a:ext uri="{FF2B5EF4-FFF2-40B4-BE49-F238E27FC236}">
                <a16:creationId xmlns:a16="http://schemas.microsoft.com/office/drawing/2014/main" id="{ECBDFC80-E65C-D74C-8074-207303D8CEB6}"/>
              </a:ext>
            </a:extLst>
          </p:cNvPr>
          <p:cNvSpPr>
            <a:spLocks noGrp="1"/>
          </p:cNvSpPr>
          <p:nvPr>
            <p:ph idx="1"/>
          </p:nvPr>
        </p:nvSpPr>
        <p:spPr>
          <a:xfrm>
            <a:off x="5183188" y="393193"/>
            <a:ext cx="6172200" cy="5467858"/>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
        <p:nvSpPr>
          <p:cNvPr id="4" name="Text Placeholder 3">
            <a:extLst>
              <a:ext uri="{FF2B5EF4-FFF2-40B4-BE49-F238E27FC236}">
                <a16:creationId xmlns:a16="http://schemas.microsoft.com/office/drawing/2014/main" id="{5EDD7A09-E74F-D346-A311-2AAE4E50ABAC}"/>
              </a:ext>
            </a:extLst>
          </p:cNvPr>
          <p:cNvSpPr>
            <a:spLocks noGrp="1"/>
          </p:cNvSpPr>
          <p:nvPr>
            <p:ph type="body" sz="half" idx="2"/>
          </p:nvPr>
        </p:nvSpPr>
        <p:spPr>
          <a:xfrm>
            <a:off x="839788" y="1570038"/>
            <a:ext cx="3932237" cy="4298950"/>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Picture 6">
            <a:extLst>
              <a:ext uri="{FF2B5EF4-FFF2-40B4-BE49-F238E27FC236}">
                <a16:creationId xmlns:a16="http://schemas.microsoft.com/office/drawing/2014/main" id="{17DFA95E-CAD7-1149-BA4B-CCB6DF3DC66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10"/>
            <a:ext cx="3473679" cy="868420"/>
          </a:xfrm>
          <a:prstGeom prst="rect">
            <a:avLst/>
          </a:prstGeom>
        </p:spPr>
      </p:pic>
    </p:spTree>
    <p:extLst>
      <p:ext uri="{BB962C8B-B14F-4D97-AF65-F5344CB8AC3E}">
        <p14:creationId xmlns:p14="http://schemas.microsoft.com/office/powerpoint/2010/main" val="452532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2068B354-1D8B-D84B-84EB-5BB9CF9B0F10}"/>
              </a:ext>
            </a:extLst>
          </p:cNvPr>
          <p:cNvSpPr>
            <a:spLocks noChangeArrowheads="1"/>
          </p:cNvSpPr>
          <p:nvPr userDrawn="1"/>
        </p:nvSpPr>
        <p:spPr bwMode="auto">
          <a:xfrm>
            <a:off x="813816" y="34217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VE"/>
          </a:p>
        </p:txBody>
      </p:sp>
      <p:sp>
        <p:nvSpPr>
          <p:cNvPr id="9" name="Title 1">
            <a:extLst>
              <a:ext uri="{FF2B5EF4-FFF2-40B4-BE49-F238E27FC236}">
                <a16:creationId xmlns:a16="http://schemas.microsoft.com/office/drawing/2014/main" id="{5B523BF7-C542-FB4F-8048-2B4489E5C722}"/>
              </a:ext>
            </a:extLst>
          </p:cNvPr>
          <p:cNvSpPr>
            <a:spLocks noGrp="1"/>
          </p:cNvSpPr>
          <p:nvPr>
            <p:ph type="title" hasCustomPrompt="1"/>
          </p:nvPr>
        </p:nvSpPr>
        <p:spPr>
          <a:xfrm>
            <a:off x="831850" y="491263"/>
            <a:ext cx="10515600" cy="591673"/>
          </a:xfrm>
        </p:spPr>
        <p:txBody>
          <a:bodyPr anchor="b"/>
          <a:lstStyle>
            <a:lvl1pPr algn="l">
              <a:defRPr sz="3500" b="1">
                <a:solidFill>
                  <a:schemeClr val="tx1"/>
                </a:solidFill>
                <a:latin typeface="Arial" panose="020B0604020202020204" pitchFamily="34" charset="0"/>
                <a:cs typeface="Arial" panose="020B0604020202020204" pitchFamily="34" charset="0"/>
              </a:defRPr>
            </a:lvl1pPr>
          </a:lstStyle>
          <a:p>
            <a:r>
              <a:rPr lang="en-US"/>
              <a:t>Add Title</a:t>
            </a:r>
            <a:endParaRPr lang="en-VE"/>
          </a:p>
        </p:txBody>
      </p:sp>
      <p:sp>
        <p:nvSpPr>
          <p:cNvPr id="12" name="Text Placeholder 3">
            <a:extLst>
              <a:ext uri="{FF2B5EF4-FFF2-40B4-BE49-F238E27FC236}">
                <a16:creationId xmlns:a16="http://schemas.microsoft.com/office/drawing/2014/main" id="{5CFB0686-C626-E548-80D4-E39FC23F470D}"/>
              </a:ext>
            </a:extLst>
          </p:cNvPr>
          <p:cNvSpPr>
            <a:spLocks noGrp="1"/>
          </p:cNvSpPr>
          <p:nvPr>
            <p:ph type="body" sz="half" idx="2"/>
          </p:nvPr>
        </p:nvSpPr>
        <p:spPr>
          <a:xfrm>
            <a:off x="7415213" y="1234459"/>
            <a:ext cx="3932237" cy="4389082"/>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Content Placeholder 2">
            <a:extLst>
              <a:ext uri="{FF2B5EF4-FFF2-40B4-BE49-F238E27FC236}">
                <a16:creationId xmlns:a16="http://schemas.microsoft.com/office/drawing/2014/main" id="{0EB47C4A-270D-F348-9128-DCB2B60480BD}"/>
              </a:ext>
            </a:extLst>
          </p:cNvPr>
          <p:cNvSpPr>
            <a:spLocks noGrp="1"/>
          </p:cNvSpPr>
          <p:nvPr>
            <p:ph idx="1"/>
          </p:nvPr>
        </p:nvSpPr>
        <p:spPr>
          <a:xfrm>
            <a:off x="813815" y="1234458"/>
            <a:ext cx="6417301" cy="438908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pic>
        <p:nvPicPr>
          <p:cNvPr id="10" name="Picture 9">
            <a:extLst>
              <a:ext uri="{FF2B5EF4-FFF2-40B4-BE49-F238E27FC236}">
                <a16:creationId xmlns:a16="http://schemas.microsoft.com/office/drawing/2014/main" id="{4FC9E1D7-3928-844F-A018-CA9A7F3A310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87350" y="6007509"/>
            <a:ext cx="3473679" cy="868420"/>
          </a:xfrm>
          <a:prstGeom prst="rect">
            <a:avLst/>
          </a:prstGeom>
        </p:spPr>
      </p:pic>
    </p:spTree>
    <p:extLst>
      <p:ext uri="{BB962C8B-B14F-4D97-AF65-F5344CB8AC3E}">
        <p14:creationId xmlns:p14="http://schemas.microsoft.com/office/powerpoint/2010/main" val="7706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BE9E81-4F3D-E044-B745-2E9D43C9E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E"/>
          </a:p>
        </p:txBody>
      </p:sp>
      <p:sp>
        <p:nvSpPr>
          <p:cNvPr id="3" name="Text Placeholder 2">
            <a:extLst>
              <a:ext uri="{FF2B5EF4-FFF2-40B4-BE49-F238E27FC236}">
                <a16:creationId xmlns:a16="http://schemas.microsoft.com/office/drawing/2014/main" id="{0BD0F2F3-C089-C54E-9F4F-4BB94AB92482}"/>
              </a:ext>
            </a:extLst>
          </p:cNvPr>
          <p:cNvSpPr>
            <a:spLocks noGrp="1"/>
          </p:cNvSpPr>
          <p:nvPr>
            <p:ph type="body" idx="1"/>
          </p:nvPr>
        </p:nvSpPr>
        <p:spPr>
          <a:xfrm>
            <a:off x="838200" y="1825625"/>
            <a:ext cx="10515600" cy="4163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E"/>
          </a:p>
        </p:txBody>
      </p:sp>
    </p:spTree>
    <p:extLst>
      <p:ext uri="{BB962C8B-B14F-4D97-AF65-F5344CB8AC3E}">
        <p14:creationId xmlns:p14="http://schemas.microsoft.com/office/powerpoint/2010/main" val="13535968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70" r:id="rId3"/>
    <p:sldLayoutId id="2147483671" r:id="rId4"/>
    <p:sldLayoutId id="2147483672" r:id="rId5"/>
    <p:sldLayoutId id="2147483667" r:id="rId6"/>
    <p:sldLayoutId id="2147483673" r:id="rId7"/>
    <p:sldLayoutId id="2147483669" r:id="rId8"/>
    <p:sldLayoutId id="2147483668" r:id="rId9"/>
    <p:sldLayoutId id="2147483674"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p:txStyles>
    <p:titleStyle>
      <a:lvl1pPr algn="l" defTabSz="914400" rtl="0" eaLnBrk="1" latinLnBrk="0" hangingPunct="1">
        <a:lnSpc>
          <a:spcPct val="90000"/>
        </a:lnSpc>
        <a:spcBef>
          <a:spcPct val="0"/>
        </a:spcBef>
        <a:buNone/>
        <a:defRPr sz="5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615950" y="431800"/>
            <a:ext cx="10953750" cy="1003350"/>
          </a:xfrm>
          <a:prstGeom prst="rect">
            <a:avLst/>
          </a:prstGeom>
          <a:noFill/>
          <a:ln>
            <a:noFill/>
          </a:ln>
        </p:spPr>
        <p:txBody>
          <a:bodyPr spcFirstLastPara="1" wrap="square" lIns="50800" tIns="50800" rIns="50800" bIns="50800" anchor="t" anchorCtr="0">
            <a:normAutofit/>
          </a:bodyPr>
          <a:lstStyle>
            <a:lvl1pPr marR="0" lvl="0"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1pPr>
            <a:lvl2pPr marR="0" lvl="1"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2pPr>
            <a:lvl3pPr marR="0" lvl="2"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3pPr>
            <a:lvl4pPr marR="0" lvl="3"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4pPr>
            <a:lvl5pPr marR="0" lvl="4"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5pPr>
            <a:lvl6pPr marR="0" lvl="5"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6pPr>
            <a:lvl7pPr marR="0" lvl="6"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7pPr>
            <a:lvl8pPr marR="0" lvl="7"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8pPr>
            <a:lvl9pPr marR="0" lvl="8" algn="l" rtl="0">
              <a:lnSpc>
                <a:spcPct val="100000"/>
              </a:lnSpc>
              <a:spcBef>
                <a:spcPts val="0"/>
              </a:spcBef>
              <a:spcAft>
                <a:spcPts val="0"/>
              </a:spcAft>
              <a:buClr>
                <a:srgbClr val="FFFFFF"/>
              </a:buClr>
              <a:buSzPts val="6200"/>
              <a:buFont typeface="Avenir"/>
              <a:buNone/>
              <a:defRPr sz="6200" b="0" i="0" u="none" strike="noStrike" cap="none">
                <a:solidFill>
                  <a:srgbClr val="FFFFFF"/>
                </a:solidFill>
                <a:latin typeface="Avenir"/>
                <a:ea typeface="Avenir"/>
                <a:cs typeface="Avenir"/>
                <a:sym typeface="Avenir"/>
              </a:defRPr>
            </a:lvl9pPr>
          </a:lstStyle>
          <a:p>
            <a:endParaRPr/>
          </a:p>
        </p:txBody>
      </p:sp>
      <p:sp>
        <p:nvSpPr>
          <p:cNvPr id="7" name="Google Shape;7;p5"/>
          <p:cNvSpPr txBox="1">
            <a:spLocks noGrp="1"/>
          </p:cNvSpPr>
          <p:nvPr>
            <p:ph type="body" idx="1"/>
          </p:nvPr>
        </p:nvSpPr>
        <p:spPr>
          <a:xfrm>
            <a:off x="615950" y="1422400"/>
            <a:ext cx="10953750" cy="4724400"/>
          </a:xfrm>
          <a:prstGeom prst="rect">
            <a:avLst/>
          </a:prstGeom>
          <a:noFill/>
          <a:ln>
            <a:noFill/>
          </a:ln>
        </p:spPr>
        <p:txBody>
          <a:bodyPr spcFirstLastPara="1" wrap="square" lIns="50800" tIns="50800" rIns="50800" bIns="50800" anchor="ctr" anchorCtr="0">
            <a:normAutofit/>
          </a:bodyPr>
          <a:lstStyle>
            <a:lvl1pPr marL="457200" marR="0" lvl="0"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1pPr>
            <a:lvl2pPr marL="914400" marR="0" lvl="1"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2pPr>
            <a:lvl3pPr marL="1371600" marR="0" lvl="2"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3pPr>
            <a:lvl4pPr marL="1828800" marR="0" lvl="3"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4pPr>
            <a:lvl5pPr marL="2286000" marR="0" lvl="4"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5pPr>
            <a:lvl6pPr marL="2743200" marR="0" lvl="5"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6pPr>
            <a:lvl7pPr marL="3200400" marR="0" lvl="6"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7pPr>
            <a:lvl8pPr marL="3657600" marR="0" lvl="7"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8pPr>
            <a:lvl9pPr marL="4114800" marR="0" lvl="8" indent="-514350" algn="l" rtl="0">
              <a:lnSpc>
                <a:spcPct val="100000"/>
              </a:lnSpc>
              <a:spcBef>
                <a:spcPts val="5900"/>
              </a:spcBef>
              <a:spcAft>
                <a:spcPts val="0"/>
              </a:spcAft>
              <a:buClr>
                <a:srgbClr val="646464"/>
              </a:buClr>
              <a:buSzPts val="4500"/>
              <a:buFont typeface="Avenir"/>
              <a:buChar char="•"/>
              <a:defRPr sz="5000" b="0" i="0" u="none" strike="noStrike" cap="none">
                <a:solidFill>
                  <a:srgbClr val="FFFFFF"/>
                </a:solidFill>
                <a:latin typeface="Avenir"/>
                <a:ea typeface="Avenir"/>
                <a:cs typeface="Avenir"/>
                <a:sym typeface="Avenir"/>
              </a:defRPr>
            </a:lvl9pPr>
          </a:lstStyle>
          <a:p>
            <a:endParaRPr/>
          </a:p>
        </p:txBody>
      </p:sp>
      <p:sp>
        <p:nvSpPr>
          <p:cNvPr id="8" name="Google Shape;8;p5"/>
          <p:cNvSpPr txBox="1">
            <a:spLocks noGrp="1"/>
          </p:cNvSpPr>
          <p:nvPr>
            <p:ph type="sldNum" idx="12"/>
          </p:nvPr>
        </p:nvSpPr>
        <p:spPr>
          <a:xfrm>
            <a:off x="5975397" y="6326530"/>
            <a:ext cx="215700" cy="656590"/>
          </a:xfrm>
          <a:prstGeom prst="rect">
            <a:avLst/>
          </a:prstGeom>
          <a:noFill/>
          <a:ln>
            <a:noFill/>
          </a:ln>
        </p:spPr>
        <p:txBody>
          <a:bodyPr spcFirstLastPara="1" wrap="square" lIns="50800" tIns="50800" rIns="50800" bIns="50800" anchor="ctr" anchorCtr="0">
            <a:spAutoFit/>
          </a:bodyPr>
          <a:lstStyle>
            <a:lvl1pPr marL="0" marR="0" lvl="0"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1pPr>
            <a:lvl2pPr marL="0" marR="0" lvl="1"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2pPr>
            <a:lvl3pPr marL="0" marR="0" lvl="2"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3pPr>
            <a:lvl4pPr marL="0" marR="0" lvl="3"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4pPr>
            <a:lvl5pPr marL="0" marR="0" lvl="4"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5pPr>
            <a:lvl6pPr marL="0" marR="0" lvl="5"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6pPr>
            <a:lvl7pPr marL="0" marR="0" lvl="6"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7pPr>
            <a:lvl8pPr marL="0" marR="0" lvl="7"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8pPr>
            <a:lvl9pPr marL="0" marR="0" lvl="8" indent="0" algn="ctr" rtl="0">
              <a:lnSpc>
                <a:spcPct val="100000"/>
              </a:lnSpc>
              <a:spcBef>
                <a:spcPts val="0"/>
              </a:spcBef>
              <a:spcAft>
                <a:spcPts val="0"/>
              </a:spcAft>
              <a:buClr>
                <a:srgbClr val="FFFFFF"/>
              </a:buClr>
              <a:buSzPts val="2400"/>
              <a:buFont typeface="Avenir"/>
              <a:buNone/>
              <a:defRPr sz="1200" b="0" i="0" u="none" strike="noStrike" cap="none">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sz="7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hyperlink" Target="http://www.thrivecentraloregon.org/housingtothrive"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0.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0.xml"/><Relationship Id="rId5" Type="http://schemas.openxmlformats.org/officeDocument/2006/relationships/image" Target="../media/image48.sv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png"/><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7.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40.xml"/><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0.xml"/><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0.xml"/><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0.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0.xml"/><Relationship Id="rId5" Type="http://schemas.openxmlformats.org/officeDocument/2006/relationships/image" Target="../media/image71.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75.jpe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6.png"/><Relationship Id="rId1" Type="http://schemas.openxmlformats.org/officeDocument/2006/relationships/slideLayout" Target="../slideLayouts/slideLayout40.xml"/><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2.png"/><Relationship Id="rId7" Type="http://schemas.openxmlformats.org/officeDocument/2006/relationships/image" Target="../media/image81.png"/><Relationship Id="rId2" Type="http://schemas.openxmlformats.org/officeDocument/2006/relationships/image" Target="../media/image79.jpeg"/><Relationship Id="rId1" Type="http://schemas.openxmlformats.org/officeDocument/2006/relationships/slideLayout" Target="../slideLayouts/slideLayout40.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75.jpeg"/></Relationships>
</file>

<file path=ppt/slides/_rels/slide2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3.png"/><Relationship Id="rId1" Type="http://schemas.openxmlformats.org/officeDocument/2006/relationships/slideLayout" Target="../slideLayouts/slideLayout40.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hyperlink" Target="http://centraloregonvillages.org"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hyperlink" Target="mailto:hello@Mosaicch.org" TargetMode="Externa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13.jpeg"/><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nam11.safelinks.protection.outlook.com/?url=http%3A%2F%2Frileyvisuals.org%2F&amp;data=05%7C02%7Cbokeefe%40bendoregon.gov%7C9028f9a04eda4d8b83c508de1598b89d%7C1c15334815ef4708aebf1e25e57dc400%7C0%7C0%7C638971942853903141%7CUnknown%7CTWFpbGZsb3d8eyJFbXB0eU1hcGkiOnRydWUsIlYiOiIwLjAuMDAwMCIsIlAiOiJXaW4zMiIsIkFOIjoiTWFpbCIsIldUIjoyfQ%3D%3D%7C0%7C%7C%7C&amp;sdata=l1DwweOZjJTBftz3IoBXfi%2F1GCJx%2FMKmsbANlmWiupg%3D&amp;reserved=0"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3E3A9-20B0-4D28-A229-33148C2D7BE3}"/>
              </a:ext>
            </a:extLst>
          </p:cNvPr>
          <p:cNvSpPr>
            <a:spLocks noGrp="1"/>
          </p:cNvSpPr>
          <p:nvPr>
            <p:ph type="ctrTitle"/>
          </p:nvPr>
        </p:nvSpPr>
        <p:spPr/>
        <p:txBody>
          <a:bodyPr>
            <a:normAutofit fontScale="90000"/>
          </a:bodyPr>
          <a:lstStyle/>
          <a:p>
            <a:r>
              <a:rPr lang="en-US">
                <a:latin typeface="Arial"/>
                <a:cs typeface="Arial"/>
              </a:rPr>
              <a:t>Shelter and Houseless Services</a:t>
            </a:r>
            <a:endParaRPr lang="en-US"/>
          </a:p>
        </p:txBody>
      </p:sp>
      <p:sp>
        <p:nvSpPr>
          <p:cNvPr id="3" name="Subtitle 2">
            <a:extLst>
              <a:ext uri="{FF2B5EF4-FFF2-40B4-BE49-F238E27FC236}">
                <a16:creationId xmlns:a16="http://schemas.microsoft.com/office/drawing/2014/main" id="{EADEC079-40D0-4D24-B7D1-FBFA8F586B4D}"/>
              </a:ext>
            </a:extLst>
          </p:cNvPr>
          <p:cNvSpPr>
            <a:spLocks noGrp="1"/>
          </p:cNvSpPr>
          <p:nvPr>
            <p:ph type="subTitle" idx="1"/>
          </p:nvPr>
        </p:nvSpPr>
        <p:spPr/>
        <p:txBody>
          <a:bodyPr vert="horz" lIns="91440" tIns="45720" rIns="91440" bIns="45720" rtlCol="0" anchor="t">
            <a:normAutofit fontScale="92500" lnSpcReduction="20000"/>
          </a:bodyPr>
          <a:lstStyle/>
          <a:p>
            <a:r>
              <a:rPr lang="en-US" b="0">
                <a:latin typeface="Arial"/>
                <a:cs typeface="Arial"/>
              </a:rPr>
              <a:t>Amy Fraley, Senior Program Manager</a:t>
            </a:r>
          </a:p>
          <a:p>
            <a:r>
              <a:rPr lang="en-US" b="0">
                <a:latin typeface="Arial"/>
                <a:cs typeface="Arial"/>
              </a:rPr>
              <a:t>Brook O’Keefe, Shelter Coordinator </a:t>
            </a:r>
          </a:p>
        </p:txBody>
      </p:sp>
      <p:sp>
        <p:nvSpPr>
          <p:cNvPr id="4" name="Text Placeholder 3">
            <a:extLst>
              <a:ext uri="{FF2B5EF4-FFF2-40B4-BE49-F238E27FC236}">
                <a16:creationId xmlns:a16="http://schemas.microsoft.com/office/drawing/2014/main" id="{AECF0E2E-028B-48B4-9506-C629B33D01FC}"/>
              </a:ext>
            </a:extLst>
          </p:cNvPr>
          <p:cNvSpPr>
            <a:spLocks noGrp="1"/>
          </p:cNvSpPr>
          <p:nvPr>
            <p:ph type="body" sz="quarter" idx="10"/>
          </p:nvPr>
        </p:nvSpPr>
        <p:spPr/>
        <p:txBody>
          <a:bodyPr vert="horz" lIns="91440" tIns="45720" rIns="91440" bIns="45720" rtlCol="0" anchor="t">
            <a:normAutofit/>
          </a:bodyPr>
          <a:lstStyle/>
          <a:p>
            <a:r>
              <a:rPr lang="en-US">
                <a:latin typeface="Arial"/>
                <a:cs typeface="Arial"/>
              </a:rPr>
              <a:t>October 28, 2025</a:t>
            </a:r>
            <a:endParaRPr lang="en-US" sz="2000">
              <a:latin typeface="Arial"/>
              <a:cs typeface="Arial"/>
            </a:endParaRPr>
          </a:p>
        </p:txBody>
      </p:sp>
    </p:spTree>
    <p:extLst>
      <p:ext uri="{BB962C8B-B14F-4D97-AF65-F5344CB8AC3E}">
        <p14:creationId xmlns:p14="http://schemas.microsoft.com/office/powerpoint/2010/main" val="3854000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33440"/>
        </a:solidFill>
        <a:effectLst/>
      </p:bgPr>
    </p:bg>
    <p:spTree>
      <p:nvGrpSpPr>
        <p:cNvPr id="1" name="Shape 74"/>
        <p:cNvGrpSpPr/>
        <p:nvPr/>
      </p:nvGrpSpPr>
      <p:grpSpPr>
        <a:xfrm>
          <a:off x="0" y="0"/>
          <a:ext cx="0" cy="0"/>
          <a:chOff x="0" y="0"/>
          <a:chExt cx="0" cy="0"/>
        </a:xfrm>
      </p:grpSpPr>
      <p:pic>
        <p:nvPicPr>
          <p:cNvPr id="75" name="Google Shape;75;g297d4d381c2_0_1" descr="Google Shape;139;p1"/>
          <p:cNvPicPr preferRelativeResize="0"/>
          <p:nvPr/>
        </p:nvPicPr>
        <p:blipFill rotWithShape="1">
          <a:blip r:embed="rId3">
            <a:alphaModFix/>
          </a:blip>
          <a:srcRect/>
          <a:stretch/>
        </p:blipFill>
        <p:spPr>
          <a:xfrm>
            <a:off x="1864325" y="341200"/>
            <a:ext cx="4344150" cy="5621838"/>
          </a:xfrm>
          <a:prstGeom prst="rect">
            <a:avLst/>
          </a:prstGeom>
          <a:noFill/>
          <a:ln>
            <a:noFill/>
          </a:ln>
        </p:spPr>
      </p:pic>
      <p:sp>
        <p:nvSpPr>
          <p:cNvPr id="76" name="Google Shape;76;g297d4d381c2_0_1"/>
          <p:cNvSpPr/>
          <p:nvPr/>
        </p:nvSpPr>
        <p:spPr>
          <a:xfrm>
            <a:off x="8158438" y="0"/>
            <a:ext cx="4033650" cy="6858000"/>
          </a:xfrm>
          <a:prstGeom prst="rect">
            <a:avLst/>
          </a:prstGeom>
          <a:solidFill>
            <a:srgbClr val="B7CE33"/>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500"/>
              </a:spcBef>
              <a:spcAft>
                <a:spcPts val="0"/>
              </a:spcAft>
              <a:buClr>
                <a:schemeClr val="dk1"/>
              </a:buClr>
              <a:buSzPts val="1100"/>
              <a:buFont typeface="Arial"/>
              <a:buNone/>
            </a:pPr>
            <a:endParaRPr sz="1500" b="0" i="0" u="none" strike="noStrike" cap="none">
              <a:solidFill>
                <a:schemeClr val="lt1"/>
              </a:solidFill>
              <a:latin typeface="Times New Roman"/>
              <a:ea typeface="Times New Roman"/>
              <a:cs typeface="Times New Roman"/>
              <a:sym typeface="Times New Roman"/>
            </a:endParaRPr>
          </a:p>
        </p:txBody>
      </p:sp>
      <p:sp>
        <p:nvSpPr>
          <p:cNvPr id="77" name="Google Shape;77;g297d4d381c2_0_1"/>
          <p:cNvSpPr txBox="1"/>
          <p:nvPr/>
        </p:nvSpPr>
        <p:spPr>
          <a:xfrm>
            <a:off x="623563" y="6188150"/>
            <a:ext cx="7024050" cy="483450"/>
          </a:xfrm>
          <a:prstGeom prst="rect">
            <a:avLst/>
          </a:prstGeom>
          <a:noFill/>
          <a:ln>
            <a:noFill/>
          </a:ln>
        </p:spPr>
        <p:txBody>
          <a:bodyPr spcFirstLastPara="1" wrap="square" lIns="45713" tIns="45713" rIns="45713" bIns="457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550"/>
              </a:spcBef>
              <a:spcAft>
                <a:spcPts val="0"/>
              </a:spcAft>
              <a:buClr>
                <a:schemeClr val="dk1"/>
              </a:buClr>
              <a:buSzPts val="4800"/>
              <a:buFont typeface="Arial"/>
              <a:buNone/>
            </a:pPr>
            <a:r>
              <a:rPr lang="en-US" sz="2150" b="0" i="0" u="none" strike="noStrike" cap="none">
                <a:solidFill>
                  <a:schemeClr val="lt1"/>
                </a:solidFill>
                <a:latin typeface="PT Sans Narrow"/>
                <a:ea typeface="PT Sans Narrow"/>
                <a:cs typeface="PT Sans Narrow"/>
                <a:sym typeface="PT Sans Narrow"/>
              </a:rPr>
              <a:t>Connecting Individual Needs to Community Resources in Central Oregon</a:t>
            </a:r>
            <a:endParaRPr sz="2250" b="0" i="0" u="none" strike="noStrike" cap="none">
              <a:solidFill>
                <a:srgbClr val="FFFFFF"/>
              </a:solidFill>
              <a:latin typeface="Avenir"/>
              <a:ea typeface="Avenir"/>
              <a:cs typeface="Avenir"/>
              <a:sym typeface="Avenir"/>
            </a:endParaRPr>
          </a:p>
        </p:txBody>
      </p:sp>
      <p:sp>
        <p:nvSpPr>
          <p:cNvPr id="78" name="Google Shape;78;g297d4d381c2_0_1"/>
          <p:cNvSpPr txBox="1"/>
          <p:nvPr/>
        </p:nvSpPr>
        <p:spPr>
          <a:xfrm>
            <a:off x="8485188" y="764175"/>
            <a:ext cx="3348403" cy="4943285"/>
          </a:xfrm>
          <a:prstGeom prst="rect">
            <a:avLst/>
          </a:prstGeom>
          <a:noFill/>
          <a:ln>
            <a:noFill/>
          </a:ln>
        </p:spPr>
        <p:txBody>
          <a:bodyPr spcFirstLastPara="1" wrap="square" lIns="45713" tIns="45713" rIns="45713" bIns="457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20000"/>
              </a:lnSpc>
              <a:spcBef>
                <a:spcPts val="300"/>
              </a:spcBef>
              <a:spcAft>
                <a:spcPts val="0"/>
              </a:spcAft>
              <a:buClr>
                <a:schemeClr val="dk1"/>
              </a:buClr>
              <a:buSzPts val="1100"/>
              <a:buFont typeface="Arial"/>
              <a:buNone/>
            </a:pPr>
            <a:r>
              <a:rPr lang="en-US" sz="3200" b="1" i="0" u="none" strike="noStrike" cap="none">
                <a:solidFill>
                  <a:schemeClr val="lt1"/>
                </a:solidFill>
                <a:latin typeface="PT Sans Narrow"/>
                <a:ea typeface="PT Sans Narrow"/>
                <a:cs typeface="PT Sans Narrow"/>
                <a:sym typeface="PT Sans Narrow"/>
              </a:rPr>
              <a:t>Vision</a:t>
            </a:r>
            <a:endParaRPr sz="3200" b="1" i="0" u="none" strike="noStrike" cap="none">
              <a:solidFill>
                <a:schemeClr val="lt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4800"/>
              <a:buFont typeface="Arial"/>
              <a:buNone/>
            </a:pPr>
            <a:r>
              <a:rPr lang="en-US" sz="3200" b="0" i="0" u="none" strike="noStrike" cap="none">
                <a:solidFill>
                  <a:schemeClr val="lt1"/>
                </a:solidFill>
                <a:latin typeface="PT Sans Narrow"/>
                <a:ea typeface="PT Sans Narrow"/>
                <a:cs typeface="PT Sans Narrow"/>
                <a:sym typeface="PT Sans Narrow"/>
              </a:rPr>
              <a:t>A Central Oregon where individuals living </a:t>
            </a:r>
            <a:r>
              <a:rPr lang="en-US" sz="3200">
                <a:solidFill>
                  <a:schemeClr val="lt1"/>
                </a:solidFill>
                <a:latin typeface="PT Sans Narrow"/>
                <a:ea typeface="PT Sans Narrow"/>
                <a:cs typeface="PT Sans Narrow"/>
                <a:sym typeface="PT Sans Narrow"/>
              </a:rPr>
              <a:t>with housing and income insecurity </a:t>
            </a:r>
            <a:r>
              <a:rPr lang="en-US" sz="3200" b="0" i="0" u="none" strike="noStrike" cap="none">
                <a:solidFill>
                  <a:schemeClr val="lt1"/>
                </a:solidFill>
                <a:latin typeface="PT Sans Narrow"/>
                <a:ea typeface="PT Sans Narrow"/>
                <a:cs typeface="PT Sans Narrow"/>
                <a:sym typeface="PT Sans Narrow"/>
              </a:rPr>
              <a:t>resolve th</a:t>
            </a:r>
            <a:r>
              <a:rPr lang="en-US" sz="3200">
                <a:solidFill>
                  <a:schemeClr val="lt1"/>
                </a:solidFill>
                <a:latin typeface="PT Sans Narrow"/>
                <a:ea typeface="PT Sans Narrow"/>
                <a:cs typeface="PT Sans Narrow"/>
                <a:sym typeface="PT Sans Narrow"/>
              </a:rPr>
              <a:t>ose</a:t>
            </a:r>
            <a:r>
              <a:rPr lang="en-US" sz="3200" b="0" i="0" u="none" strike="noStrike" cap="none">
                <a:solidFill>
                  <a:schemeClr val="lt1"/>
                </a:solidFill>
                <a:latin typeface="PT Sans Narrow"/>
                <a:ea typeface="PT Sans Narrow"/>
                <a:cs typeface="PT Sans Narrow"/>
                <a:sym typeface="PT Sans Narrow"/>
              </a:rPr>
              <a:t> needs through access to resources when and where they need them.</a:t>
            </a:r>
            <a:endParaRPr sz="3200" b="0" i="0" u="none" strike="noStrike" cap="none">
              <a:solidFill>
                <a:schemeClr val="lt1"/>
              </a:solidFill>
              <a:latin typeface="PT Sans Narrow"/>
              <a:ea typeface="PT Sans Narrow"/>
              <a:cs typeface="PT Sans Narrow"/>
              <a:sym typeface="PT Sans Narrow"/>
            </a:endParaRPr>
          </a:p>
          <a:p>
            <a:pPr marL="0" marR="0" lvl="0" indent="0" algn="l" rtl="0">
              <a:lnSpc>
                <a:spcPct val="100000"/>
              </a:lnSpc>
              <a:spcBef>
                <a:spcPts val="500"/>
              </a:spcBef>
              <a:spcAft>
                <a:spcPts val="0"/>
              </a:spcAft>
              <a:buClr>
                <a:schemeClr val="dk1"/>
              </a:buClr>
              <a:buSzPts val="1100"/>
              <a:buFont typeface="Arial"/>
              <a:buNone/>
            </a:pPr>
            <a:endParaRPr sz="1400" b="0" i="0" u="none" strike="noStrike" cap="none">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98252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33440"/>
        </a:solidFill>
        <a:effectLst/>
      </p:bgPr>
    </p:bg>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467525" y="338300"/>
            <a:ext cx="5739450" cy="1098750"/>
          </a:xfrm>
          <a:prstGeom prst="rect">
            <a:avLst/>
          </a:prstGeom>
          <a:noFill/>
          <a:ln>
            <a:noFill/>
          </a:ln>
        </p:spPr>
        <p:txBody>
          <a:bodyPr spcFirstLastPara="1" wrap="square" lIns="25400" tIns="25400" rIns="25400" bIns="254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lvl="0" indent="0" algn="l" rtl="0">
              <a:lnSpc>
                <a:spcPct val="100000"/>
              </a:lnSpc>
              <a:spcBef>
                <a:spcPts val="500"/>
              </a:spcBef>
              <a:spcAft>
                <a:spcPts val="0"/>
              </a:spcAft>
              <a:buClr>
                <a:schemeClr val="dk1"/>
              </a:buClr>
              <a:buSzPts val="1100"/>
              <a:buFont typeface="Arial"/>
              <a:buNone/>
            </a:pPr>
            <a:r>
              <a:rPr lang="en-US" sz="1500" b="1">
                <a:solidFill>
                  <a:schemeClr val="lt1"/>
                </a:solidFill>
                <a:latin typeface="Times New Roman"/>
                <a:ea typeface="Times New Roman"/>
                <a:cs typeface="Times New Roman"/>
                <a:sym typeface="Times New Roman"/>
              </a:rPr>
              <a:t>    </a:t>
            </a:r>
            <a:endParaRPr sz="1500">
              <a:solidFill>
                <a:schemeClr val="lt1"/>
              </a:solidFill>
            </a:endParaRPr>
          </a:p>
          <a:p>
            <a:pPr marL="0" marR="0" lvl="0" indent="0" algn="l" rtl="0">
              <a:lnSpc>
                <a:spcPct val="100000"/>
              </a:lnSpc>
              <a:spcBef>
                <a:spcPts val="0"/>
              </a:spcBef>
              <a:spcAft>
                <a:spcPts val="0"/>
              </a:spcAft>
              <a:buClr>
                <a:srgbClr val="FFFFFF"/>
              </a:buClr>
              <a:buSzPts val="5600"/>
              <a:buFont typeface="Avenir"/>
              <a:buNone/>
            </a:pPr>
            <a:endParaRPr sz="3750" b="1">
              <a:solidFill>
                <a:srgbClr val="B7CE33"/>
              </a:solidFill>
            </a:endParaRPr>
          </a:p>
        </p:txBody>
      </p:sp>
      <p:sp>
        <p:nvSpPr>
          <p:cNvPr id="84" name="Google Shape;84;p2"/>
          <p:cNvSpPr txBox="1"/>
          <p:nvPr/>
        </p:nvSpPr>
        <p:spPr>
          <a:xfrm>
            <a:off x="1424500" y="2536513"/>
            <a:ext cx="6846300" cy="200100"/>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venir"/>
              <a:ea typeface="Avenir"/>
              <a:cs typeface="Avenir"/>
              <a:sym typeface="Avenir"/>
            </a:endParaRPr>
          </a:p>
        </p:txBody>
      </p:sp>
      <p:sp>
        <p:nvSpPr>
          <p:cNvPr id="85" name="Google Shape;85;p2"/>
          <p:cNvSpPr txBox="1"/>
          <p:nvPr/>
        </p:nvSpPr>
        <p:spPr>
          <a:xfrm>
            <a:off x="676500" y="1795700"/>
            <a:ext cx="5617650" cy="4644600"/>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457200" marR="0" lvl="0" indent="0" algn="l" rtl="0">
              <a:lnSpc>
                <a:spcPct val="150000"/>
              </a:lnSpc>
              <a:spcBef>
                <a:spcPts val="0"/>
              </a:spcBef>
              <a:spcAft>
                <a:spcPts val="0"/>
              </a:spcAft>
              <a:buNone/>
            </a:pPr>
            <a:r>
              <a:rPr lang="en-US" sz="1925">
                <a:solidFill>
                  <a:schemeClr val="lt1"/>
                </a:solidFill>
                <a:latin typeface="Avenir"/>
                <a:ea typeface="Avenir"/>
                <a:cs typeface="Avenir"/>
                <a:sym typeface="Avenir"/>
              </a:rPr>
              <a:t>1 FTE </a:t>
            </a:r>
            <a:r>
              <a:rPr lang="en-US" sz="1925" b="0" i="0" u="none" strike="noStrike" cap="none">
                <a:solidFill>
                  <a:schemeClr val="lt1"/>
                </a:solidFill>
                <a:latin typeface="Avenir"/>
                <a:ea typeface="Avenir"/>
                <a:cs typeface="Avenir"/>
                <a:sym typeface="Avenir"/>
              </a:rPr>
              <a:t>Community Outreach Advocate</a:t>
            </a:r>
            <a:endParaRPr sz="1925" b="0" i="0" u="none" strike="noStrike" cap="none">
              <a:solidFill>
                <a:schemeClr val="lt1"/>
              </a:solidFill>
              <a:latin typeface="Avenir"/>
              <a:ea typeface="Avenir"/>
              <a:cs typeface="Avenir"/>
              <a:sym typeface="Avenir"/>
            </a:endParaRPr>
          </a:p>
          <a:p>
            <a:pPr marL="685800" marR="0" lvl="2" indent="-236538" algn="l" rtl="0">
              <a:lnSpc>
                <a:spcPct val="150000"/>
              </a:lnSpc>
              <a:spcBef>
                <a:spcPts val="0"/>
              </a:spcBef>
              <a:spcAft>
                <a:spcPts val="0"/>
              </a:spcAft>
              <a:buClr>
                <a:schemeClr val="lt1"/>
              </a:buClr>
              <a:buSzPts val="3850"/>
              <a:buFont typeface="Avenir"/>
              <a:buChar char="■"/>
            </a:pPr>
            <a:r>
              <a:rPr lang="en-US" sz="1925">
                <a:solidFill>
                  <a:schemeClr val="lt1"/>
                </a:solidFill>
                <a:latin typeface="Avenir"/>
                <a:ea typeface="Avenir"/>
                <a:cs typeface="Avenir"/>
                <a:sym typeface="Avenir"/>
              </a:rPr>
              <a:t>Connecting 60% AMI households with: </a:t>
            </a:r>
            <a:endParaRPr sz="1925">
              <a:solidFill>
                <a:schemeClr val="lt1"/>
              </a:solidFill>
              <a:latin typeface="Avenir"/>
              <a:ea typeface="Avenir"/>
              <a:cs typeface="Avenir"/>
              <a:sym typeface="Avenir"/>
            </a:endParaRPr>
          </a:p>
          <a:p>
            <a:pPr marL="914400" marR="0" lvl="3" indent="-236538" algn="l" rtl="0">
              <a:lnSpc>
                <a:spcPct val="150000"/>
              </a:lnSpc>
              <a:spcBef>
                <a:spcPts val="0"/>
              </a:spcBef>
              <a:spcAft>
                <a:spcPts val="0"/>
              </a:spcAft>
              <a:buClr>
                <a:schemeClr val="lt1"/>
              </a:buClr>
              <a:buSzPts val="3850"/>
              <a:buFont typeface="Avenir"/>
              <a:buChar char="●"/>
            </a:pPr>
            <a:r>
              <a:rPr lang="en-US" sz="1925">
                <a:solidFill>
                  <a:schemeClr val="lt1"/>
                </a:solidFill>
                <a:latin typeface="Avenir"/>
                <a:ea typeface="Avenir"/>
                <a:cs typeface="Avenir"/>
                <a:sym typeface="Avenir"/>
              </a:rPr>
              <a:t>Emergency rental assistance </a:t>
            </a:r>
            <a:endParaRPr sz="1925">
              <a:solidFill>
                <a:schemeClr val="lt1"/>
              </a:solidFill>
              <a:latin typeface="Avenir"/>
              <a:ea typeface="Avenir"/>
              <a:cs typeface="Avenir"/>
              <a:sym typeface="Avenir"/>
            </a:endParaRPr>
          </a:p>
          <a:p>
            <a:pPr marL="914400" marR="0" lvl="3" indent="-236538" algn="l" rtl="0">
              <a:lnSpc>
                <a:spcPct val="150000"/>
              </a:lnSpc>
              <a:spcBef>
                <a:spcPts val="0"/>
              </a:spcBef>
              <a:spcAft>
                <a:spcPts val="0"/>
              </a:spcAft>
              <a:buClr>
                <a:schemeClr val="lt1"/>
              </a:buClr>
              <a:buSzPts val="3850"/>
              <a:buFont typeface="Avenir"/>
              <a:buChar char="●"/>
            </a:pPr>
            <a:r>
              <a:rPr lang="en-US" sz="1925">
                <a:solidFill>
                  <a:schemeClr val="lt1"/>
                </a:solidFill>
                <a:latin typeface="Avenir"/>
                <a:ea typeface="Avenir"/>
                <a:cs typeface="Avenir"/>
                <a:sym typeface="Avenir"/>
              </a:rPr>
              <a:t>Security deposit assistance</a:t>
            </a:r>
            <a:endParaRPr sz="1925">
              <a:solidFill>
                <a:schemeClr val="lt1"/>
              </a:solidFill>
              <a:latin typeface="Avenir"/>
              <a:ea typeface="Avenir"/>
              <a:cs typeface="Avenir"/>
              <a:sym typeface="Avenir"/>
            </a:endParaRPr>
          </a:p>
          <a:p>
            <a:pPr marL="914400" marR="0" lvl="3" indent="-236538" algn="l" rtl="0">
              <a:lnSpc>
                <a:spcPct val="150000"/>
              </a:lnSpc>
              <a:spcBef>
                <a:spcPts val="0"/>
              </a:spcBef>
              <a:spcAft>
                <a:spcPts val="0"/>
              </a:spcAft>
              <a:buClr>
                <a:schemeClr val="lt1"/>
              </a:buClr>
              <a:buSzPts val="3850"/>
              <a:buFont typeface="Avenir"/>
              <a:buChar char="●"/>
            </a:pPr>
            <a:r>
              <a:rPr lang="en-US" sz="1925">
                <a:solidFill>
                  <a:schemeClr val="lt1"/>
                </a:solidFill>
                <a:latin typeface="Avenir"/>
                <a:ea typeface="Avenir"/>
                <a:cs typeface="Avenir"/>
                <a:sym typeface="Avenir"/>
              </a:rPr>
              <a:t>Housing navigation &amp; connection to basic needs resources </a:t>
            </a:r>
            <a:endParaRPr sz="1925">
              <a:solidFill>
                <a:schemeClr val="lt1"/>
              </a:solidFill>
              <a:latin typeface="Avenir"/>
              <a:ea typeface="Avenir"/>
              <a:cs typeface="Avenir"/>
              <a:sym typeface="Avenir"/>
            </a:endParaRPr>
          </a:p>
          <a:p>
            <a:pPr marL="685800" marR="0" lvl="2" indent="-236538" algn="l" rtl="0">
              <a:lnSpc>
                <a:spcPct val="150000"/>
              </a:lnSpc>
              <a:spcBef>
                <a:spcPts val="0"/>
              </a:spcBef>
              <a:spcAft>
                <a:spcPts val="0"/>
              </a:spcAft>
              <a:buClr>
                <a:schemeClr val="lt1"/>
              </a:buClr>
              <a:buSzPts val="3850"/>
              <a:buFont typeface="Avenir"/>
              <a:buChar char="■"/>
            </a:pPr>
            <a:r>
              <a:rPr lang="en-US" sz="1925" b="0" i="0" u="none" strike="noStrike" cap="none">
                <a:solidFill>
                  <a:schemeClr val="lt1"/>
                </a:solidFill>
                <a:latin typeface="Avenir"/>
                <a:ea typeface="Avenir"/>
                <a:cs typeface="Avenir"/>
                <a:sym typeface="Avenir"/>
              </a:rPr>
              <a:t>Support</a:t>
            </a:r>
            <a:r>
              <a:rPr lang="en-US" sz="1925">
                <a:solidFill>
                  <a:schemeClr val="lt1"/>
                </a:solidFill>
                <a:latin typeface="Avenir"/>
                <a:ea typeface="Avenir"/>
                <a:cs typeface="Avenir"/>
                <a:sym typeface="Avenir"/>
              </a:rPr>
              <a:t> to </a:t>
            </a:r>
            <a:r>
              <a:rPr lang="en-US" sz="1925" b="0" i="0" u="none" strike="noStrike" cap="none">
                <a:solidFill>
                  <a:schemeClr val="lt1"/>
                </a:solidFill>
                <a:latin typeface="Avenir"/>
                <a:ea typeface="Avenir"/>
                <a:cs typeface="Avenir"/>
                <a:sym typeface="Avenir"/>
              </a:rPr>
              <a:t>individuals through drop-in sites, phone and office appointments in Bend </a:t>
            </a:r>
            <a:endParaRPr sz="1925" b="0" i="0" u="none" strike="noStrike" cap="none">
              <a:solidFill>
                <a:schemeClr val="lt1"/>
              </a:solidFill>
              <a:latin typeface="Avenir"/>
              <a:ea typeface="Avenir"/>
              <a:cs typeface="Avenir"/>
              <a:sym typeface="Avenir"/>
            </a:endParaRPr>
          </a:p>
          <a:p>
            <a:pPr marL="914400" marR="0" lvl="3" indent="-236538" algn="l" rtl="0">
              <a:lnSpc>
                <a:spcPct val="150000"/>
              </a:lnSpc>
              <a:spcBef>
                <a:spcPts val="0"/>
              </a:spcBef>
              <a:spcAft>
                <a:spcPts val="0"/>
              </a:spcAft>
              <a:buClr>
                <a:schemeClr val="lt1"/>
              </a:buClr>
              <a:buSzPts val="3850"/>
              <a:buFont typeface="Avenir"/>
              <a:buChar char="●"/>
            </a:pPr>
            <a:r>
              <a:rPr lang="en-US" sz="1925" b="0" i="0" u="none" strike="noStrike" cap="none">
                <a:solidFill>
                  <a:schemeClr val="lt1"/>
                </a:solidFill>
                <a:latin typeface="Avenir"/>
                <a:ea typeface="Avenir"/>
                <a:cs typeface="Avenir"/>
                <a:sym typeface="Avenir"/>
              </a:rPr>
              <a:t>5 sites across Bend each week </a:t>
            </a:r>
            <a:endParaRPr sz="1925" b="0" i="0" u="none" strike="noStrike" cap="none">
              <a:solidFill>
                <a:schemeClr val="lt1"/>
              </a:solidFill>
              <a:latin typeface="Avenir"/>
              <a:ea typeface="Avenir"/>
              <a:cs typeface="Avenir"/>
              <a:sym typeface="Avenir"/>
            </a:endParaRPr>
          </a:p>
          <a:p>
            <a:pPr marL="914400" marR="0" lvl="3" indent="-236538" algn="l" rtl="0">
              <a:lnSpc>
                <a:spcPct val="150000"/>
              </a:lnSpc>
              <a:spcBef>
                <a:spcPts val="0"/>
              </a:spcBef>
              <a:spcAft>
                <a:spcPts val="0"/>
              </a:spcAft>
              <a:buClr>
                <a:schemeClr val="lt1"/>
              </a:buClr>
              <a:buSzPts val="3850"/>
              <a:buFont typeface="Avenir"/>
              <a:buChar char="●"/>
            </a:pPr>
            <a:r>
              <a:rPr lang="en-US" sz="1925" b="0" i="0" u="none" strike="noStrike" cap="none">
                <a:solidFill>
                  <a:schemeClr val="lt1"/>
                </a:solidFill>
                <a:latin typeface="Avenir"/>
                <a:ea typeface="Avenir"/>
                <a:cs typeface="Avenir"/>
                <a:sym typeface="Avenir"/>
              </a:rPr>
              <a:t>Monday- Friday offerings </a:t>
            </a:r>
            <a:endParaRPr sz="1925" b="0"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endParaRPr sz="700" b="0" i="0" u="none" strike="noStrike" cap="none">
              <a:solidFill>
                <a:srgbClr val="000000"/>
              </a:solidFill>
              <a:latin typeface="Avenir"/>
              <a:ea typeface="Avenir"/>
              <a:cs typeface="Avenir"/>
              <a:sym typeface="Avenir"/>
            </a:endParaRPr>
          </a:p>
        </p:txBody>
      </p:sp>
      <p:sp>
        <p:nvSpPr>
          <p:cNvPr id="86" name="Google Shape;86;p2"/>
          <p:cNvSpPr txBox="1"/>
          <p:nvPr/>
        </p:nvSpPr>
        <p:spPr>
          <a:xfrm>
            <a:off x="179150" y="338300"/>
            <a:ext cx="5911200" cy="1356900"/>
          </a:xfrm>
          <a:prstGeom prst="rect">
            <a:avLst/>
          </a:prstGeom>
          <a:noFill/>
          <a:ln>
            <a:noFill/>
          </a:ln>
        </p:spPr>
        <p:txBody>
          <a:bodyPr spcFirstLastPara="1" wrap="square" lIns="45713" tIns="45713" rIns="45713" bIns="4571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228600" marR="0" lvl="0" indent="0" algn="l" rtl="0">
              <a:lnSpc>
                <a:spcPct val="150000"/>
              </a:lnSpc>
              <a:spcBef>
                <a:spcPts val="0"/>
              </a:spcBef>
              <a:spcAft>
                <a:spcPts val="0"/>
              </a:spcAft>
              <a:buClr>
                <a:schemeClr val="dk1"/>
              </a:buClr>
              <a:buSzPts val="1100"/>
              <a:buFont typeface="Arial"/>
              <a:buNone/>
            </a:pPr>
            <a:r>
              <a:rPr lang="en-US" sz="3000">
                <a:solidFill>
                  <a:schemeClr val="lt1"/>
                </a:solidFill>
                <a:latin typeface="Avenir"/>
                <a:ea typeface="Avenir"/>
                <a:cs typeface="Avenir"/>
                <a:sym typeface="Avenir"/>
              </a:rPr>
              <a:t>ARPA</a:t>
            </a:r>
            <a:r>
              <a:rPr lang="en-US" sz="3000" b="0" i="0" u="none" strike="noStrike" cap="none">
                <a:solidFill>
                  <a:schemeClr val="lt1"/>
                </a:solidFill>
                <a:latin typeface="Avenir"/>
                <a:ea typeface="Avenir"/>
                <a:cs typeface="Avenir"/>
                <a:sym typeface="Avenir"/>
              </a:rPr>
              <a:t> funding at work in our community!</a:t>
            </a:r>
            <a:endParaRPr sz="3000" b="0" i="0" u="none" strike="noStrike" cap="none">
              <a:solidFill>
                <a:schemeClr val="lt1"/>
              </a:solidFill>
              <a:latin typeface="Avenir"/>
              <a:ea typeface="Avenir"/>
              <a:cs typeface="Avenir"/>
              <a:sym typeface="Avenir"/>
            </a:endParaRPr>
          </a:p>
        </p:txBody>
      </p:sp>
      <p:sp>
        <p:nvSpPr>
          <p:cNvPr id="87" name="Google Shape;87;p2"/>
          <p:cNvSpPr/>
          <p:nvPr/>
        </p:nvSpPr>
        <p:spPr>
          <a:xfrm>
            <a:off x="7542775" y="0"/>
            <a:ext cx="3372750" cy="6858000"/>
          </a:xfrm>
          <a:prstGeom prst="rect">
            <a:avLst/>
          </a:prstGeom>
          <a:solidFill>
            <a:srgbClr val="B7CE33"/>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highlight>
                <a:srgbClr val="B7CE33"/>
              </a:highlight>
              <a:latin typeface="Avenir"/>
              <a:ea typeface="Avenir"/>
              <a:cs typeface="Avenir"/>
              <a:sym typeface="Avenir"/>
            </a:endParaRPr>
          </a:p>
        </p:txBody>
      </p:sp>
      <p:sp>
        <p:nvSpPr>
          <p:cNvPr id="88" name="Google Shape;88;p2"/>
          <p:cNvSpPr/>
          <p:nvPr/>
        </p:nvSpPr>
        <p:spPr>
          <a:xfrm>
            <a:off x="7719325" y="0"/>
            <a:ext cx="29919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700" b="0" i="0" u="none" strike="noStrike" cap="none">
              <a:solidFill>
                <a:srgbClr val="000000"/>
              </a:solidFill>
              <a:highlight>
                <a:srgbClr val="B7CE33"/>
              </a:highlight>
              <a:latin typeface="Avenir"/>
              <a:ea typeface="Avenir"/>
              <a:cs typeface="Avenir"/>
              <a:sym typeface="Avenir"/>
            </a:endParaRPr>
          </a:p>
        </p:txBody>
      </p:sp>
      <p:pic>
        <p:nvPicPr>
          <p:cNvPr id="89" name="Google Shape;89;p2"/>
          <p:cNvPicPr preferRelativeResize="0"/>
          <p:nvPr/>
        </p:nvPicPr>
        <p:blipFill rotWithShape="1">
          <a:blip r:embed="rId3">
            <a:alphaModFix/>
          </a:blip>
          <a:srcRect/>
          <a:stretch/>
        </p:blipFill>
        <p:spPr>
          <a:xfrm>
            <a:off x="7877588" y="208419"/>
            <a:ext cx="2629163" cy="2020300"/>
          </a:xfrm>
          <a:prstGeom prst="rect">
            <a:avLst/>
          </a:prstGeom>
          <a:noFill/>
          <a:ln>
            <a:noFill/>
          </a:ln>
        </p:spPr>
      </p:pic>
      <p:pic>
        <p:nvPicPr>
          <p:cNvPr id="90" name="Google Shape;90;p2"/>
          <p:cNvPicPr preferRelativeResize="0"/>
          <p:nvPr/>
        </p:nvPicPr>
        <p:blipFill rotWithShape="1">
          <a:blip r:embed="rId4">
            <a:alphaModFix/>
          </a:blip>
          <a:srcRect/>
          <a:stretch/>
        </p:blipFill>
        <p:spPr>
          <a:xfrm>
            <a:off x="7877588" y="4629282"/>
            <a:ext cx="2629163" cy="2020300"/>
          </a:xfrm>
          <a:prstGeom prst="rect">
            <a:avLst/>
          </a:prstGeom>
          <a:noFill/>
          <a:ln>
            <a:noFill/>
          </a:ln>
        </p:spPr>
      </p:pic>
      <p:pic>
        <p:nvPicPr>
          <p:cNvPr id="91" name="Google Shape;91;p2"/>
          <p:cNvPicPr preferRelativeResize="0"/>
          <p:nvPr/>
        </p:nvPicPr>
        <p:blipFill rotWithShape="1">
          <a:blip r:embed="rId5">
            <a:alphaModFix/>
          </a:blip>
          <a:srcRect/>
          <a:stretch/>
        </p:blipFill>
        <p:spPr>
          <a:xfrm>
            <a:off x="7877588" y="2418844"/>
            <a:ext cx="2629163" cy="2020309"/>
          </a:xfrm>
          <a:prstGeom prst="rect">
            <a:avLst/>
          </a:prstGeom>
          <a:noFill/>
          <a:ln>
            <a:noFill/>
          </a:ln>
        </p:spPr>
      </p:pic>
    </p:spTree>
    <p:extLst>
      <p:ext uri="{BB962C8B-B14F-4D97-AF65-F5344CB8AC3E}">
        <p14:creationId xmlns:p14="http://schemas.microsoft.com/office/powerpoint/2010/main" val="824599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3440"/>
        </a:solidFill>
        <a:effectLst/>
      </p:bgPr>
    </p:bg>
    <p:spTree>
      <p:nvGrpSpPr>
        <p:cNvPr id="1" name="Shape 95"/>
        <p:cNvGrpSpPr/>
        <p:nvPr/>
      </p:nvGrpSpPr>
      <p:grpSpPr>
        <a:xfrm>
          <a:off x="0" y="0"/>
          <a:ext cx="0" cy="0"/>
          <a:chOff x="0" y="0"/>
          <a:chExt cx="0" cy="0"/>
        </a:xfrm>
      </p:grpSpPr>
      <p:sp>
        <p:nvSpPr>
          <p:cNvPr id="96" name="Google Shape;96;g23da67eb10c_0_5"/>
          <p:cNvSpPr txBox="1"/>
          <p:nvPr/>
        </p:nvSpPr>
        <p:spPr>
          <a:xfrm>
            <a:off x="371650" y="615000"/>
            <a:ext cx="8867700" cy="4672800"/>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7500"/>
              <a:buFont typeface="Arial"/>
              <a:buNone/>
            </a:pPr>
            <a:r>
              <a:rPr lang="en-US" sz="3600">
                <a:solidFill>
                  <a:schemeClr val="lt1"/>
                </a:solidFill>
                <a:latin typeface="Avenir"/>
                <a:ea typeface="Avenir"/>
                <a:cs typeface="Avenir"/>
                <a:sym typeface="Avenir"/>
              </a:rPr>
              <a:t>ARPA Assistance &amp; Outreach </a:t>
            </a:r>
            <a:endParaRPr sz="3600" b="0" i="0" u="none" strike="noStrike" cap="none">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500"/>
              <a:buFont typeface="Arial"/>
              <a:buNone/>
            </a:pPr>
            <a:endParaRPr sz="1500" b="0" i="0" u="none" strike="noStrike" cap="none">
              <a:solidFill>
                <a:schemeClr val="lt1"/>
              </a:solidFill>
              <a:latin typeface="Avenir"/>
              <a:ea typeface="Avenir"/>
              <a:cs typeface="Avenir"/>
              <a:sym typeface="Avenir"/>
            </a:endParaRPr>
          </a:p>
          <a:p>
            <a:pPr marL="228600" marR="0" lvl="0" indent="-225425" algn="l" rtl="0">
              <a:lnSpc>
                <a:spcPct val="150000"/>
              </a:lnSpc>
              <a:spcBef>
                <a:spcPts val="0"/>
              </a:spcBef>
              <a:spcAft>
                <a:spcPts val="0"/>
              </a:spcAft>
              <a:buClr>
                <a:schemeClr val="lt1"/>
              </a:buClr>
              <a:buSzPts val="4250"/>
              <a:buFont typeface="Avenir"/>
              <a:buChar char="●"/>
            </a:pPr>
            <a:r>
              <a:rPr lang="en-US" sz="2125" b="1">
                <a:solidFill>
                  <a:schemeClr val="lt1"/>
                </a:solidFill>
                <a:latin typeface="Avenir"/>
                <a:ea typeface="Avenir"/>
                <a:cs typeface="Avenir"/>
                <a:sym typeface="Avenir"/>
              </a:rPr>
              <a:t>January - September 2025</a:t>
            </a:r>
            <a:endParaRPr sz="2125" b="1" i="0" u="none" strike="noStrike" cap="none">
              <a:solidFill>
                <a:schemeClr val="lt1"/>
              </a:solidFill>
              <a:latin typeface="Avenir"/>
              <a:ea typeface="Avenir"/>
              <a:cs typeface="Avenir"/>
              <a:sym typeface="Avenir"/>
            </a:endParaRPr>
          </a:p>
          <a:p>
            <a:pPr marL="457200" marR="0" lvl="1"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Assistance for community members at or below the 60% AMI </a:t>
            </a:r>
            <a:endParaRPr sz="2100">
              <a:solidFill>
                <a:schemeClr val="lt1"/>
              </a:solidFill>
              <a:latin typeface="Avenir"/>
              <a:ea typeface="Avenir"/>
              <a:cs typeface="Avenir"/>
              <a:sym typeface="Avenir"/>
            </a:endParaRPr>
          </a:p>
          <a:p>
            <a:pPr marL="685800" marR="0" lvl="2"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116 unique households = 277 Bend residents</a:t>
            </a:r>
            <a:endParaRPr sz="2100">
              <a:solidFill>
                <a:schemeClr val="lt1"/>
              </a:solidFill>
              <a:latin typeface="Avenir"/>
              <a:ea typeface="Avenir"/>
              <a:cs typeface="Avenir"/>
              <a:sym typeface="Avenir"/>
            </a:endParaRPr>
          </a:p>
          <a:p>
            <a:pPr marL="685800" marR="0" lvl="2"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Total $112,214.41 in housing payment assistance </a:t>
            </a:r>
            <a:endParaRPr sz="2100">
              <a:solidFill>
                <a:schemeClr val="lt1"/>
              </a:solidFill>
              <a:latin typeface="Avenir"/>
              <a:ea typeface="Avenir"/>
              <a:cs typeface="Avenir"/>
              <a:sym typeface="Avenir"/>
            </a:endParaRPr>
          </a:p>
          <a:p>
            <a:pPr marL="914400" lvl="3"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87 rent payments</a:t>
            </a:r>
            <a:endParaRPr sz="2100">
              <a:solidFill>
                <a:schemeClr val="lt1"/>
              </a:solidFill>
              <a:latin typeface="Avenir"/>
              <a:ea typeface="Avenir"/>
              <a:cs typeface="Avenir"/>
              <a:sym typeface="Avenir"/>
            </a:endParaRPr>
          </a:p>
          <a:p>
            <a:pPr marL="914400" lvl="3"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29 security deposit payments </a:t>
            </a:r>
            <a:endParaRPr sz="2100">
              <a:solidFill>
                <a:schemeClr val="lt1"/>
              </a:solidFill>
              <a:latin typeface="Avenir"/>
              <a:ea typeface="Avenir"/>
              <a:cs typeface="Avenir"/>
              <a:sym typeface="Avenir"/>
            </a:endParaRPr>
          </a:p>
          <a:p>
            <a:pPr marL="457200" lvl="1"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Case management </a:t>
            </a:r>
            <a:endParaRPr sz="2100">
              <a:solidFill>
                <a:schemeClr val="lt1"/>
              </a:solidFill>
              <a:latin typeface="Avenir"/>
              <a:ea typeface="Avenir"/>
              <a:cs typeface="Avenir"/>
              <a:sym typeface="Avenir"/>
            </a:endParaRPr>
          </a:p>
          <a:p>
            <a:pPr marL="685800" lvl="2"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4,300 appointments in Bend </a:t>
            </a:r>
            <a:endParaRPr sz="2100">
              <a:solidFill>
                <a:schemeClr val="lt1"/>
              </a:solidFill>
              <a:latin typeface="Avenir"/>
              <a:ea typeface="Avenir"/>
              <a:cs typeface="Avenir"/>
              <a:sym typeface="Avenir"/>
            </a:endParaRPr>
          </a:p>
          <a:p>
            <a:pPr marL="685800" lvl="2" indent="-247650" algn="l" rtl="0">
              <a:lnSpc>
                <a:spcPct val="115000"/>
              </a:lnSpc>
              <a:spcBef>
                <a:spcPts val="0"/>
              </a:spcBef>
              <a:spcAft>
                <a:spcPts val="0"/>
              </a:spcAft>
              <a:buClr>
                <a:schemeClr val="lt1"/>
              </a:buClr>
              <a:buSzPts val="4200"/>
              <a:buFont typeface="Avenir"/>
              <a:buChar char="■"/>
            </a:pPr>
            <a:r>
              <a:rPr lang="en-US" sz="2100">
                <a:solidFill>
                  <a:schemeClr val="lt1"/>
                </a:solidFill>
                <a:latin typeface="Avenir"/>
                <a:ea typeface="Avenir"/>
                <a:cs typeface="Avenir"/>
                <a:sym typeface="Avenir"/>
              </a:rPr>
              <a:t>1,397 unique clients</a:t>
            </a:r>
            <a:endParaRPr sz="2100">
              <a:solidFill>
                <a:schemeClr val="lt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400"/>
              <a:buFont typeface="Arial"/>
              <a:buNone/>
            </a:pPr>
            <a:endParaRPr sz="2150" b="0" i="0" u="none" strike="noStrike" cap="none">
              <a:solidFill>
                <a:srgbClr val="000000"/>
              </a:solidFill>
              <a:latin typeface="Avenir"/>
              <a:ea typeface="Avenir"/>
              <a:cs typeface="Avenir"/>
              <a:sym typeface="Avenir"/>
            </a:endParaRPr>
          </a:p>
        </p:txBody>
      </p:sp>
      <p:pic>
        <p:nvPicPr>
          <p:cNvPr id="97" name="Google Shape;97;g23da67eb10c_0_5"/>
          <p:cNvPicPr preferRelativeResize="0"/>
          <p:nvPr/>
        </p:nvPicPr>
        <p:blipFill rotWithShape="1">
          <a:blip r:embed="rId3">
            <a:alphaModFix/>
          </a:blip>
          <a:srcRect/>
          <a:stretch/>
        </p:blipFill>
        <p:spPr>
          <a:xfrm>
            <a:off x="2718213" y="5099525"/>
            <a:ext cx="6755576" cy="1758475"/>
          </a:xfrm>
          <a:prstGeom prst="rect">
            <a:avLst/>
          </a:prstGeom>
          <a:noFill/>
          <a:ln>
            <a:noFill/>
          </a:ln>
        </p:spPr>
      </p:pic>
      <p:pic>
        <p:nvPicPr>
          <p:cNvPr id="98" name="Google Shape;98;g23da67eb10c_0_5"/>
          <p:cNvPicPr preferRelativeResize="0"/>
          <p:nvPr/>
        </p:nvPicPr>
        <p:blipFill rotWithShape="1">
          <a:blip r:embed="rId4">
            <a:alphaModFix/>
          </a:blip>
          <a:srcRect/>
          <a:stretch/>
        </p:blipFill>
        <p:spPr>
          <a:xfrm>
            <a:off x="9197900" y="1288313"/>
            <a:ext cx="2430700" cy="2505200"/>
          </a:xfrm>
          <a:prstGeom prst="rect">
            <a:avLst/>
          </a:prstGeom>
          <a:noFill/>
          <a:ln>
            <a:noFill/>
          </a:ln>
        </p:spPr>
      </p:pic>
    </p:spTree>
    <p:extLst>
      <p:ext uri="{BB962C8B-B14F-4D97-AF65-F5344CB8AC3E}">
        <p14:creationId xmlns:p14="http://schemas.microsoft.com/office/powerpoint/2010/main" val="1004203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33440"/>
        </a:solidFill>
        <a:effectLst/>
      </p:bgPr>
    </p:bg>
    <p:spTree>
      <p:nvGrpSpPr>
        <p:cNvPr id="1" name="Shape 102"/>
        <p:cNvGrpSpPr/>
        <p:nvPr/>
      </p:nvGrpSpPr>
      <p:grpSpPr>
        <a:xfrm>
          <a:off x="0" y="0"/>
          <a:ext cx="0" cy="0"/>
          <a:chOff x="0" y="0"/>
          <a:chExt cx="0" cy="0"/>
        </a:xfrm>
      </p:grpSpPr>
      <p:sp>
        <p:nvSpPr>
          <p:cNvPr id="103" name="Google Shape;103;p4"/>
          <p:cNvSpPr/>
          <p:nvPr/>
        </p:nvSpPr>
        <p:spPr>
          <a:xfrm>
            <a:off x="2336500" y="5006388"/>
            <a:ext cx="3858150" cy="155655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45713" tIns="45713" rIns="45713" bIns="4571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81000"/>
              </a:lnSpc>
              <a:spcBef>
                <a:spcPts val="1150"/>
              </a:spcBef>
              <a:spcAft>
                <a:spcPts val="0"/>
              </a:spcAft>
              <a:buClr>
                <a:schemeClr val="dk1"/>
              </a:buClr>
              <a:buSzPts val="1100"/>
              <a:buFont typeface="Arial"/>
              <a:buNone/>
            </a:pPr>
            <a:endParaRPr sz="700" b="0" i="0" u="none" strike="noStrike" cap="none">
              <a:solidFill>
                <a:srgbClr val="000000"/>
              </a:solidFill>
              <a:latin typeface="Avenir"/>
              <a:ea typeface="Avenir"/>
              <a:cs typeface="Avenir"/>
              <a:sym typeface="Avenir"/>
            </a:endParaRPr>
          </a:p>
        </p:txBody>
      </p:sp>
      <p:sp>
        <p:nvSpPr>
          <p:cNvPr id="104" name="Google Shape;104;p4"/>
          <p:cNvSpPr txBox="1"/>
          <p:nvPr/>
        </p:nvSpPr>
        <p:spPr>
          <a:xfrm>
            <a:off x="905650" y="1018700"/>
            <a:ext cx="3916950" cy="669600"/>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7500"/>
              <a:buFont typeface="Arial"/>
              <a:buNone/>
            </a:pPr>
            <a:r>
              <a:rPr lang="en-US" sz="3750" b="1" i="0" u="none" strike="noStrike" cap="none">
                <a:solidFill>
                  <a:schemeClr val="lt1"/>
                </a:solidFill>
                <a:latin typeface="Avenir"/>
                <a:ea typeface="Avenir"/>
                <a:cs typeface="Avenir"/>
                <a:sym typeface="Avenir"/>
              </a:rPr>
              <a:t>Questions? </a:t>
            </a:r>
            <a:endParaRPr sz="3750" b="1" i="0" u="none" strike="noStrike" cap="none">
              <a:solidFill>
                <a:schemeClr val="lt1"/>
              </a:solidFill>
              <a:latin typeface="Avenir"/>
              <a:ea typeface="Avenir"/>
              <a:cs typeface="Avenir"/>
              <a:sym typeface="Avenir"/>
            </a:endParaRPr>
          </a:p>
        </p:txBody>
      </p:sp>
      <p:sp>
        <p:nvSpPr>
          <p:cNvPr id="105" name="Google Shape;105;p4"/>
          <p:cNvSpPr txBox="1"/>
          <p:nvPr/>
        </p:nvSpPr>
        <p:spPr>
          <a:xfrm>
            <a:off x="240563" y="5377488"/>
            <a:ext cx="1929750" cy="823929"/>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81000"/>
              </a:lnSpc>
              <a:spcBef>
                <a:spcPts val="1150"/>
              </a:spcBef>
              <a:spcAft>
                <a:spcPts val="0"/>
              </a:spcAft>
              <a:buClr>
                <a:srgbClr val="000000"/>
              </a:buClr>
              <a:buSzPts val="3400"/>
              <a:buFont typeface="Arial"/>
              <a:buNone/>
            </a:pPr>
            <a:endParaRPr sz="1700" b="0" i="0" u="none" strike="noStrike" cap="none">
              <a:solidFill>
                <a:schemeClr val="dk1"/>
              </a:solidFill>
              <a:latin typeface="Arial"/>
              <a:ea typeface="Arial"/>
              <a:cs typeface="Arial"/>
              <a:sym typeface="Arial"/>
            </a:endParaRPr>
          </a:p>
          <a:p>
            <a:pPr marL="0" marR="0" lvl="0" indent="0" algn="l" rtl="0">
              <a:lnSpc>
                <a:spcPct val="81000"/>
              </a:lnSpc>
              <a:spcBef>
                <a:spcPts val="1150"/>
              </a:spcBef>
              <a:spcAft>
                <a:spcPts val="0"/>
              </a:spcAft>
              <a:buClr>
                <a:srgbClr val="000000"/>
              </a:buClr>
              <a:buSzPts val="3400"/>
              <a:buFont typeface="Arial"/>
              <a:buNone/>
            </a:pPr>
            <a:endParaRPr sz="1700" b="1" i="0" u="none" strike="noStrike" cap="none">
              <a:solidFill>
                <a:srgbClr val="133440"/>
              </a:solidFill>
              <a:highlight>
                <a:schemeClr val="lt1"/>
              </a:highlight>
              <a:latin typeface="Arial"/>
              <a:ea typeface="Arial"/>
              <a:cs typeface="Arial"/>
              <a:sym typeface="Arial"/>
            </a:endParaRPr>
          </a:p>
        </p:txBody>
      </p:sp>
      <p:sp>
        <p:nvSpPr>
          <p:cNvPr id="106" name="Google Shape;106;p4"/>
          <p:cNvSpPr txBox="1"/>
          <p:nvPr/>
        </p:nvSpPr>
        <p:spPr>
          <a:xfrm>
            <a:off x="905650" y="2130200"/>
            <a:ext cx="3916950" cy="1577341"/>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27432" algn="ctr" rtl="0">
              <a:lnSpc>
                <a:spcPct val="100000"/>
              </a:lnSpc>
              <a:spcBef>
                <a:spcPts val="0"/>
              </a:spcBef>
              <a:spcAft>
                <a:spcPts val="0"/>
              </a:spcAft>
              <a:buClr>
                <a:schemeClr val="dk1"/>
              </a:buClr>
              <a:buSzPts val="3200"/>
              <a:buFont typeface="Avenir"/>
              <a:buNone/>
            </a:pPr>
            <a:r>
              <a:rPr lang="en-US" sz="1900" b="0" i="0" u="none" strike="noStrike" cap="none">
                <a:solidFill>
                  <a:schemeClr val="lt1"/>
                </a:solidFill>
                <a:latin typeface="Avenir"/>
                <a:ea typeface="Avenir"/>
                <a:cs typeface="Avenir"/>
                <a:sym typeface="Avenir"/>
              </a:rPr>
              <a:t>Thrive Central Oregon values diversity and is an equal opportunity provider, </a:t>
            </a:r>
            <a:endParaRPr sz="1900" b="0" i="0" u="none" strike="noStrike" cap="none">
              <a:solidFill>
                <a:schemeClr val="lt1"/>
              </a:solidFill>
              <a:latin typeface="Avenir"/>
              <a:ea typeface="Avenir"/>
              <a:cs typeface="Avenir"/>
              <a:sym typeface="Avenir"/>
            </a:endParaRPr>
          </a:p>
          <a:p>
            <a:pPr marL="0" marR="0" lvl="0" indent="27432" algn="ctr" rtl="0">
              <a:lnSpc>
                <a:spcPct val="100000"/>
              </a:lnSpc>
              <a:spcBef>
                <a:spcPts val="0"/>
              </a:spcBef>
              <a:spcAft>
                <a:spcPts val="0"/>
              </a:spcAft>
              <a:buClr>
                <a:schemeClr val="dk1"/>
              </a:buClr>
              <a:buSzPts val="3200"/>
              <a:buFont typeface="Avenir"/>
              <a:buNone/>
            </a:pPr>
            <a:r>
              <a:rPr lang="en-US" sz="1900" b="0" i="0" u="none" strike="noStrike" cap="none">
                <a:solidFill>
                  <a:schemeClr val="lt1"/>
                </a:solidFill>
                <a:latin typeface="Avenir"/>
                <a:ea typeface="Avenir"/>
                <a:cs typeface="Avenir"/>
                <a:sym typeface="Avenir"/>
              </a:rPr>
              <a:t>employer and partner. </a:t>
            </a:r>
            <a:endParaRPr sz="1900" b="0" i="0" u="none" strike="noStrike" cap="none">
              <a:solidFill>
                <a:schemeClr val="lt1"/>
              </a:solidFill>
              <a:latin typeface="Avenir"/>
              <a:ea typeface="Avenir"/>
              <a:cs typeface="Avenir"/>
              <a:sym typeface="Avenir"/>
            </a:endParaRPr>
          </a:p>
          <a:p>
            <a:pPr marL="0" marR="0" lvl="0" indent="27432" algn="ctr" rtl="0">
              <a:lnSpc>
                <a:spcPct val="100000"/>
              </a:lnSpc>
              <a:spcBef>
                <a:spcPts val="0"/>
              </a:spcBef>
              <a:spcAft>
                <a:spcPts val="0"/>
              </a:spcAft>
              <a:buClr>
                <a:schemeClr val="dk1"/>
              </a:buClr>
              <a:buSzPts val="3200"/>
              <a:buFont typeface="Avenir"/>
              <a:buNone/>
            </a:pPr>
            <a:endParaRPr sz="1900" b="0" i="0" u="none" strike="noStrike" cap="none">
              <a:solidFill>
                <a:schemeClr val="lt1"/>
              </a:solidFill>
              <a:latin typeface="Avenir"/>
              <a:ea typeface="Avenir"/>
              <a:cs typeface="Avenir"/>
              <a:sym typeface="Avenir"/>
            </a:endParaRPr>
          </a:p>
          <a:p>
            <a:pPr marL="0" marR="0" lvl="0" indent="27432" algn="ctr" rtl="0">
              <a:lnSpc>
                <a:spcPct val="100000"/>
              </a:lnSpc>
              <a:spcBef>
                <a:spcPts val="0"/>
              </a:spcBef>
              <a:spcAft>
                <a:spcPts val="0"/>
              </a:spcAft>
              <a:buClr>
                <a:schemeClr val="dk1"/>
              </a:buClr>
              <a:buSzPts val="3200"/>
              <a:buFont typeface="Avenir"/>
              <a:buNone/>
            </a:pPr>
            <a:r>
              <a:rPr lang="en-US" sz="2050" b="0" i="0" u="none" strike="noStrike" cap="none">
                <a:solidFill>
                  <a:schemeClr val="lt1"/>
                </a:solidFill>
                <a:latin typeface="Avenir"/>
                <a:ea typeface="Avenir"/>
                <a:cs typeface="Avenir"/>
                <a:sym typeface="Avenir"/>
              </a:rPr>
              <a:t>Everyone is </a:t>
            </a:r>
            <a:r>
              <a:rPr lang="en-US" sz="2050" b="0" i="0" u="none" strike="noStrike" cap="none">
                <a:solidFill>
                  <a:srgbClr val="FF0000"/>
                </a:solidFill>
                <a:latin typeface="Avenir"/>
                <a:ea typeface="Avenir"/>
                <a:cs typeface="Avenir"/>
                <a:sym typeface="Avenir"/>
              </a:rPr>
              <a:t>w</a:t>
            </a:r>
            <a:r>
              <a:rPr lang="en-US" sz="2050" b="0" i="0" u="none" strike="noStrike" cap="none">
                <a:solidFill>
                  <a:srgbClr val="FFC000"/>
                </a:solidFill>
                <a:latin typeface="Avenir"/>
                <a:ea typeface="Avenir"/>
                <a:cs typeface="Avenir"/>
                <a:sym typeface="Avenir"/>
              </a:rPr>
              <a:t>e</a:t>
            </a:r>
            <a:r>
              <a:rPr lang="en-US" sz="2050" b="0" i="0" u="none" strike="noStrike" cap="none">
                <a:solidFill>
                  <a:srgbClr val="FFFF00"/>
                </a:solidFill>
                <a:latin typeface="Avenir"/>
                <a:ea typeface="Avenir"/>
                <a:cs typeface="Avenir"/>
                <a:sym typeface="Avenir"/>
              </a:rPr>
              <a:t>l</a:t>
            </a:r>
            <a:r>
              <a:rPr lang="en-US" sz="2050" b="0" i="0" u="none" strike="noStrike" cap="none">
                <a:solidFill>
                  <a:srgbClr val="00B050"/>
                </a:solidFill>
                <a:latin typeface="Avenir"/>
                <a:ea typeface="Avenir"/>
                <a:cs typeface="Avenir"/>
                <a:sym typeface="Avenir"/>
              </a:rPr>
              <a:t>c</a:t>
            </a:r>
            <a:r>
              <a:rPr lang="en-US" sz="2050" b="0" i="0" u="none" strike="noStrike" cap="none">
                <a:solidFill>
                  <a:srgbClr val="0070C0"/>
                </a:solidFill>
                <a:latin typeface="Avenir"/>
                <a:ea typeface="Avenir"/>
                <a:cs typeface="Avenir"/>
                <a:sym typeface="Avenir"/>
              </a:rPr>
              <a:t>o</a:t>
            </a:r>
            <a:r>
              <a:rPr lang="en-US" sz="2050" b="0" i="0" u="none" strike="noStrike" cap="none">
                <a:solidFill>
                  <a:srgbClr val="B68E15"/>
                </a:solidFill>
                <a:latin typeface="Avenir"/>
                <a:ea typeface="Avenir"/>
                <a:cs typeface="Avenir"/>
                <a:sym typeface="Avenir"/>
              </a:rPr>
              <a:t>m</a:t>
            </a:r>
            <a:r>
              <a:rPr lang="en-US" sz="2050" b="0" i="0" u="none" strike="noStrike" cap="none">
                <a:solidFill>
                  <a:srgbClr val="808080"/>
                </a:solidFill>
                <a:latin typeface="Avenir"/>
                <a:ea typeface="Avenir"/>
                <a:cs typeface="Avenir"/>
                <a:sym typeface="Avenir"/>
              </a:rPr>
              <a:t>e</a:t>
            </a:r>
            <a:r>
              <a:rPr lang="en-US" sz="2050" b="0" i="0" u="none" strike="noStrike" cap="none">
                <a:solidFill>
                  <a:schemeClr val="lt1"/>
                </a:solidFill>
                <a:latin typeface="Avenir"/>
                <a:ea typeface="Avenir"/>
                <a:cs typeface="Avenir"/>
                <a:sym typeface="Avenir"/>
              </a:rPr>
              <a:t> here!</a:t>
            </a:r>
            <a:r>
              <a:rPr lang="en-US" sz="1900" b="0" i="0" u="none" strike="noStrike" cap="none">
                <a:solidFill>
                  <a:schemeClr val="lt1"/>
                </a:solidFill>
                <a:latin typeface="Avenir"/>
                <a:ea typeface="Avenir"/>
                <a:cs typeface="Avenir"/>
                <a:sym typeface="Avenir"/>
              </a:rPr>
              <a:t> </a:t>
            </a:r>
            <a:endParaRPr sz="2900" b="0" i="0" u="none" strike="noStrike" cap="none">
              <a:solidFill>
                <a:srgbClr val="FFFFFF"/>
              </a:solidFill>
              <a:latin typeface="Avenir"/>
              <a:ea typeface="Avenir"/>
              <a:cs typeface="Avenir"/>
              <a:sym typeface="Avenir"/>
            </a:endParaRPr>
          </a:p>
        </p:txBody>
      </p:sp>
      <p:sp>
        <p:nvSpPr>
          <p:cNvPr id="107" name="Google Shape;107;p4"/>
          <p:cNvSpPr txBox="1"/>
          <p:nvPr/>
        </p:nvSpPr>
        <p:spPr>
          <a:xfrm>
            <a:off x="2650613" y="5117388"/>
            <a:ext cx="3093450" cy="1334550"/>
          </a:xfrm>
          <a:prstGeom prst="rect">
            <a:avLst/>
          </a:prstGeom>
          <a:noFill/>
          <a:ln>
            <a:noFill/>
          </a:ln>
        </p:spPr>
        <p:txBody>
          <a:bodyPr spcFirstLastPara="1" wrap="square" lIns="45713" tIns="45713" rIns="45713" bIns="4571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chemeClr val="dk1"/>
              </a:buClr>
              <a:buSzPts val="4000"/>
              <a:buFont typeface="Arial"/>
              <a:buNone/>
            </a:pPr>
            <a:r>
              <a:rPr lang="en-US" sz="1700" b="1" i="0" u="none" strike="noStrike" cap="none">
                <a:solidFill>
                  <a:schemeClr val="dk1"/>
                </a:solidFill>
                <a:highlight>
                  <a:schemeClr val="lt1"/>
                </a:highlight>
                <a:latin typeface="Arial"/>
                <a:ea typeface="Arial"/>
                <a:cs typeface="Arial"/>
                <a:sym typeface="Arial"/>
              </a:rPr>
              <a:t>Learn more on our website: </a:t>
            </a:r>
            <a:r>
              <a:rPr lang="en-US" sz="1700" b="0" i="0" u="none" strike="noStrike" cap="none">
                <a:solidFill>
                  <a:schemeClr val="dk1"/>
                </a:solidFill>
                <a:highlight>
                  <a:schemeClr val="lt1"/>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www.thrivecentraloregon.org</a:t>
            </a:r>
            <a:endParaRPr sz="1700" b="0" i="0" u="none" strike="noStrike" cap="none">
              <a:solidFill>
                <a:schemeClr val="dk1"/>
              </a:solidFill>
              <a:highlight>
                <a:schemeClr val="lt1"/>
              </a:highlight>
              <a:latin typeface="Arial"/>
              <a:ea typeface="Arial"/>
              <a:cs typeface="Arial"/>
              <a:sym typeface="Arial"/>
            </a:endParaRPr>
          </a:p>
          <a:p>
            <a:pPr marL="0" marR="0" lvl="0" indent="0" algn="l" rtl="0">
              <a:lnSpc>
                <a:spcPct val="81000"/>
              </a:lnSpc>
              <a:spcBef>
                <a:spcPts val="1150"/>
              </a:spcBef>
              <a:spcAft>
                <a:spcPts val="0"/>
              </a:spcAft>
              <a:buClr>
                <a:schemeClr val="dk1"/>
              </a:buClr>
              <a:buSzPts val="1100"/>
              <a:buFont typeface="Arial"/>
              <a:buNone/>
            </a:pPr>
            <a:r>
              <a:rPr lang="en-US" sz="1700" b="1" i="0" u="none" strike="noStrike" cap="none">
                <a:solidFill>
                  <a:schemeClr val="dk1"/>
                </a:solidFill>
                <a:latin typeface="Arial"/>
                <a:ea typeface="Arial"/>
                <a:cs typeface="Arial"/>
                <a:sym typeface="Arial"/>
              </a:rPr>
              <a:t>Facebook &amp; Instagram: </a:t>
            </a:r>
            <a:endParaRPr sz="1700" b="1" i="0" u="none" strike="noStrike" cap="none">
              <a:solidFill>
                <a:schemeClr val="dk1"/>
              </a:solidFill>
              <a:latin typeface="Arial"/>
              <a:ea typeface="Arial"/>
              <a:cs typeface="Arial"/>
              <a:sym typeface="Arial"/>
            </a:endParaRPr>
          </a:p>
          <a:p>
            <a:pPr marL="0" marR="0" lvl="0" indent="0" algn="l" rtl="0">
              <a:lnSpc>
                <a:spcPct val="81000"/>
              </a:lnSpc>
              <a:spcBef>
                <a:spcPts val="115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@thrivecentraloregon</a:t>
            </a:r>
            <a:endParaRPr sz="1700" b="1" i="0" u="none" strike="noStrike" cap="none">
              <a:solidFill>
                <a:schemeClr val="dk1"/>
              </a:solidFill>
              <a:latin typeface="Arial"/>
              <a:ea typeface="Arial"/>
              <a:cs typeface="Arial"/>
              <a:sym typeface="Arial"/>
            </a:endParaRPr>
          </a:p>
        </p:txBody>
      </p:sp>
      <p:pic>
        <p:nvPicPr>
          <p:cNvPr id="108" name="Google Shape;108;p4"/>
          <p:cNvPicPr preferRelativeResize="0"/>
          <p:nvPr/>
        </p:nvPicPr>
        <p:blipFill rotWithShape="1">
          <a:blip r:embed="rId4">
            <a:alphaModFix/>
          </a:blip>
          <a:srcRect/>
          <a:stretch/>
        </p:blipFill>
        <p:spPr>
          <a:xfrm>
            <a:off x="838488" y="5006388"/>
            <a:ext cx="1556549" cy="1556549"/>
          </a:xfrm>
          <a:prstGeom prst="rect">
            <a:avLst/>
          </a:prstGeom>
          <a:noFill/>
          <a:ln>
            <a:noFill/>
          </a:ln>
        </p:spPr>
      </p:pic>
      <p:pic>
        <p:nvPicPr>
          <p:cNvPr id="109" name="Google Shape;109;p4"/>
          <p:cNvPicPr preferRelativeResize="0"/>
          <p:nvPr/>
        </p:nvPicPr>
        <p:blipFill rotWithShape="1">
          <a:blip r:embed="rId5">
            <a:alphaModFix/>
          </a:blip>
          <a:srcRect/>
          <a:stretch/>
        </p:blipFill>
        <p:spPr>
          <a:xfrm>
            <a:off x="651888" y="4819788"/>
            <a:ext cx="1929750" cy="1929750"/>
          </a:xfrm>
          <a:prstGeom prst="rect">
            <a:avLst/>
          </a:prstGeom>
          <a:noFill/>
          <a:ln>
            <a:noFill/>
          </a:ln>
        </p:spPr>
      </p:pic>
      <p:pic>
        <p:nvPicPr>
          <p:cNvPr id="110" name="Google Shape;110;p4" title="Screenshot 2025-10-20 at 12.34.29 PM.png"/>
          <p:cNvPicPr preferRelativeResize="0"/>
          <p:nvPr/>
        </p:nvPicPr>
        <p:blipFill>
          <a:blip r:embed="rId6">
            <a:alphaModFix/>
          </a:blip>
          <a:stretch>
            <a:fillRect/>
          </a:stretch>
        </p:blipFill>
        <p:spPr>
          <a:xfrm>
            <a:off x="6637503" y="1148725"/>
            <a:ext cx="5196585" cy="4228763"/>
          </a:xfrm>
          <a:prstGeom prst="rect">
            <a:avLst/>
          </a:prstGeom>
          <a:noFill/>
          <a:ln>
            <a:noFill/>
          </a:ln>
        </p:spPr>
      </p:pic>
    </p:spTree>
    <p:extLst>
      <p:ext uri="{BB962C8B-B14F-4D97-AF65-F5344CB8AC3E}">
        <p14:creationId xmlns:p14="http://schemas.microsoft.com/office/powerpoint/2010/main" val="34202487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111642">
            <a:off x="7413654" y="703705"/>
            <a:ext cx="6962455" cy="5658577"/>
          </a:xfrm>
          <a:custGeom>
            <a:avLst/>
            <a:gdLst/>
            <a:ahLst/>
            <a:cxnLst/>
            <a:rect l="l" t="t" r="r" b="b"/>
            <a:pathLst>
              <a:path w="10443683" h="8487866">
                <a:moveTo>
                  <a:pt x="0" y="0"/>
                </a:moveTo>
                <a:lnTo>
                  <a:pt x="10443683" y="0"/>
                </a:lnTo>
                <a:lnTo>
                  <a:pt x="10443683" y="8487866"/>
                </a:lnTo>
                <a:lnTo>
                  <a:pt x="0" y="8487866"/>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2878961" y="6172200"/>
            <a:ext cx="6484879" cy="2071308"/>
          </a:xfrm>
          <a:custGeom>
            <a:avLst/>
            <a:gdLst/>
            <a:ahLst/>
            <a:cxnLst/>
            <a:rect l="l" t="t" r="r" b="b"/>
            <a:pathLst>
              <a:path w="9727319" h="3106962">
                <a:moveTo>
                  <a:pt x="0" y="0"/>
                </a:moveTo>
                <a:lnTo>
                  <a:pt x="9727318" y="0"/>
                </a:lnTo>
                <a:lnTo>
                  <a:pt x="9727318" y="3106962"/>
                </a:lnTo>
                <a:lnTo>
                  <a:pt x="0" y="3106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685800" y="685801"/>
            <a:ext cx="6959248" cy="1155687"/>
          </a:xfrm>
          <a:custGeom>
            <a:avLst/>
            <a:gdLst/>
            <a:ahLst/>
            <a:cxnLst/>
            <a:rect l="l" t="t" r="r" b="b"/>
            <a:pathLst>
              <a:path w="10438872" h="1733531">
                <a:moveTo>
                  <a:pt x="0" y="0"/>
                </a:moveTo>
                <a:lnTo>
                  <a:pt x="10438872" y="0"/>
                </a:lnTo>
                <a:lnTo>
                  <a:pt x="10438872" y="1733531"/>
                </a:lnTo>
                <a:lnTo>
                  <a:pt x="0" y="1733531"/>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685801" y="2220018"/>
            <a:ext cx="8678039" cy="21776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642"/>
              </a:lnSpc>
            </a:pPr>
            <a:r>
              <a:rPr lang="en-US" sz="5699" b="1">
                <a:solidFill>
                  <a:srgbClr val="004AAD"/>
                </a:solidFill>
                <a:latin typeface="Montserrat Classic Bold"/>
                <a:ea typeface="Montserrat Classic Bold"/>
                <a:cs typeface="Montserrat Classic Bold"/>
                <a:sym typeface="Montserrat Classic Bold"/>
              </a:rPr>
              <a:t>IMPACT OF CITY FUNDS ON THE SURVIVOR HOUSING PROGRAM</a:t>
            </a:r>
          </a:p>
        </p:txBody>
      </p:sp>
      <p:sp>
        <p:nvSpPr>
          <p:cNvPr id="6" name="TextBox 6"/>
          <p:cNvSpPr txBox="1"/>
          <p:nvPr/>
        </p:nvSpPr>
        <p:spPr>
          <a:xfrm>
            <a:off x="3554601" y="5011769"/>
            <a:ext cx="8448119" cy="130811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r">
              <a:lnSpc>
                <a:spcPts val="5001"/>
              </a:lnSpc>
            </a:pPr>
            <a:r>
              <a:rPr lang="en-US" sz="5001" b="1">
                <a:solidFill>
                  <a:srgbClr val="007F8F"/>
                </a:solidFill>
                <a:latin typeface="Montserrat Semi-Bold Bold"/>
                <a:ea typeface="Montserrat Semi-Bold Bold"/>
                <a:cs typeface="Montserrat Semi-Bold Bold"/>
                <a:sym typeface="Montserrat Semi-Bold Bold"/>
              </a:rPr>
              <a:t>Taryn Amens Ramos</a:t>
            </a:r>
          </a:p>
          <a:p>
            <a:pPr algn="r">
              <a:lnSpc>
                <a:spcPts val="5001"/>
              </a:lnSpc>
              <a:spcBef>
                <a:spcPct val="0"/>
              </a:spcBef>
            </a:pPr>
            <a:r>
              <a:rPr lang="en-US" sz="5001" b="1">
                <a:solidFill>
                  <a:srgbClr val="007F8F"/>
                </a:solidFill>
                <a:latin typeface="Montserrat Semi-Bold Bold"/>
                <a:ea typeface="Montserrat Semi-Bold Bold"/>
                <a:cs typeface="Montserrat Semi-Bold Bold"/>
                <a:sym typeface="Montserrat Semi-Bold Bold"/>
              </a:rPr>
              <a:t>Program Service Director</a:t>
            </a:r>
          </a:p>
        </p:txBody>
      </p:sp>
    </p:spTree>
    <p:extLst>
      <p:ext uri="{BB962C8B-B14F-4D97-AF65-F5344CB8AC3E}">
        <p14:creationId xmlns:p14="http://schemas.microsoft.com/office/powerpoint/2010/main" val="580178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787400"/>
            <a:ext cx="8153487" cy="7598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667"/>
              </a:lnSpc>
            </a:pPr>
            <a:r>
              <a:rPr lang="en-US" sz="5667" b="1">
                <a:solidFill>
                  <a:srgbClr val="004AAD"/>
                </a:solidFill>
                <a:latin typeface="Montserrat Classic Bold"/>
                <a:ea typeface="Montserrat Classic Bold"/>
                <a:cs typeface="Montserrat Classic Bold"/>
                <a:sym typeface="Montserrat Classic Bold"/>
              </a:rPr>
              <a:t>PROGRAM OVERVIEW</a:t>
            </a:r>
          </a:p>
        </p:txBody>
      </p:sp>
      <p:sp>
        <p:nvSpPr>
          <p:cNvPr id="3" name="Freeform 3"/>
          <p:cNvSpPr/>
          <p:nvPr/>
        </p:nvSpPr>
        <p:spPr>
          <a:xfrm rot="-1625759">
            <a:off x="7224676" y="-2875089"/>
            <a:ext cx="6330246" cy="5144763"/>
          </a:xfrm>
          <a:custGeom>
            <a:avLst/>
            <a:gdLst/>
            <a:ahLst/>
            <a:cxnLst/>
            <a:rect l="l" t="t" r="r" b="b"/>
            <a:pathLst>
              <a:path w="9495369" h="7717145">
                <a:moveTo>
                  <a:pt x="0" y="0"/>
                </a:moveTo>
                <a:lnTo>
                  <a:pt x="9495369" y="0"/>
                </a:lnTo>
                <a:lnTo>
                  <a:pt x="9495369" y="7717145"/>
                </a:lnTo>
                <a:lnTo>
                  <a:pt x="0" y="7717145"/>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647690" y="3982039"/>
            <a:ext cx="13240990" cy="4790831"/>
          </a:xfrm>
          <a:custGeom>
            <a:avLst/>
            <a:gdLst/>
            <a:ahLst/>
            <a:cxnLst/>
            <a:rect l="l" t="t" r="r" b="b"/>
            <a:pathLst>
              <a:path w="19861485" h="7186246">
                <a:moveTo>
                  <a:pt x="0" y="0"/>
                </a:moveTo>
                <a:lnTo>
                  <a:pt x="19861485" y="0"/>
                </a:lnTo>
                <a:lnTo>
                  <a:pt x="19861485" y="7186246"/>
                </a:lnTo>
                <a:lnTo>
                  <a:pt x="0" y="71862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685800" y="1802513"/>
            <a:ext cx="7437456" cy="37608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80021" lvl="1" indent="-240011" algn="l">
              <a:lnSpc>
                <a:spcPts val="3335"/>
              </a:lnSpc>
              <a:buFont typeface="Arial"/>
              <a:buChar char="•"/>
            </a:pPr>
            <a:r>
              <a:rPr lang="en-US" sz="2223">
                <a:solidFill>
                  <a:srgbClr val="2E2E2E"/>
                </a:solidFill>
                <a:latin typeface="Montserrat Classic"/>
                <a:ea typeface="Montserrat Classic"/>
                <a:cs typeface="Montserrat Classic"/>
                <a:sym typeface="Montserrat Classic"/>
              </a:rPr>
              <a:t>The city’s funding supports efforts to help survivors of domestic violence access and maintain safe, long-term, and sustainable housing.</a:t>
            </a:r>
          </a:p>
          <a:p>
            <a:pPr marL="480021" lvl="1" indent="-240011" algn="l">
              <a:lnSpc>
                <a:spcPts val="3335"/>
              </a:lnSpc>
              <a:buFont typeface="Arial"/>
              <a:buChar char="•"/>
            </a:pPr>
            <a:r>
              <a:rPr lang="en-US" sz="2223">
                <a:solidFill>
                  <a:srgbClr val="2E2E2E"/>
                </a:solidFill>
                <a:latin typeface="Montserrat Classic"/>
                <a:ea typeface="Montserrat Classic"/>
                <a:cs typeface="Montserrat Classic"/>
                <a:sym typeface="Montserrat Classic"/>
              </a:rPr>
              <a:t>Through partnerships with housing providers, the program removes barriers to stability and ensures survivors can rebuild their lives in safety.</a:t>
            </a:r>
          </a:p>
          <a:p>
            <a:pPr algn="l">
              <a:lnSpc>
                <a:spcPts val="3635"/>
              </a:lnSpc>
            </a:pPr>
            <a:endParaRPr lang="en-US" sz="2223">
              <a:solidFill>
                <a:srgbClr val="2E2E2E"/>
              </a:solidFill>
              <a:latin typeface="Montserrat Classic"/>
              <a:ea typeface="Montserrat Classic"/>
              <a:cs typeface="Montserrat Classic"/>
              <a:sym typeface="Montserrat Classic"/>
            </a:endParaRPr>
          </a:p>
          <a:p>
            <a:pPr algn="l">
              <a:lnSpc>
                <a:spcPts val="3035"/>
              </a:lnSpc>
            </a:pPr>
            <a:endParaRPr lang="en-US" sz="2223">
              <a:solidFill>
                <a:srgbClr val="2E2E2E"/>
              </a:solidFill>
              <a:latin typeface="Montserrat Classic"/>
              <a:ea typeface="Montserrat Classic"/>
              <a:cs typeface="Montserrat Classic"/>
              <a:sym typeface="Montserrat Classic"/>
            </a:endParaRPr>
          </a:p>
        </p:txBody>
      </p:sp>
    </p:spTree>
    <p:extLst>
      <p:ext uri="{BB962C8B-B14F-4D97-AF65-F5344CB8AC3E}">
        <p14:creationId xmlns:p14="http://schemas.microsoft.com/office/powerpoint/2010/main" val="217191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144593">
            <a:off x="4674407" y="-1789612"/>
            <a:ext cx="11745136" cy="11745136"/>
          </a:xfrm>
          <a:custGeom>
            <a:avLst/>
            <a:gdLst/>
            <a:ahLst/>
            <a:cxnLst/>
            <a:rect l="l" t="t" r="r" b="b"/>
            <a:pathLst>
              <a:path w="17617704" h="17617704">
                <a:moveTo>
                  <a:pt x="0" y="0"/>
                </a:moveTo>
                <a:lnTo>
                  <a:pt x="17617704" y="0"/>
                </a:lnTo>
                <a:lnTo>
                  <a:pt x="17617704" y="17617703"/>
                </a:lnTo>
                <a:lnTo>
                  <a:pt x="0" y="17617703"/>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rot="4662819">
            <a:off x="5659830" y="-1894095"/>
            <a:ext cx="8529965" cy="5885756"/>
          </a:xfrm>
          <a:custGeom>
            <a:avLst/>
            <a:gdLst/>
            <a:ahLst/>
            <a:cxnLst/>
            <a:rect l="l" t="t" r="r" b="b"/>
            <a:pathLst>
              <a:path w="12794948" h="8828634">
                <a:moveTo>
                  <a:pt x="0" y="0"/>
                </a:moveTo>
                <a:lnTo>
                  <a:pt x="12794949" y="0"/>
                </a:lnTo>
                <a:lnTo>
                  <a:pt x="12794949" y="8828633"/>
                </a:lnTo>
                <a:lnTo>
                  <a:pt x="0" y="8828633"/>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rot="8905814" flipH="1">
            <a:off x="-2844249" y="4049490"/>
            <a:ext cx="7533770" cy="6122901"/>
          </a:xfrm>
          <a:custGeom>
            <a:avLst/>
            <a:gdLst/>
            <a:ahLst/>
            <a:cxnLst/>
            <a:rect l="l" t="t" r="r" b="b"/>
            <a:pathLst>
              <a:path w="11300655" h="9184351">
                <a:moveTo>
                  <a:pt x="11300655" y="0"/>
                </a:moveTo>
                <a:lnTo>
                  <a:pt x="0" y="0"/>
                </a:lnTo>
                <a:lnTo>
                  <a:pt x="0" y="9184351"/>
                </a:lnTo>
                <a:lnTo>
                  <a:pt x="11300655" y="9184351"/>
                </a:lnTo>
                <a:lnTo>
                  <a:pt x="11300655"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rot="2916321">
            <a:off x="8485828" y="4830361"/>
            <a:ext cx="4728961" cy="4685970"/>
          </a:xfrm>
          <a:custGeom>
            <a:avLst/>
            <a:gdLst/>
            <a:ahLst/>
            <a:cxnLst/>
            <a:rect l="l" t="t" r="r" b="b"/>
            <a:pathLst>
              <a:path w="7093441" h="7028955">
                <a:moveTo>
                  <a:pt x="0" y="0"/>
                </a:moveTo>
                <a:lnTo>
                  <a:pt x="7093441" y="0"/>
                </a:lnTo>
                <a:lnTo>
                  <a:pt x="7093441" y="7028955"/>
                </a:lnTo>
                <a:lnTo>
                  <a:pt x="0" y="7028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685800" y="801557"/>
            <a:ext cx="6454609" cy="69249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5400"/>
              </a:lnSpc>
            </a:pPr>
            <a:r>
              <a:rPr lang="en-US" sz="5400" b="1">
                <a:solidFill>
                  <a:srgbClr val="004AAD"/>
                </a:solidFill>
                <a:latin typeface="Montserrat Classic Bold"/>
                <a:ea typeface="Montserrat Classic Bold"/>
                <a:cs typeface="Montserrat Classic Bold"/>
                <a:sym typeface="Montserrat Classic Bold"/>
              </a:rPr>
              <a:t>CITY INVESTMENT</a:t>
            </a:r>
          </a:p>
        </p:txBody>
      </p:sp>
      <p:sp>
        <p:nvSpPr>
          <p:cNvPr id="7" name="TextBox 7"/>
          <p:cNvSpPr txBox="1"/>
          <p:nvPr/>
        </p:nvSpPr>
        <p:spPr>
          <a:xfrm>
            <a:off x="787400" y="1891413"/>
            <a:ext cx="7437456" cy="4950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95171" lvl="1" indent="-297586" algn="l">
              <a:lnSpc>
                <a:spcPts val="4135"/>
              </a:lnSpc>
              <a:buFont typeface="Arial"/>
              <a:buChar char="•"/>
            </a:pPr>
            <a:r>
              <a:rPr lang="en-US" sz="2756">
                <a:solidFill>
                  <a:srgbClr val="2E2E2E"/>
                </a:solidFill>
                <a:latin typeface="Montserrat Classic"/>
                <a:ea typeface="Montserrat Classic"/>
                <a:cs typeface="Montserrat Classic"/>
                <a:sym typeface="Montserrat Classic"/>
              </a:rPr>
              <a:t>Total City Funds Allocated: $144,000</a:t>
            </a:r>
          </a:p>
          <a:p>
            <a:pPr marL="595171" lvl="1" indent="-297586" algn="l">
              <a:lnSpc>
                <a:spcPts val="4135"/>
              </a:lnSpc>
              <a:buFont typeface="Arial"/>
              <a:buChar char="•"/>
            </a:pPr>
            <a:r>
              <a:rPr lang="en-US" sz="2756">
                <a:solidFill>
                  <a:srgbClr val="2E2E2E"/>
                </a:solidFill>
                <a:latin typeface="Montserrat Classic"/>
                <a:ea typeface="Montserrat Classic"/>
                <a:cs typeface="Montserrat Classic"/>
                <a:sym typeface="Montserrat Classic"/>
              </a:rPr>
              <a:t>Funds used for:</a:t>
            </a:r>
          </a:p>
          <a:p>
            <a:pPr marL="1190342" lvl="2" indent="-396781" algn="l">
              <a:lnSpc>
                <a:spcPts val="4135"/>
              </a:lnSpc>
              <a:buFont typeface="Arial"/>
              <a:buChar char="⚬"/>
            </a:pPr>
            <a:r>
              <a:rPr lang="en-US" sz="2756">
                <a:solidFill>
                  <a:srgbClr val="2E2E2E"/>
                </a:solidFill>
                <a:latin typeface="Montserrat Classic"/>
                <a:ea typeface="Montserrat Classic"/>
                <a:cs typeface="Montserrat Classic"/>
                <a:sym typeface="Montserrat Classic"/>
              </a:rPr>
              <a:t>Rental arrears </a:t>
            </a:r>
          </a:p>
          <a:p>
            <a:pPr marL="1190342" lvl="2" indent="-396781" algn="l">
              <a:lnSpc>
                <a:spcPts val="4135"/>
              </a:lnSpc>
              <a:buFont typeface="Arial"/>
              <a:buChar char="⚬"/>
            </a:pPr>
            <a:r>
              <a:rPr lang="en-US" sz="2756">
                <a:solidFill>
                  <a:srgbClr val="2E2E2E"/>
                </a:solidFill>
                <a:latin typeface="Montserrat Classic"/>
                <a:ea typeface="Montserrat Classic"/>
                <a:cs typeface="Montserrat Classic"/>
                <a:sym typeface="Montserrat Classic"/>
              </a:rPr>
              <a:t>Move-in costs</a:t>
            </a:r>
          </a:p>
          <a:p>
            <a:pPr marL="1190342" lvl="2" indent="-396781" algn="l">
              <a:lnSpc>
                <a:spcPts val="4135"/>
              </a:lnSpc>
              <a:buFont typeface="Arial"/>
              <a:buChar char="⚬"/>
            </a:pPr>
            <a:r>
              <a:rPr lang="en-US" sz="2756">
                <a:solidFill>
                  <a:srgbClr val="2E2E2E"/>
                </a:solidFill>
                <a:latin typeface="Montserrat Classic"/>
                <a:ea typeface="Montserrat Classic"/>
                <a:cs typeface="Montserrat Classic"/>
                <a:sym typeface="Montserrat Classic"/>
              </a:rPr>
              <a:t>Rent </a:t>
            </a:r>
          </a:p>
          <a:p>
            <a:pPr marL="1190342" lvl="2" indent="-396781" algn="l">
              <a:lnSpc>
                <a:spcPts val="4135"/>
              </a:lnSpc>
              <a:buFont typeface="Arial"/>
              <a:buChar char="⚬"/>
            </a:pPr>
            <a:r>
              <a:rPr lang="en-US" sz="2756">
                <a:solidFill>
                  <a:srgbClr val="2E2E2E"/>
                </a:solidFill>
                <a:latin typeface="Montserrat Classic"/>
                <a:ea typeface="Montserrat Classic"/>
                <a:cs typeface="Montserrat Classic"/>
                <a:sym typeface="Montserrat Classic"/>
              </a:rPr>
              <a:t>Mortgage </a:t>
            </a:r>
          </a:p>
          <a:p>
            <a:pPr marL="1190342" lvl="2" indent="-396781" algn="l">
              <a:lnSpc>
                <a:spcPts val="4135"/>
              </a:lnSpc>
              <a:buFont typeface="Arial"/>
              <a:buChar char="⚬"/>
            </a:pPr>
            <a:r>
              <a:rPr lang="en-US" sz="2756">
                <a:solidFill>
                  <a:srgbClr val="2E2E2E"/>
                </a:solidFill>
                <a:latin typeface="Montserrat Classic"/>
                <a:ea typeface="Montserrat Classic"/>
                <a:cs typeface="Montserrat Classic"/>
                <a:sym typeface="Montserrat Classic"/>
              </a:rPr>
              <a:t>Program Administration</a:t>
            </a:r>
          </a:p>
          <a:p>
            <a:pPr algn="l">
              <a:lnSpc>
                <a:spcPts val="3335"/>
              </a:lnSpc>
            </a:pPr>
            <a:endParaRPr lang="en-US" sz="2756">
              <a:solidFill>
                <a:srgbClr val="2E2E2E"/>
              </a:solidFill>
              <a:latin typeface="Montserrat Classic"/>
              <a:ea typeface="Montserrat Classic"/>
              <a:cs typeface="Montserrat Classic"/>
              <a:sym typeface="Montserrat Classic"/>
            </a:endParaRPr>
          </a:p>
          <a:p>
            <a:pPr algn="l">
              <a:lnSpc>
                <a:spcPts val="3635"/>
              </a:lnSpc>
            </a:pPr>
            <a:endParaRPr lang="en-US" sz="2756">
              <a:solidFill>
                <a:srgbClr val="2E2E2E"/>
              </a:solidFill>
              <a:latin typeface="Montserrat Classic"/>
              <a:ea typeface="Montserrat Classic"/>
              <a:cs typeface="Montserrat Classic"/>
              <a:sym typeface="Montserrat Classic"/>
            </a:endParaRPr>
          </a:p>
          <a:p>
            <a:pPr algn="l">
              <a:lnSpc>
                <a:spcPts val="3035"/>
              </a:lnSpc>
            </a:pPr>
            <a:endParaRPr lang="en-US" sz="2756">
              <a:solidFill>
                <a:srgbClr val="2E2E2E"/>
              </a:solidFill>
              <a:latin typeface="Montserrat Classic"/>
              <a:ea typeface="Montserrat Classic"/>
              <a:cs typeface="Montserrat Classic"/>
              <a:sym typeface="Montserrat Classic"/>
            </a:endParaRPr>
          </a:p>
        </p:txBody>
      </p:sp>
    </p:spTree>
    <p:extLst>
      <p:ext uri="{BB962C8B-B14F-4D97-AF65-F5344CB8AC3E}">
        <p14:creationId xmlns:p14="http://schemas.microsoft.com/office/powerpoint/2010/main" val="189261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931683">
            <a:off x="-1728777" y="-2126411"/>
            <a:ext cx="10840018" cy="10840018"/>
          </a:xfrm>
          <a:custGeom>
            <a:avLst/>
            <a:gdLst/>
            <a:ahLst/>
            <a:cxnLst/>
            <a:rect l="l" t="t" r="r" b="b"/>
            <a:pathLst>
              <a:path w="16260027" h="16260027">
                <a:moveTo>
                  <a:pt x="0" y="0"/>
                </a:moveTo>
                <a:lnTo>
                  <a:pt x="16260027" y="0"/>
                </a:lnTo>
                <a:lnTo>
                  <a:pt x="16260027" y="16260028"/>
                </a:lnTo>
                <a:lnTo>
                  <a:pt x="0" y="16260028"/>
                </a:lnTo>
                <a:lnTo>
                  <a:pt x="0" y="0"/>
                </a:lnTo>
                <a:close/>
              </a:path>
            </a:pathLst>
          </a:custGeom>
          <a:blipFill>
            <a:blip r:embed="rId2">
              <a:alphaModFix amt="35000"/>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TextBox 3"/>
          <p:cNvSpPr txBox="1"/>
          <p:nvPr/>
        </p:nvSpPr>
        <p:spPr>
          <a:xfrm>
            <a:off x="1112494" y="1362383"/>
            <a:ext cx="9826139" cy="44433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503788" lvl="1" indent="-251894" algn="l">
              <a:lnSpc>
                <a:spcPts val="3733"/>
              </a:lnSpc>
              <a:buFont typeface="Arial"/>
              <a:buChar char="•"/>
            </a:pPr>
            <a:r>
              <a:rPr lang="en-US" sz="2333">
                <a:solidFill>
                  <a:srgbClr val="2E2E2E"/>
                </a:solidFill>
                <a:latin typeface="Montserrat Classic"/>
                <a:ea typeface="Montserrat Classic"/>
                <a:cs typeface="Montserrat Classic"/>
                <a:sym typeface="Montserrat Classic"/>
              </a:rPr>
              <a:t>Households Served: 22 (22 adults, 31 children)</a:t>
            </a:r>
          </a:p>
          <a:p>
            <a:pPr marL="503788" lvl="1" indent="-251894" algn="l">
              <a:lnSpc>
                <a:spcPts val="3733"/>
              </a:lnSpc>
              <a:buFont typeface="Arial"/>
              <a:buChar char="•"/>
            </a:pPr>
            <a:r>
              <a:rPr lang="en-US" sz="2333">
                <a:solidFill>
                  <a:srgbClr val="2E2E2E"/>
                </a:solidFill>
                <a:latin typeface="Montserrat Classic"/>
                <a:ea typeface="Montserrat Classic"/>
                <a:cs typeface="Montserrat Classic"/>
                <a:sym typeface="Montserrat Classic"/>
              </a:rPr>
              <a:t>Payments made: 29</a:t>
            </a:r>
          </a:p>
          <a:p>
            <a:pPr marL="503788" lvl="1" indent="-251894" algn="l">
              <a:lnSpc>
                <a:spcPts val="3733"/>
              </a:lnSpc>
              <a:buFont typeface="Arial"/>
              <a:buChar char="•"/>
            </a:pPr>
            <a:r>
              <a:rPr lang="en-US" sz="2333">
                <a:solidFill>
                  <a:srgbClr val="2E2E2E"/>
                </a:solidFill>
                <a:latin typeface="Montserrat Classic"/>
                <a:ea typeface="Montserrat Classic"/>
                <a:cs typeface="Montserrat Classic"/>
                <a:sym typeface="Montserrat Classic"/>
              </a:rPr>
              <a:t>Total spent on direct service payments: $34,658 </a:t>
            </a:r>
          </a:p>
          <a:p>
            <a:pPr marL="503788" lvl="1" indent="-251894" algn="l">
              <a:lnSpc>
                <a:spcPts val="3733"/>
              </a:lnSpc>
              <a:buFont typeface="Arial"/>
              <a:buChar char="•"/>
            </a:pPr>
            <a:r>
              <a:rPr lang="en-US" sz="2333">
                <a:solidFill>
                  <a:srgbClr val="2E2E2E"/>
                </a:solidFill>
                <a:latin typeface="Montserrat Classic"/>
                <a:ea typeface="Montserrat Classic"/>
                <a:cs typeface="Montserrat Classic"/>
                <a:sym typeface="Montserrat Classic"/>
              </a:rPr>
              <a:t>Average spent per household: $1,575</a:t>
            </a:r>
          </a:p>
          <a:p>
            <a:pPr algn="l">
              <a:lnSpc>
                <a:spcPts val="3733"/>
              </a:lnSpc>
            </a:pPr>
            <a:endParaRPr lang="en-US" sz="2333">
              <a:solidFill>
                <a:srgbClr val="2E2E2E"/>
              </a:solidFill>
              <a:latin typeface="Montserrat Classic"/>
              <a:ea typeface="Montserrat Classic"/>
              <a:cs typeface="Montserrat Classic"/>
              <a:sym typeface="Montserrat Classic"/>
            </a:endParaRPr>
          </a:p>
          <a:p>
            <a:pPr algn="l">
              <a:lnSpc>
                <a:spcPts val="3733"/>
              </a:lnSpc>
            </a:pPr>
            <a:endParaRPr lang="en-US" sz="2333">
              <a:solidFill>
                <a:srgbClr val="2E2E2E"/>
              </a:solidFill>
              <a:latin typeface="Montserrat Classic"/>
              <a:ea typeface="Montserrat Classic"/>
              <a:cs typeface="Montserrat Classic"/>
              <a:sym typeface="Montserrat Classic"/>
            </a:endParaRPr>
          </a:p>
          <a:p>
            <a:pPr algn="l">
              <a:lnSpc>
                <a:spcPts val="3733"/>
              </a:lnSpc>
            </a:pPr>
            <a:r>
              <a:rPr lang="en-US" sz="2333">
                <a:solidFill>
                  <a:srgbClr val="2E2E2E"/>
                </a:solidFill>
                <a:latin typeface="Montserrat Classic"/>
                <a:ea typeface="Montserrat Classic"/>
                <a:cs typeface="Montserrat Classic"/>
                <a:sym typeface="Montserrat Classic"/>
              </a:rPr>
              <a:t>These funds have made an immediate and measurable difference for survivors seeking safety and stability.</a:t>
            </a:r>
          </a:p>
          <a:p>
            <a:pPr algn="l">
              <a:lnSpc>
                <a:spcPts val="2773"/>
              </a:lnSpc>
            </a:pPr>
            <a:endParaRPr lang="en-US" sz="2333">
              <a:solidFill>
                <a:srgbClr val="2E2E2E"/>
              </a:solidFill>
              <a:latin typeface="Montserrat Classic"/>
              <a:ea typeface="Montserrat Classic"/>
              <a:cs typeface="Montserrat Classic"/>
              <a:sym typeface="Montserrat Classic"/>
            </a:endParaRPr>
          </a:p>
          <a:p>
            <a:pPr algn="l">
              <a:lnSpc>
                <a:spcPts val="2773"/>
              </a:lnSpc>
            </a:pPr>
            <a:endParaRPr lang="en-US" sz="2333">
              <a:solidFill>
                <a:srgbClr val="2E2E2E"/>
              </a:solidFill>
              <a:latin typeface="Montserrat Classic"/>
              <a:ea typeface="Montserrat Classic"/>
              <a:cs typeface="Montserrat Classic"/>
              <a:sym typeface="Montserrat Classic"/>
            </a:endParaRPr>
          </a:p>
        </p:txBody>
      </p:sp>
      <p:sp>
        <p:nvSpPr>
          <p:cNvPr id="4" name="TextBox 4"/>
          <p:cNvSpPr txBox="1"/>
          <p:nvPr/>
        </p:nvSpPr>
        <p:spPr>
          <a:xfrm>
            <a:off x="1112494" y="749300"/>
            <a:ext cx="8149649" cy="47771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558"/>
              </a:lnSpc>
            </a:pPr>
            <a:r>
              <a:rPr lang="en-US" sz="3558" b="1">
                <a:solidFill>
                  <a:srgbClr val="007F8F"/>
                </a:solidFill>
                <a:latin typeface="Montserrat Classic Bold"/>
                <a:ea typeface="Montserrat Classic Bold"/>
                <a:cs typeface="Montserrat Classic Bold"/>
                <a:sym typeface="Montserrat Classic Bold"/>
              </a:rPr>
              <a:t>IMPACT IN OUR COMMUNITY:</a:t>
            </a:r>
          </a:p>
        </p:txBody>
      </p:sp>
      <p:sp>
        <p:nvSpPr>
          <p:cNvPr id="5" name="Freeform 5"/>
          <p:cNvSpPr/>
          <p:nvPr/>
        </p:nvSpPr>
        <p:spPr>
          <a:xfrm rot="-2390212" flipH="1">
            <a:off x="6580058" y="3388517"/>
            <a:ext cx="7391611" cy="6007364"/>
          </a:xfrm>
          <a:custGeom>
            <a:avLst/>
            <a:gdLst/>
            <a:ahLst/>
            <a:cxnLst/>
            <a:rect l="l" t="t" r="r" b="b"/>
            <a:pathLst>
              <a:path w="11087416" h="9011046">
                <a:moveTo>
                  <a:pt x="11087416" y="0"/>
                </a:moveTo>
                <a:lnTo>
                  <a:pt x="0" y="0"/>
                </a:lnTo>
                <a:lnTo>
                  <a:pt x="0" y="9011046"/>
                </a:lnTo>
                <a:lnTo>
                  <a:pt x="11087416" y="9011046"/>
                </a:lnTo>
                <a:lnTo>
                  <a:pt x="11087416"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406749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793750"/>
            <a:ext cx="8153487" cy="7694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6000"/>
              </a:lnSpc>
            </a:pPr>
            <a:r>
              <a:rPr lang="en-US" sz="6000" b="1">
                <a:solidFill>
                  <a:srgbClr val="004AAD"/>
                </a:solidFill>
                <a:latin typeface="Montserrat Classic Bold"/>
                <a:ea typeface="Montserrat Classic Bold"/>
                <a:cs typeface="Montserrat Classic Bold"/>
                <a:sym typeface="Montserrat Classic Bold"/>
              </a:rPr>
              <a:t>CLIENT STORIES:</a:t>
            </a:r>
          </a:p>
        </p:txBody>
      </p:sp>
      <p:sp>
        <p:nvSpPr>
          <p:cNvPr id="3" name="Freeform 3"/>
          <p:cNvSpPr/>
          <p:nvPr/>
        </p:nvSpPr>
        <p:spPr>
          <a:xfrm rot="5330019">
            <a:off x="4441600" y="1657465"/>
            <a:ext cx="13240990" cy="4790831"/>
          </a:xfrm>
          <a:custGeom>
            <a:avLst/>
            <a:gdLst/>
            <a:ahLst/>
            <a:cxnLst/>
            <a:rect l="l" t="t" r="r" b="b"/>
            <a:pathLst>
              <a:path w="19861485" h="7186246">
                <a:moveTo>
                  <a:pt x="0" y="0"/>
                </a:moveTo>
                <a:lnTo>
                  <a:pt x="19861485" y="0"/>
                </a:lnTo>
                <a:lnTo>
                  <a:pt x="19861485" y="7186247"/>
                </a:lnTo>
                <a:lnTo>
                  <a:pt x="0" y="71862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685800" y="1815213"/>
            <a:ext cx="9604504" cy="421805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08053" lvl="1" indent="-204026" algn="l">
              <a:lnSpc>
                <a:spcPts val="2835"/>
              </a:lnSpc>
              <a:buFont typeface="Arial"/>
              <a:buChar char="•"/>
            </a:pPr>
            <a:r>
              <a:rPr lang="en-US" sz="1889">
                <a:solidFill>
                  <a:srgbClr val="2E2E2E"/>
                </a:solidFill>
                <a:latin typeface="Montserrat Classic"/>
                <a:ea typeface="Montserrat Classic"/>
                <a:cs typeface="Montserrat Classic"/>
                <a:sym typeface="Montserrat Classic"/>
              </a:rPr>
              <a:t>Helped a survivor fleeing abuse pay first month’s rent, allowing her and her infant to safely move into new housing and begin rebuilding their lives.</a:t>
            </a:r>
          </a:p>
          <a:p>
            <a:pPr marL="408053" lvl="1" indent="-204026" algn="l">
              <a:lnSpc>
                <a:spcPts val="2835"/>
              </a:lnSpc>
              <a:buFont typeface="Arial"/>
              <a:buChar char="•"/>
            </a:pPr>
            <a:r>
              <a:rPr lang="en-US" sz="1889">
                <a:solidFill>
                  <a:srgbClr val="2E2E2E"/>
                </a:solidFill>
                <a:latin typeface="Montserrat Classic"/>
                <a:ea typeface="Montserrat Classic"/>
                <a:cs typeface="Montserrat Classic"/>
                <a:sym typeface="Montserrat Classic"/>
              </a:rPr>
              <a:t>Paid rental arrears for a survivor who received a 10-day eviction notice after missing work while fleeing abuse — preventing eviction and keeping her and her children safely housed.</a:t>
            </a:r>
          </a:p>
          <a:p>
            <a:pPr marL="408053" lvl="1" indent="-204026" algn="l">
              <a:lnSpc>
                <a:spcPts val="2835"/>
              </a:lnSpc>
              <a:buFont typeface="Arial"/>
              <a:buChar char="•"/>
            </a:pPr>
            <a:r>
              <a:rPr lang="en-US" sz="1889">
                <a:solidFill>
                  <a:srgbClr val="2E2E2E"/>
                </a:solidFill>
                <a:latin typeface="Montserrat Classic"/>
                <a:ea typeface="Montserrat Classic"/>
                <a:cs typeface="Montserrat Classic"/>
                <a:sym typeface="Montserrat Classic"/>
              </a:rPr>
              <a:t>Covered current and past-due rent for a survivor recently separated from her abuser, providing stability and time to find employment as a new sole provider..</a:t>
            </a:r>
          </a:p>
          <a:p>
            <a:pPr marL="408053" lvl="1" indent="-204026" algn="l">
              <a:lnSpc>
                <a:spcPts val="2835"/>
              </a:lnSpc>
              <a:buFont typeface="Arial"/>
              <a:buChar char="•"/>
            </a:pPr>
            <a:r>
              <a:rPr lang="en-US" sz="1889">
                <a:solidFill>
                  <a:srgbClr val="2E2E2E"/>
                </a:solidFill>
                <a:latin typeface="Montserrat Classic"/>
                <a:ea typeface="Montserrat Classic"/>
                <a:cs typeface="Montserrat Classic"/>
                <a:sym typeface="Montserrat Classic"/>
              </a:rPr>
              <a:t>Supported two clients continuing to experience post-separation abuse (court hearings, home break-ins) — ensuring they could maintain stable housing during ongoing safety concerns.</a:t>
            </a:r>
          </a:p>
          <a:p>
            <a:pPr algn="l">
              <a:lnSpc>
                <a:spcPts val="2535"/>
              </a:lnSpc>
            </a:pPr>
            <a:endParaRPr lang="en-US" sz="1889">
              <a:solidFill>
                <a:srgbClr val="2E2E2E"/>
              </a:solidFill>
              <a:latin typeface="Montserrat Classic"/>
              <a:ea typeface="Montserrat Classic"/>
              <a:cs typeface="Montserrat Classic"/>
              <a:sym typeface="Montserrat Classic"/>
            </a:endParaRPr>
          </a:p>
        </p:txBody>
      </p:sp>
    </p:spTree>
    <p:extLst>
      <p:ext uri="{BB962C8B-B14F-4D97-AF65-F5344CB8AC3E}">
        <p14:creationId xmlns:p14="http://schemas.microsoft.com/office/powerpoint/2010/main" val="1389409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67189" y="-296670"/>
            <a:ext cx="3697795" cy="7588265"/>
            <a:chOff x="0" y="0"/>
            <a:chExt cx="1460857" cy="2997833"/>
          </a:xfrm>
        </p:grpSpPr>
        <p:sp>
          <p:nvSpPr>
            <p:cNvPr id="3" name="Freeform 3"/>
            <p:cNvSpPr/>
            <p:nvPr/>
          </p:nvSpPr>
          <p:spPr>
            <a:xfrm>
              <a:off x="0" y="0"/>
              <a:ext cx="1460857" cy="2997833"/>
            </a:xfrm>
            <a:custGeom>
              <a:avLst/>
              <a:gdLst/>
              <a:ahLst/>
              <a:cxnLst/>
              <a:rect l="l" t="t" r="r" b="b"/>
              <a:pathLst>
                <a:path w="1460857" h="2997833">
                  <a:moveTo>
                    <a:pt x="0" y="0"/>
                  </a:moveTo>
                  <a:lnTo>
                    <a:pt x="1460857" y="0"/>
                  </a:lnTo>
                  <a:lnTo>
                    <a:pt x="1460857" y="2997833"/>
                  </a:lnTo>
                  <a:lnTo>
                    <a:pt x="0" y="2997833"/>
                  </a:lnTo>
                  <a:close/>
                </a:path>
              </a:pathLst>
            </a:custGeom>
            <a:solidFill>
              <a:srgbClr val="4A7C9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47625"/>
              <a:ext cx="1460857" cy="304545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53"/>
                </a:lnSpc>
              </a:pPr>
              <a:endParaRPr sz="800"/>
            </a:p>
          </p:txBody>
        </p:sp>
      </p:grpSp>
      <p:grpSp>
        <p:nvGrpSpPr>
          <p:cNvPr id="5" name="Group 5"/>
          <p:cNvGrpSpPr/>
          <p:nvPr/>
        </p:nvGrpSpPr>
        <p:grpSpPr>
          <a:xfrm>
            <a:off x="9184270" y="-1855582"/>
            <a:ext cx="3218559" cy="4332531"/>
            <a:chOff x="0" y="0"/>
            <a:chExt cx="1271530" cy="1711617"/>
          </a:xfrm>
        </p:grpSpPr>
        <p:sp>
          <p:nvSpPr>
            <p:cNvPr id="6" name="Freeform 6"/>
            <p:cNvSpPr/>
            <p:nvPr/>
          </p:nvSpPr>
          <p:spPr>
            <a:xfrm>
              <a:off x="0" y="0"/>
              <a:ext cx="1271530" cy="1711617"/>
            </a:xfrm>
            <a:custGeom>
              <a:avLst/>
              <a:gdLst/>
              <a:ahLst/>
              <a:cxnLst/>
              <a:rect l="l" t="t" r="r" b="b"/>
              <a:pathLst>
                <a:path w="1271530" h="1711617">
                  <a:moveTo>
                    <a:pt x="0" y="0"/>
                  </a:moveTo>
                  <a:lnTo>
                    <a:pt x="1271530" y="0"/>
                  </a:lnTo>
                  <a:lnTo>
                    <a:pt x="1271530" y="1711617"/>
                  </a:lnTo>
                  <a:lnTo>
                    <a:pt x="0" y="1711617"/>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0" y="-47625"/>
              <a:ext cx="1271530" cy="175924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53"/>
                </a:lnSpc>
              </a:pPr>
              <a:endParaRPr sz="800"/>
            </a:p>
          </p:txBody>
        </p:sp>
      </p:grpSp>
      <p:sp>
        <p:nvSpPr>
          <p:cNvPr id="8" name="Freeform 8"/>
          <p:cNvSpPr/>
          <p:nvPr/>
        </p:nvSpPr>
        <p:spPr>
          <a:xfrm>
            <a:off x="1592987" y="503252"/>
            <a:ext cx="10246672" cy="6028665"/>
          </a:xfrm>
          <a:custGeom>
            <a:avLst/>
            <a:gdLst/>
            <a:ahLst/>
            <a:cxnLst/>
            <a:rect l="l" t="t" r="r" b="b"/>
            <a:pathLst>
              <a:path w="15370008" h="9042997">
                <a:moveTo>
                  <a:pt x="0" y="0"/>
                </a:moveTo>
                <a:lnTo>
                  <a:pt x="15370009" y="0"/>
                </a:lnTo>
                <a:lnTo>
                  <a:pt x="15370009" y="9042997"/>
                </a:lnTo>
                <a:lnTo>
                  <a:pt x="0" y="9042997"/>
                </a:lnTo>
                <a:lnTo>
                  <a:pt x="0" y="0"/>
                </a:lnTo>
                <a:close/>
              </a:path>
            </a:pathLst>
          </a:custGeom>
          <a:blipFill>
            <a:blip r:embed="rId2">
              <a:alphaModFix amt="72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9" name="Group 9"/>
          <p:cNvGrpSpPr/>
          <p:nvPr/>
        </p:nvGrpSpPr>
        <p:grpSpPr>
          <a:xfrm>
            <a:off x="1808024" y="685800"/>
            <a:ext cx="9698177" cy="5486400"/>
            <a:chOff x="0" y="0"/>
            <a:chExt cx="3831379" cy="2167467"/>
          </a:xfrm>
        </p:grpSpPr>
        <p:sp>
          <p:nvSpPr>
            <p:cNvPr id="10" name="Freeform 10"/>
            <p:cNvSpPr/>
            <p:nvPr/>
          </p:nvSpPr>
          <p:spPr>
            <a:xfrm>
              <a:off x="0" y="0"/>
              <a:ext cx="3831379" cy="2167467"/>
            </a:xfrm>
            <a:custGeom>
              <a:avLst/>
              <a:gdLst/>
              <a:ahLst/>
              <a:cxnLst/>
              <a:rect l="l" t="t" r="r" b="b"/>
              <a:pathLst>
                <a:path w="3831379" h="2167467">
                  <a:moveTo>
                    <a:pt x="0" y="0"/>
                  </a:moveTo>
                  <a:lnTo>
                    <a:pt x="3831379" y="0"/>
                  </a:lnTo>
                  <a:lnTo>
                    <a:pt x="3831379" y="2167467"/>
                  </a:lnTo>
                  <a:lnTo>
                    <a:pt x="0" y="2167467"/>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1" name="TextBox 11"/>
            <p:cNvSpPr txBox="1"/>
            <p:nvPr/>
          </p:nvSpPr>
          <p:spPr>
            <a:xfrm>
              <a:off x="0" y="-47625"/>
              <a:ext cx="3831379" cy="221509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553"/>
                </a:lnSpc>
              </a:pPr>
              <a:endParaRPr sz="800"/>
            </a:p>
          </p:txBody>
        </p:sp>
      </p:grpSp>
      <p:grpSp>
        <p:nvGrpSpPr>
          <p:cNvPr id="12" name="Group 12"/>
          <p:cNvGrpSpPr/>
          <p:nvPr/>
        </p:nvGrpSpPr>
        <p:grpSpPr>
          <a:xfrm>
            <a:off x="4237921" y="4331970"/>
            <a:ext cx="7280979" cy="963225"/>
            <a:chOff x="0" y="0"/>
            <a:chExt cx="2876436" cy="380533"/>
          </a:xfrm>
        </p:grpSpPr>
        <p:sp>
          <p:nvSpPr>
            <p:cNvPr id="13" name="Freeform 13"/>
            <p:cNvSpPr/>
            <p:nvPr/>
          </p:nvSpPr>
          <p:spPr>
            <a:xfrm>
              <a:off x="0" y="0"/>
              <a:ext cx="2876436" cy="380533"/>
            </a:xfrm>
            <a:custGeom>
              <a:avLst/>
              <a:gdLst/>
              <a:ahLst/>
              <a:cxnLst/>
              <a:rect l="l" t="t" r="r" b="b"/>
              <a:pathLst>
                <a:path w="2876436" h="380533">
                  <a:moveTo>
                    <a:pt x="0" y="0"/>
                  </a:moveTo>
                  <a:lnTo>
                    <a:pt x="2876436" y="0"/>
                  </a:lnTo>
                  <a:lnTo>
                    <a:pt x="2876436" y="380533"/>
                  </a:lnTo>
                  <a:lnTo>
                    <a:pt x="0" y="380533"/>
                  </a:lnTo>
                  <a:close/>
                </a:path>
              </a:pathLst>
            </a:custGeom>
            <a:solidFill>
              <a:srgbClr val="4A7C9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0" y="-38100"/>
              <a:ext cx="2876436" cy="4186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5" name="Freeform 15"/>
          <p:cNvSpPr/>
          <p:nvPr/>
        </p:nvSpPr>
        <p:spPr>
          <a:xfrm>
            <a:off x="10110348" y="5628873"/>
            <a:ext cx="683201" cy="170800"/>
          </a:xfrm>
          <a:custGeom>
            <a:avLst/>
            <a:gdLst/>
            <a:ahLst/>
            <a:cxnLst/>
            <a:rect l="l" t="t" r="r" b="b"/>
            <a:pathLst>
              <a:path w="1024802" h="256200">
                <a:moveTo>
                  <a:pt x="0" y="0"/>
                </a:moveTo>
                <a:lnTo>
                  <a:pt x="1024802" y="0"/>
                </a:lnTo>
                <a:lnTo>
                  <a:pt x="1024802" y="256201"/>
                </a:lnTo>
                <a:lnTo>
                  <a:pt x="0" y="256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3268726" y="840091"/>
            <a:ext cx="6776772" cy="2754763"/>
          </a:xfrm>
          <a:custGeom>
            <a:avLst/>
            <a:gdLst/>
            <a:ahLst/>
            <a:cxnLst/>
            <a:rect l="l" t="t" r="r" b="b"/>
            <a:pathLst>
              <a:path w="10165158" h="4132145">
                <a:moveTo>
                  <a:pt x="0" y="0"/>
                </a:moveTo>
                <a:lnTo>
                  <a:pt x="10165157" y="0"/>
                </a:lnTo>
                <a:lnTo>
                  <a:pt x="10165157" y="4132145"/>
                </a:lnTo>
                <a:lnTo>
                  <a:pt x="0" y="4132145"/>
                </a:lnTo>
                <a:lnTo>
                  <a:pt x="0" y="0"/>
                </a:lnTo>
                <a:close/>
              </a:path>
            </a:pathLst>
          </a:custGeom>
          <a:blipFill>
            <a:blip r:embed="rId5"/>
            <a:stretch>
              <a:fillRect l="-815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4438740" y="4394348"/>
            <a:ext cx="6550222" cy="40434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321"/>
              </a:lnSpc>
            </a:pPr>
            <a:r>
              <a:rPr lang="en-US" sz="2373" b="1">
                <a:solidFill>
                  <a:srgbClr val="FFFFFF"/>
                </a:solidFill>
                <a:latin typeface="DM Sans Bold"/>
                <a:ea typeface="DM Sans Bold"/>
                <a:cs typeface="DM Sans Bold"/>
                <a:sym typeface="DM Sans Bold"/>
              </a:rPr>
              <a:t>City of Bend, AHAC. ARPA Presentation</a:t>
            </a:r>
          </a:p>
        </p:txBody>
      </p:sp>
      <p:sp>
        <p:nvSpPr>
          <p:cNvPr id="18" name="TextBox 18"/>
          <p:cNvSpPr txBox="1"/>
          <p:nvPr/>
        </p:nvSpPr>
        <p:spPr>
          <a:xfrm>
            <a:off x="4570019" y="4818202"/>
            <a:ext cx="4174184" cy="30655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28"/>
              </a:lnSpc>
            </a:pPr>
            <a:r>
              <a:rPr lang="en-US" sz="1805" b="1">
                <a:solidFill>
                  <a:srgbClr val="FFFFFF"/>
                </a:solidFill>
                <a:latin typeface="DM Sans Bold"/>
                <a:ea typeface="DM Sans Bold"/>
                <a:cs typeface="DM Sans Bold"/>
                <a:sym typeface="DM Sans Bold"/>
              </a:rPr>
              <a:t>October 28, 2025</a:t>
            </a:r>
          </a:p>
        </p:txBody>
      </p:sp>
      <p:sp>
        <p:nvSpPr>
          <p:cNvPr id="19" name="TextBox 19"/>
          <p:cNvSpPr txBox="1"/>
          <p:nvPr/>
        </p:nvSpPr>
        <p:spPr>
          <a:xfrm>
            <a:off x="3427426" y="3523934"/>
            <a:ext cx="5864246" cy="3844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013"/>
              </a:lnSpc>
            </a:pPr>
            <a:r>
              <a:rPr lang="en-US" sz="2575" b="1" spc="-136">
                <a:solidFill>
                  <a:srgbClr val="6EC1C4"/>
                </a:solidFill>
                <a:latin typeface="DM Sans Bold"/>
                <a:ea typeface="DM Sans Bold"/>
                <a:cs typeface="DM Sans Bold"/>
                <a:sym typeface="DM Sans Bold"/>
              </a:rPr>
              <a:t>Colleen Sinsky, MSW    Executive Director</a:t>
            </a:r>
          </a:p>
        </p:txBody>
      </p:sp>
    </p:spTree>
    <p:extLst>
      <p:ext uri="{BB962C8B-B14F-4D97-AF65-F5344CB8AC3E}">
        <p14:creationId xmlns:p14="http://schemas.microsoft.com/office/powerpoint/2010/main" val="3488065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5E9F3-EF3E-AD7C-A15A-AA061A0C42DF}"/>
              </a:ext>
            </a:extLst>
          </p:cNvPr>
          <p:cNvSpPr>
            <a:spLocks noGrp="1"/>
          </p:cNvSpPr>
          <p:nvPr>
            <p:ph type="title"/>
          </p:nvPr>
        </p:nvSpPr>
        <p:spPr>
          <a:xfrm>
            <a:off x="839788" y="457200"/>
            <a:ext cx="3932237" cy="1112838"/>
          </a:xfrm>
        </p:spPr>
        <p:txBody>
          <a:bodyPr anchor="b">
            <a:normAutofit/>
          </a:bodyPr>
          <a:lstStyle/>
          <a:p>
            <a:r>
              <a:rPr lang="en-US"/>
              <a:t>Goal	</a:t>
            </a:r>
          </a:p>
        </p:txBody>
      </p:sp>
      <p:sp>
        <p:nvSpPr>
          <p:cNvPr id="3" name="Text Placeholder 2">
            <a:extLst>
              <a:ext uri="{FF2B5EF4-FFF2-40B4-BE49-F238E27FC236}">
                <a16:creationId xmlns:a16="http://schemas.microsoft.com/office/drawing/2014/main" id="{3E30C1C5-A79C-880C-E49E-D51F448BB1FC}"/>
              </a:ext>
            </a:extLst>
          </p:cNvPr>
          <p:cNvSpPr>
            <a:spLocks noGrp="1"/>
          </p:cNvSpPr>
          <p:nvPr>
            <p:ph type="body" sz="half" idx="2"/>
          </p:nvPr>
        </p:nvSpPr>
        <p:spPr>
          <a:xfrm>
            <a:off x="839788" y="1570038"/>
            <a:ext cx="3932237" cy="4298950"/>
          </a:xfrm>
        </p:spPr>
        <p:txBody>
          <a:bodyPr vert="horz" lIns="91440" tIns="45720" rIns="91440" bIns="45720" rtlCol="0">
            <a:normAutofit/>
          </a:bodyPr>
          <a:lstStyle/>
          <a:p>
            <a:r>
              <a:rPr lang="en-US"/>
              <a:t>Share the accomplishments and challenges experienced by service providers working with community members experiencing houselessness. </a:t>
            </a:r>
          </a:p>
        </p:txBody>
      </p:sp>
      <p:graphicFrame>
        <p:nvGraphicFramePr>
          <p:cNvPr id="1028" name="Content Placeholder 1023">
            <a:extLst>
              <a:ext uri="{FF2B5EF4-FFF2-40B4-BE49-F238E27FC236}">
                <a16:creationId xmlns:a16="http://schemas.microsoft.com/office/drawing/2014/main" id="{7B4D001F-C469-072B-81F7-017EF081D630}"/>
              </a:ext>
            </a:extLst>
          </p:cNvPr>
          <p:cNvGraphicFramePr>
            <a:graphicFrameLocks noGrp="1"/>
          </p:cNvGraphicFramePr>
          <p:nvPr>
            <p:ph idx="1"/>
            <p:extLst>
              <p:ext uri="{D42A27DB-BD31-4B8C-83A1-F6EECF244321}">
                <p14:modId xmlns:p14="http://schemas.microsoft.com/office/powerpoint/2010/main" val="1909033851"/>
              </p:ext>
            </p:extLst>
          </p:nvPr>
        </p:nvGraphicFramePr>
        <p:xfrm>
          <a:off x="5180012" y="835644"/>
          <a:ext cx="6172200" cy="54678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234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78433" y="5609981"/>
            <a:ext cx="13608025" cy="728989"/>
            <a:chOff x="0" y="0"/>
            <a:chExt cx="5376010" cy="287996"/>
          </a:xfrm>
        </p:grpSpPr>
        <p:sp>
          <p:nvSpPr>
            <p:cNvPr id="3" name="Freeform 3"/>
            <p:cNvSpPr/>
            <p:nvPr/>
          </p:nvSpPr>
          <p:spPr>
            <a:xfrm>
              <a:off x="0" y="0"/>
              <a:ext cx="5376010" cy="287996"/>
            </a:xfrm>
            <a:custGeom>
              <a:avLst/>
              <a:gdLst/>
              <a:ahLst/>
              <a:cxnLst/>
              <a:rect l="l" t="t" r="r" b="b"/>
              <a:pathLst>
                <a:path w="5376010" h="287996">
                  <a:moveTo>
                    <a:pt x="0" y="0"/>
                  </a:moveTo>
                  <a:lnTo>
                    <a:pt x="5376010" y="0"/>
                  </a:lnTo>
                  <a:lnTo>
                    <a:pt x="5376010" y="287996"/>
                  </a:lnTo>
                  <a:lnTo>
                    <a:pt x="0" y="287996"/>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38100"/>
              <a:ext cx="5376010" cy="32609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5" name="Group 5"/>
          <p:cNvGrpSpPr/>
          <p:nvPr/>
        </p:nvGrpSpPr>
        <p:grpSpPr>
          <a:xfrm>
            <a:off x="-436785" y="2388388"/>
            <a:ext cx="13030200" cy="3573474"/>
            <a:chOff x="0" y="0"/>
            <a:chExt cx="5147733" cy="1411743"/>
          </a:xfrm>
        </p:grpSpPr>
        <p:sp>
          <p:nvSpPr>
            <p:cNvPr id="6" name="Freeform 6"/>
            <p:cNvSpPr/>
            <p:nvPr/>
          </p:nvSpPr>
          <p:spPr>
            <a:xfrm>
              <a:off x="0" y="0"/>
              <a:ext cx="5147733" cy="1411743"/>
            </a:xfrm>
            <a:custGeom>
              <a:avLst/>
              <a:gdLst/>
              <a:ahLst/>
              <a:cxnLst/>
              <a:rect l="l" t="t" r="r" b="b"/>
              <a:pathLst>
                <a:path w="5147733" h="1411743">
                  <a:moveTo>
                    <a:pt x="0" y="0"/>
                  </a:moveTo>
                  <a:lnTo>
                    <a:pt x="5147733" y="0"/>
                  </a:lnTo>
                  <a:lnTo>
                    <a:pt x="5147733" y="1411743"/>
                  </a:lnTo>
                  <a:lnTo>
                    <a:pt x="0" y="1411743"/>
                  </a:lnTo>
                  <a:close/>
                </a:path>
              </a:pathLst>
            </a:custGeom>
            <a:solidFill>
              <a:srgbClr val="4A7C9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0" y="-38100"/>
              <a:ext cx="5147733" cy="144984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8" name="Freeform 8"/>
          <p:cNvSpPr/>
          <p:nvPr/>
        </p:nvSpPr>
        <p:spPr>
          <a:xfrm>
            <a:off x="3640266" y="434049"/>
            <a:ext cx="1470049" cy="1470049"/>
          </a:xfrm>
          <a:custGeom>
            <a:avLst/>
            <a:gdLst/>
            <a:ahLst/>
            <a:cxnLst/>
            <a:rect l="l" t="t" r="r" b="b"/>
            <a:pathLst>
              <a:path w="2205074" h="2205074">
                <a:moveTo>
                  <a:pt x="0" y="0"/>
                </a:moveTo>
                <a:lnTo>
                  <a:pt x="2205074" y="0"/>
                </a:lnTo>
                <a:lnTo>
                  <a:pt x="2205074" y="2205074"/>
                </a:lnTo>
                <a:lnTo>
                  <a:pt x="0" y="2205074"/>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Freeform 9"/>
          <p:cNvSpPr/>
          <p:nvPr/>
        </p:nvSpPr>
        <p:spPr>
          <a:xfrm>
            <a:off x="8532371" y="469283"/>
            <a:ext cx="2178337" cy="1399582"/>
          </a:xfrm>
          <a:custGeom>
            <a:avLst/>
            <a:gdLst/>
            <a:ahLst/>
            <a:cxnLst/>
            <a:rect l="l" t="t" r="r" b="b"/>
            <a:pathLst>
              <a:path w="3267506" h="2099373">
                <a:moveTo>
                  <a:pt x="0" y="0"/>
                </a:moveTo>
                <a:lnTo>
                  <a:pt x="3267506" y="0"/>
                </a:lnTo>
                <a:lnTo>
                  <a:pt x="3267506" y="2099373"/>
                </a:lnTo>
                <a:lnTo>
                  <a:pt x="0" y="209937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6078316" y="737644"/>
            <a:ext cx="1806355" cy="1095987"/>
            <a:chOff x="0" y="0"/>
            <a:chExt cx="1104417" cy="670094"/>
          </a:xfrm>
        </p:grpSpPr>
        <p:sp>
          <p:nvSpPr>
            <p:cNvPr id="11" name="Freeform 11"/>
            <p:cNvSpPr/>
            <p:nvPr/>
          </p:nvSpPr>
          <p:spPr>
            <a:xfrm>
              <a:off x="0" y="0"/>
              <a:ext cx="1104417" cy="670094"/>
            </a:xfrm>
            <a:custGeom>
              <a:avLst/>
              <a:gdLst/>
              <a:ahLst/>
              <a:cxnLst/>
              <a:rect l="l" t="t" r="r" b="b"/>
              <a:pathLst>
                <a:path w="1104417" h="670094">
                  <a:moveTo>
                    <a:pt x="1104417" y="335047"/>
                  </a:moveTo>
                  <a:lnTo>
                    <a:pt x="698017" y="0"/>
                  </a:lnTo>
                  <a:lnTo>
                    <a:pt x="698017" y="203200"/>
                  </a:lnTo>
                  <a:lnTo>
                    <a:pt x="0" y="203200"/>
                  </a:lnTo>
                  <a:lnTo>
                    <a:pt x="0" y="466894"/>
                  </a:lnTo>
                  <a:lnTo>
                    <a:pt x="698017" y="466894"/>
                  </a:lnTo>
                  <a:lnTo>
                    <a:pt x="698017" y="670094"/>
                  </a:lnTo>
                  <a:lnTo>
                    <a:pt x="1104417" y="335047"/>
                  </a:lnTo>
                  <a:close/>
                </a:path>
              </a:pathLst>
            </a:custGeom>
            <a:solidFill>
              <a:srgbClr val="FBAE34"/>
            </a:solidFill>
            <a:ln w="85725" cap="sq">
              <a:solidFill>
                <a:srgbClr val="FBAE34"/>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155575"/>
              <a:ext cx="1002817" cy="31131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59"/>
                </a:lnSpc>
              </a:pPr>
              <a:r>
                <a:rPr lang="en-US" sz="1399" b="1" i="1">
                  <a:solidFill>
                    <a:srgbClr val="000000"/>
                  </a:solidFill>
                  <a:latin typeface="DM Sans Bold Italics"/>
                  <a:ea typeface="DM Sans Bold Italics"/>
                  <a:cs typeface="DM Sans Bold Italics"/>
                  <a:sym typeface="DM Sans Bold Italics"/>
                </a:rPr>
                <a:t>October 2025</a:t>
              </a:r>
            </a:p>
          </p:txBody>
        </p:sp>
      </p:grpSp>
      <p:grpSp>
        <p:nvGrpSpPr>
          <p:cNvPr id="13" name="Group 13"/>
          <p:cNvGrpSpPr/>
          <p:nvPr/>
        </p:nvGrpSpPr>
        <p:grpSpPr>
          <a:xfrm>
            <a:off x="7977784" y="3053774"/>
            <a:ext cx="3789862" cy="2672387"/>
            <a:chOff x="0" y="0"/>
            <a:chExt cx="7579724" cy="5344774"/>
          </a:xfrm>
        </p:grpSpPr>
        <p:sp>
          <p:nvSpPr>
            <p:cNvPr id="14" name="Freeform 14"/>
            <p:cNvSpPr/>
            <p:nvPr/>
          </p:nvSpPr>
          <p:spPr>
            <a:xfrm>
              <a:off x="0" y="4581200"/>
              <a:ext cx="7579724" cy="763573"/>
            </a:xfrm>
            <a:custGeom>
              <a:avLst/>
              <a:gdLst/>
              <a:ahLst/>
              <a:cxnLst/>
              <a:rect l="l" t="t" r="r" b="b"/>
              <a:pathLst>
                <a:path w="7579724" h="763573">
                  <a:moveTo>
                    <a:pt x="0" y="0"/>
                  </a:moveTo>
                  <a:lnTo>
                    <a:pt x="7579724" y="0"/>
                  </a:lnTo>
                  <a:lnTo>
                    <a:pt x="7579724" y="763574"/>
                  </a:lnTo>
                  <a:lnTo>
                    <a:pt x="0" y="763574"/>
                  </a:lnTo>
                  <a:lnTo>
                    <a:pt x="0" y="0"/>
                  </a:lnTo>
                  <a:close/>
                </a:path>
              </a:pathLst>
            </a:custGeom>
            <a:blipFill>
              <a:blip r:embed="rId4"/>
              <a:stretch>
                <a:fillRect t="-34487" r="-11015" b="-344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366435" y="0"/>
              <a:ext cx="7213289" cy="4737921"/>
            </a:xfrm>
            <a:custGeom>
              <a:avLst/>
              <a:gdLst/>
              <a:ahLst/>
              <a:cxnLst/>
              <a:rect l="l" t="t" r="r" b="b"/>
              <a:pathLst>
                <a:path w="7213289" h="4737921">
                  <a:moveTo>
                    <a:pt x="0" y="0"/>
                  </a:moveTo>
                  <a:lnTo>
                    <a:pt x="7213289" y="0"/>
                  </a:lnTo>
                  <a:lnTo>
                    <a:pt x="7213289" y="4737921"/>
                  </a:lnTo>
                  <a:lnTo>
                    <a:pt x="0" y="4737921"/>
                  </a:lnTo>
                  <a:lnTo>
                    <a:pt x="0" y="0"/>
                  </a:lnTo>
                  <a:close/>
                </a:path>
              </a:pathLst>
            </a:custGeom>
            <a:blipFill>
              <a:blip r:embed="rId5"/>
              <a:stretch>
                <a:fillRect t="-33103" b="-19142"/>
              </a:stretch>
            </a:blipFill>
            <a:ln w="19050" cap="sq">
              <a:solidFill>
                <a:srgbClr val="F9EEDC"/>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sp>
        <p:nvSpPr>
          <p:cNvPr id="16" name="TextBox 16"/>
          <p:cNvSpPr txBox="1"/>
          <p:nvPr/>
        </p:nvSpPr>
        <p:spPr>
          <a:xfrm>
            <a:off x="685800" y="3346450"/>
            <a:ext cx="6852360" cy="1043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33"/>
              </a:lnSpc>
            </a:pPr>
            <a:r>
              <a:rPr lang="en-US" sz="1666">
                <a:solidFill>
                  <a:srgbClr val="FFFFFF"/>
                </a:solidFill>
                <a:latin typeface="DM Sans"/>
                <a:ea typeface="DM Sans"/>
                <a:cs typeface="DM Sans"/>
                <a:sym typeface="DM Sans"/>
              </a:rPr>
              <a:t>Fuse Housing Collaborative mobilizes resources to provide housing and supportive services for people experiencing long-term homelessness to improve community health, safety, and stability.</a:t>
            </a:r>
          </a:p>
        </p:txBody>
      </p:sp>
      <p:sp>
        <p:nvSpPr>
          <p:cNvPr id="17" name="TextBox 17"/>
          <p:cNvSpPr txBox="1"/>
          <p:nvPr/>
        </p:nvSpPr>
        <p:spPr>
          <a:xfrm>
            <a:off x="207816" y="2675507"/>
            <a:ext cx="5132262" cy="6047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854"/>
              </a:lnSpc>
            </a:pPr>
            <a:r>
              <a:rPr lang="en-US" sz="3467" b="1">
                <a:solidFill>
                  <a:srgbClr val="FFFFFF"/>
                </a:solidFill>
                <a:latin typeface="League Spartan"/>
                <a:ea typeface="League Spartan"/>
                <a:cs typeface="League Spartan"/>
                <a:sym typeface="League Spartan"/>
              </a:rPr>
              <a:t>Our Mission</a:t>
            </a:r>
          </a:p>
        </p:txBody>
      </p:sp>
      <p:grpSp>
        <p:nvGrpSpPr>
          <p:cNvPr id="18" name="Group 18"/>
          <p:cNvGrpSpPr/>
          <p:nvPr/>
        </p:nvGrpSpPr>
        <p:grpSpPr>
          <a:xfrm>
            <a:off x="1183475" y="737643"/>
            <a:ext cx="1806355" cy="1095583"/>
            <a:chOff x="0" y="0"/>
            <a:chExt cx="1104417" cy="669846"/>
          </a:xfrm>
        </p:grpSpPr>
        <p:sp>
          <p:nvSpPr>
            <p:cNvPr id="19" name="Freeform 19"/>
            <p:cNvSpPr/>
            <p:nvPr/>
          </p:nvSpPr>
          <p:spPr>
            <a:xfrm>
              <a:off x="0" y="0"/>
              <a:ext cx="1104417" cy="669846"/>
            </a:xfrm>
            <a:custGeom>
              <a:avLst/>
              <a:gdLst/>
              <a:ahLst/>
              <a:cxnLst/>
              <a:rect l="l" t="t" r="r" b="b"/>
              <a:pathLst>
                <a:path w="1104417" h="669846">
                  <a:moveTo>
                    <a:pt x="1104417" y="334923"/>
                  </a:moveTo>
                  <a:lnTo>
                    <a:pt x="698017" y="0"/>
                  </a:lnTo>
                  <a:lnTo>
                    <a:pt x="698017" y="203200"/>
                  </a:lnTo>
                  <a:lnTo>
                    <a:pt x="0" y="203200"/>
                  </a:lnTo>
                  <a:lnTo>
                    <a:pt x="0" y="466646"/>
                  </a:lnTo>
                  <a:lnTo>
                    <a:pt x="698017" y="466646"/>
                  </a:lnTo>
                  <a:lnTo>
                    <a:pt x="698017" y="669846"/>
                  </a:lnTo>
                  <a:lnTo>
                    <a:pt x="1104417" y="334923"/>
                  </a:lnTo>
                  <a:close/>
                </a:path>
              </a:pathLst>
            </a:custGeom>
            <a:solidFill>
              <a:srgbClr val="FBAE34"/>
            </a:solidFill>
            <a:ln w="85725" cap="sq">
              <a:solidFill>
                <a:srgbClr val="FBAE34"/>
              </a:solidFill>
              <a:prstDash val="solid"/>
              <a:miter/>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0" name="TextBox 20"/>
            <p:cNvSpPr txBox="1"/>
            <p:nvPr/>
          </p:nvSpPr>
          <p:spPr>
            <a:xfrm>
              <a:off x="0" y="155575"/>
              <a:ext cx="1002817" cy="311071"/>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959"/>
                </a:lnSpc>
              </a:pPr>
              <a:r>
                <a:rPr lang="en-US" sz="1399" b="1" i="1">
                  <a:solidFill>
                    <a:srgbClr val="000000"/>
                  </a:solidFill>
                  <a:latin typeface="DM Sans Bold Italics"/>
                  <a:ea typeface="DM Sans Bold Italics"/>
                  <a:cs typeface="DM Sans Bold Italics"/>
                  <a:sym typeface="DM Sans Bold Italics"/>
                </a:rPr>
                <a:t>2019</a:t>
              </a:r>
            </a:p>
          </p:txBody>
        </p:sp>
      </p:grpSp>
      <p:sp>
        <p:nvSpPr>
          <p:cNvPr id="21" name="TextBox 21"/>
          <p:cNvSpPr txBox="1"/>
          <p:nvPr/>
        </p:nvSpPr>
        <p:spPr>
          <a:xfrm>
            <a:off x="685800" y="4780441"/>
            <a:ext cx="6077839" cy="70484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00"/>
              </a:lnSpc>
            </a:pPr>
            <a:r>
              <a:rPr lang="en-US" sz="2000" b="1">
                <a:solidFill>
                  <a:srgbClr val="FFFFFF"/>
                </a:solidFill>
                <a:latin typeface="League Spartan"/>
                <a:ea typeface="League Spartan"/>
                <a:cs typeface="League Spartan"/>
                <a:sym typeface="League Spartan"/>
              </a:rPr>
              <a:t>Partnering to end chronic homelessness with Permanent Supportive Housing.</a:t>
            </a:r>
          </a:p>
        </p:txBody>
      </p:sp>
      <p:sp>
        <p:nvSpPr>
          <p:cNvPr id="22" name="Freeform 22"/>
          <p:cNvSpPr/>
          <p:nvPr/>
        </p:nvSpPr>
        <p:spPr>
          <a:xfrm>
            <a:off x="-436785" y="6338970"/>
            <a:ext cx="13508145" cy="560820"/>
          </a:xfrm>
          <a:custGeom>
            <a:avLst/>
            <a:gdLst/>
            <a:ahLst/>
            <a:cxnLst/>
            <a:rect l="l" t="t" r="r" b="b"/>
            <a:pathLst>
              <a:path w="20262218" h="841230">
                <a:moveTo>
                  <a:pt x="0" y="0"/>
                </a:moveTo>
                <a:lnTo>
                  <a:pt x="20262218" y="0"/>
                </a:lnTo>
                <a:lnTo>
                  <a:pt x="20262218" y="841229"/>
                </a:lnTo>
                <a:lnTo>
                  <a:pt x="0" y="841229"/>
                </a:lnTo>
                <a:lnTo>
                  <a:pt x="0" y="0"/>
                </a:lnTo>
                <a:close/>
              </a:path>
            </a:pathLst>
          </a:custGeom>
          <a:blipFill>
            <a:blip r:embed="rId4">
              <a:alphaModFix amt="60000"/>
            </a:blip>
            <a:stretch>
              <a:fillRect t="-134662" b="-13466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53104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A7C92"/>
        </a:solidFill>
        <a:effectLst/>
      </p:bgPr>
    </p:bg>
    <p:spTree>
      <p:nvGrpSpPr>
        <p:cNvPr id="1" name=""/>
        <p:cNvGrpSpPr/>
        <p:nvPr/>
      </p:nvGrpSpPr>
      <p:grpSpPr>
        <a:xfrm>
          <a:off x="0" y="0"/>
          <a:ext cx="0" cy="0"/>
          <a:chOff x="0" y="0"/>
          <a:chExt cx="0" cy="0"/>
        </a:xfrm>
      </p:grpSpPr>
      <p:grpSp>
        <p:nvGrpSpPr>
          <p:cNvPr id="2" name="Group 2"/>
          <p:cNvGrpSpPr/>
          <p:nvPr/>
        </p:nvGrpSpPr>
        <p:grpSpPr>
          <a:xfrm>
            <a:off x="-155864" y="0"/>
            <a:ext cx="3799413" cy="7016531"/>
            <a:chOff x="0" y="0"/>
            <a:chExt cx="7598827" cy="14033061"/>
          </a:xfrm>
        </p:grpSpPr>
        <p:pic>
          <p:nvPicPr>
            <p:cNvPr id="3" name="Picture 3"/>
            <p:cNvPicPr>
              <a:picLocks noChangeAspect="1"/>
            </p:cNvPicPr>
            <p:nvPr/>
          </p:nvPicPr>
          <p:blipFill>
            <a:blip r:embed="rId2">
              <a:alphaModFix amt="18000"/>
            </a:blip>
            <a:srcRect l="31352" r="31352"/>
            <a:stretch>
              <a:fillRect/>
            </a:stretch>
          </p:blipFill>
          <p:spPr>
            <a:xfrm>
              <a:off x="0" y="0"/>
              <a:ext cx="7598827" cy="14033061"/>
            </a:xfrm>
            <a:prstGeom prst="rect">
              <a:avLst/>
            </a:prstGeom>
          </p:spPr>
        </p:pic>
      </p:grpSp>
      <p:grpSp>
        <p:nvGrpSpPr>
          <p:cNvPr id="4" name="Group 4"/>
          <p:cNvGrpSpPr/>
          <p:nvPr/>
        </p:nvGrpSpPr>
        <p:grpSpPr>
          <a:xfrm>
            <a:off x="3643550" y="1"/>
            <a:ext cx="8808225" cy="7102263"/>
            <a:chOff x="0" y="0"/>
            <a:chExt cx="3479792" cy="2805832"/>
          </a:xfrm>
        </p:grpSpPr>
        <p:sp>
          <p:nvSpPr>
            <p:cNvPr id="5" name="Freeform 5"/>
            <p:cNvSpPr/>
            <p:nvPr/>
          </p:nvSpPr>
          <p:spPr>
            <a:xfrm>
              <a:off x="0" y="0"/>
              <a:ext cx="3479793" cy="2805832"/>
            </a:xfrm>
            <a:custGeom>
              <a:avLst/>
              <a:gdLst/>
              <a:ahLst/>
              <a:cxnLst/>
              <a:rect l="l" t="t" r="r" b="b"/>
              <a:pathLst>
                <a:path w="3479793" h="2805832">
                  <a:moveTo>
                    <a:pt x="0" y="0"/>
                  </a:moveTo>
                  <a:lnTo>
                    <a:pt x="3479793" y="0"/>
                  </a:lnTo>
                  <a:lnTo>
                    <a:pt x="3479793" y="2805832"/>
                  </a:lnTo>
                  <a:lnTo>
                    <a:pt x="0" y="2805832"/>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3479792" cy="284393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 name="Group 7"/>
          <p:cNvGrpSpPr/>
          <p:nvPr/>
        </p:nvGrpSpPr>
        <p:grpSpPr>
          <a:xfrm>
            <a:off x="3316710" y="0"/>
            <a:ext cx="333190" cy="2997670"/>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10" name="Group 10"/>
          <p:cNvGrpSpPr/>
          <p:nvPr/>
        </p:nvGrpSpPr>
        <p:grpSpPr>
          <a:xfrm>
            <a:off x="11865160" y="3887053"/>
            <a:ext cx="333190" cy="2997670"/>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3" name="TextBox 13"/>
          <p:cNvSpPr txBox="1"/>
          <p:nvPr/>
        </p:nvSpPr>
        <p:spPr>
          <a:xfrm>
            <a:off x="3963710" y="366580"/>
            <a:ext cx="4440490" cy="5483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092"/>
              </a:lnSpc>
            </a:pPr>
            <a:r>
              <a:rPr lang="en-US" sz="4133" b="1">
                <a:solidFill>
                  <a:srgbClr val="4A7C92"/>
                </a:solidFill>
                <a:latin typeface="League Spartan"/>
                <a:ea typeface="League Spartan"/>
                <a:cs typeface="League Spartan"/>
                <a:sym typeface="League Spartan"/>
              </a:rPr>
              <a:t>Our Programs</a:t>
            </a:r>
          </a:p>
        </p:txBody>
      </p:sp>
      <p:sp>
        <p:nvSpPr>
          <p:cNvPr id="14" name="TextBox 14"/>
          <p:cNvSpPr txBox="1"/>
          <p:nvPr/>
        </p:nvSpPr>
        <p:spPr>
          <a:xfrm>
            <a:off x="3882284" y="969948"/>
            <a:ext cx="7623917" cy="494180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34558" lvl="1" indent="-167279" algn="l">
              <a:lnSpc>
                <a:spcPts val="2634"/>
              </a:lnSpc>
              <a:buFont typeface="Arial"/>
              <a:buChar char="•"/>
            </a:pPr>
            <a:r>
              <a:rPr lang="en-US" sz="1549">
                <a:solidFill>
                  <a:srgbClr val="006B70"/>
                </a:solidFill>
                <a:latin typeface="DM Sans"/>
                <a:ea typeface="DM Sans"/>
                <a:cs typeface="DM Sans"/>
                <a:sym typeface="DM Sans"/>
              </a:rPr>
              <a:t>Services Convener; </a:t>
            </a:r>
            <a:r>
              <a:rPr lang="en-US" sz="1549" b="1">
                <a:solidFill>
                  <a:srgbClr val="006B70"/>
                </a:solidFill>
                <a:latin typeface="DM Sans Bold"/>
                <a:ea typeface="DM Sans Bold"/>
                <a:cs typeface="DM Sans Bold"/>
                <a:sym typeface="DM Sans Bold"/>
              </a:rPr>
              <a:t>Cleveland Commons</a:t>
            </a:r>
            <a:r>
              <a:rPr lang="en-US" sz="1549">
                <a:solidFill>
                  <a:srgbClr val="006B70"/>
                </a:solidFill>
                <a:latin typeface="DM Sans"/>
                <a:ea typeface="DM Sans"/>
                <a:cs typeface="DM Sans"/>
                <a:sym typeface="DM Sans"/>
              </a:rPr>
              <a:t> (33-unit Permanent Supportive Housing residence)</a:t>
            </a:r>
          </a:p>
          <a:p>
            <a:pPr algn="l">
              <a:lnSpc>
                <a:spcPts val="1274"/>
              </a:lnSpc>
            </a:pPr>
            <a:endParaRPr lang="en-US" sz="1549">
              <a:solidFill>
                <a:srgbClr val="006B70"/>
              </a:solidFill>
              <a:latin typeface="DM Sans"/>
              <a:ea typeface="DM Sans"/>
              <a:cs typeface="DM Sans"/>
              <a:sym typeface="DM Sans"/>
            </a:endParaRPr>
          </a:p>
          <a:p>
            <a:pPr marL="334558" lvl="1" indent="-167279" algn="l">
              <a:lnSpc>
                <a:spcPts val="2634"/>
              </a:lnSpc>
              <a:buFont typeface="Arial"/>
              <a:buChar char="•"/>
            </a:pPr>
            <a:r>
              <a:rPr lang="en-US" sz="1549">
                <a:solidFill>
                  <a:srgbClr val="006B70"/>
                </a:solidFill>
                <a:latin typeface="DM Sans"/>
                <a:ea typeface="DM Sans"/>
                <a:cs typeface="DM Sans"/>
                <a:sym typeface="DM Sans"/>
              </a:rPr>
              <a:t>Operator; </a:t>
            </a:r>
            <a:r>
              <a:rPr lang="en-US" sz="1549" b="1">
                <a:solidFill>
                  <a:srgbClr val="006B70"/>
                </a:solidFill>
                <a:latin typeface="DM Sans Bold"/>
                <a:ea typeface="DM Sans Bold"/>
                <a:cs typeface="DM Sans Bold"/>
                <a:sym typeface="DM Sans Bold"/>
              </a:rPr>
              <a:t>Scattered-Site Permanent Supportive Housing</a:t>
            </a:r>
            <a:r>
              <a:rPr lang="en-US" sz="1549">
                <a:solidFill>
                  <a:srgbClr val="006B70"/>
                </a:solidFill>
                <a:latin typeface="DM Sans"/>
                <a:ea typeface="DM Sans"/>
                <a:cs typeface="DM Sans"/>
                <a:sym typeface="DM Sans"/>
              </a:rPr>
              <a:t> (8 units, HUD CoC-funded)</a:t>
            </a:r>
          </a:p>
          <a:p>
            <a:pPr algn="l">
              <a:lnSpc>
                <a:spcPts val="1274"/>
              </a:lnSpc>
            </a:pPr>
            <a:endParaRPr lang="en-US" sz="1549">
              <a:solidFill>
                <a:srgbClr val="006B70"/>
              </a:solidFill>
              <a:latin typeface="DM Sans"/>
              <a:ea typeface="DM Sans"/>
              <a:cs typeface="DM Sans"/>
              <a:sym typeface="DM Sans"/>
            </a:endParaRPr>
          </a:p>
          <a:p>
            <a:pPr marL="334558" lvl="1" indent="-167279" algn="l">
              <a:lnSpc>
                <a:spcPts val="2634"/>
              </a:lnSpc>
              <a:buFont typeface="Arial"/>
              <a:buChar char="•"/>
            </a:pPr>
            <a:r>
              <a:rPr lang="en-US" sz="1549">
                <a:solidFill>
                  <a:srgbClr val="006B70"/>
                </a:solidFill>
                <a:latin typeface="DM Sans"/>
                <a:ea typeface="DM Sans"/>
                <a:cs typeface="DM Sans"/>
                <a:sym typeface="DM Sans"/>
              </a:rPr>
              <a:t>Services Convener; </a:t>
            </a:r>
            <a:r>
              <a:rPr lang="en-US" sz="1549" b="1">
                <a:solidFill>
                  <a:srgbClr val="006B70"/>
                </a:solidFill>
                <a:latin typeface="DM Sans Bold"/>
                <a:ea typeface="DM Sans Bold"/>
                <a:cs typeface="DM Sans Bold"/>
                <a:sym typeface="DM Sans Bold"/>
              </a:rPr>
              <a:t>“PSH Lite”</a:t>
            </a:r>
            <a:r>
              <a:rPr lang="en-US" sz="1549">
                <a:solidFill>
                  <a:srgbClr val="006B70"/>
                </a:solidFill>
                <a:latin typeface="DM Sans"/>
                <a:ea typeface="DM Sans"/>
                <a:cs typeface="DM Sans"/>
                <a:sym typeface="DM Sans"/>
              </a:rPr>
              <a:t> enhanced resident services for 55+ at three affordable housing communities in Bend/RDM.</a:t>
            </a:r>
          </a:p>
          <a:p>
            <a:pPr algn="l">
              <a:lnSpc>
                <a:spcPts val="1274"/>
              </a:lnSpc>
            </a:pPr>
            <a:endParaRPr lang="en-US" sz="1549">
              <a:solidFill>
                <a:srgbClr val="006B70"/>
              </a:solidFill>
              <a:latin typeface="DM Sans"/>
              <a:ea typeface="DM Sans"/>
              <a:cs typeface="DM Sans"/>
              <a:sym typeface="DM Sans"/>
            </a:endParaRPr>
          </a:p>
          <a:p>
            <a:pPr marL="334558" lvl="1" indent="-167279" algn="l">
              <a:lnSpc>
                <a:spcPts val="2634"/>
              </a:lnSpc>
              <a:buFont typeface="Arial"/>
              <a:buChar char="•"/>
            </a:pPr>
            <a:r>
              <a:rPr lang="en-US" sz="1549" b="1">
                <a:solidFill>
                  <a:srgbClr val="006B70"/>
                </a:solidFill>
                <a:latin typeface="DM Sans Bold"/>
                <a:ea typeface="DM Sans Bold"/>
                <a:cs typeface="DM Sans Bold"/>
                <a:sym typeface="DM Sans Bold"/>
              </a:rPr>
              <a:t>PSH Advancement</a:t>
            </a:r>
            <a:r>
              <a:rPr lang="en-US" sz="1549">
                <a:solidFill>
                  <a:srgbClr val="006B70"/>
                </a:solidFill>
                <a:latin typeface="DM Sans"/>
                <a:ea typeface="DM Sans"/>
                <a:cs typeface="DM Sans"/>
                <a:sym typeface="DM Sans"/>
              </a:rPr>
              <a:t>; mobilizing resources, TA, community education, research, to enhance Central Oregon’s capacity for increasing PSH. </a:t>
            </a:r>
          </a:p>
          <a:p>
            <a:pPr marL="582754" lvl="2" indent="-194251" algn="l">
              <a:lnSpc>
                <a:spcPts val="2294"/>
              </a:lnSpc>
              <a:buFont typeface="Arial"/>
              <a:buChar char="⚬"/>
            </a:pPr>
            <a:r>
              <a:rPr lang="en-US" sz="1349">
                <a:solidFill>
                  <a:srgbClr val="006B70"/>
                </a:solidFill>
                <a:latin typeface="DM Sans"/>
                <a:ea typeface="DM Sans"/>
                <a:cs typeface="DM Sans"/>
                <a:sym typeface="DM Sans"/>
              </a:rPr>
              <a:t>Partner; </a:t>
            </a:r>
            <a:r>
              <a:rPr lang="en-US" sz="1349" b="1">
                <a:solidFill>
                  <a:srgbClr val="006B70"/>
                </a:solidFill>
                <a:latin typeface="DM Sans Bold"/>
                <a:ea typeface="DM Sans Bold"/>
                <a:cs typeface="DM Sans Bold"/>
                <a:sym typeface="DM Sans Bold"/>
              </a:rPr>
              <a:t>Mountain View Community Development PSH Village</a:t>
            </a:r>
            <a:r>
              <a:rPr lang="en-US" sz="1349">
                <a:solidFill>
                  <a:srgbClr val="006B70"/>
                </a:solidFill>
                <a:latin typeface="DM Sans"/>
                <a:ea typeface="DM Sans"/>
                <a:cs typeface="DM Sans"/>
                <a:sym typeface="DM Sans"/>
              </a:rPr>
              <a:t> (pre-development)</a:t>
            </a:r>
          </a:p>
          <a:p>
            <a:pPr marL="582754" lvl="2" indent="-194251" algn="l">
              <a:lnSpc>
                <a:spcPts val="2294"/>
              </a:lnSpc>
              <a:buFont typeface="Arial"/>
              <a:buChar char="⚬"/>
            </a:pPr>
            <a:r>
              <a:rPr lang="en-US" sz="1349">
                <a:solidFill>
                  <a:srgbClr val="006B70"/>
                </a:solidFill>
                <a:latin typeface="DM Sans"/>
                <a:ea typeface="DM Sans"/>
                <a:cs typeface="DM Sans"/>
                <a:sym typeface="DM Sans"/>
              </a:rPr>
              <a:t>Developed “</a:t>
            </a:r>
            <a:r>
              <a:rPr lang="en-US" sz="1349" b="1">
                <a:solidFill>
                  <a:srgbClr val="006B70"/>
                </a:solidFill>
                <a:latin typeface="DM Sans Bold"/>
                <a:ea typeface="DM Sans Bold"/>
                <a:cs typeface="DM Sans Bold"/>
                <a:sym typeface="DM Sans Bold"/>
              </a:rPr>
              <a:t>Neighbor Notes App</a:t>
            </a:r>
            <a:r>
              <a:rPr lang="en-US" sz="1349">
                <a:solidFill>
                  <a:srgbClr val="006B70"/>
                </a:solidFill>
                <a:latin typeface="DM Sans"/>
                <a:ea typeface="DM Sans"/>
                <a:cs typeface="DM Sans"/>
                <a:sym typeface="DM Sans"/>
              </a:rPr>
              <a:t>” for housing &amp; outreach workers to track &amp; report on client engagements. </a:t>
            </a:r>
          </a:p>
          <a:p>
            <a:pPr marL="582754" lvl="2" indent="-194251" algn="l">
              <a:lnSpc>
                <a:spcPts val="2294"/>
              </a:lnSpc>
              <a:buFont typeface="Arial"/>
              <a:buChar char="⚬"/>
            </a:pPr>
            <a:r>
              <a:rPr lang="en-US" sz="1349" b="1">
                <a:solidFill>
                  <a:srgbClr val="006B70"/>
                </a:solidFill>
                <a:latin typeface="DM Sans Bold"/>
                <a:ea typeface="DM Sans Bold"/>
                <a:cs typeface="DM Sans Bold"/>
                <a:sym typeface="DM Sans Bold"/>
              </a:rPr>
              <a:t>Regional capacity building</a:t>
            </a:r>
            <a:r>
              <a:rPr lang="en-US" sz="1349">
                <a:solidFill>
                  <a:srgbClr val="006B70"/>
                </a:solidFill>
                <a:latin typeface="DM Sans"/>
                <a:ea typeface="DM Sans"/>
                <a:cs typeface="DM Sans"/>
                <a:sym typeface="DM Sans"/>
              </a:rPr>
              <a:t>; create &amp; provide training for housing and homeless service providers. </a:t>
            </a:r>
          </a:p>
          <a:p>
            <a:pPr algn="l">
              <a:lnSpc>
                <a:spcPts val="2634"/>
              </a:lnSpc>
            </a:pPr>
            <a:endParaRPr lang="en-US" sz="1349">
              <a:solidFill>
                <a:srgbClr val="006B70"/>
              </a:solidFill>
              <a:latin typeface="DM Sans"/>
              <a:ea typeface="DM Sans"/>
              <a:cs typeface="DM Sans"/>
              <a:sym typeface="DM Sans"/>
            </a:endParaRPr>
          </a:p>
        </p:txBody>
      </p:sp>
      <p:sp>
        <p:nvSpPr>
          <p:cNvPr id="15" name="Freeform 15"/>
          <p:cNvSpPr/>
          <p:nvPr/>
        </p:nvSpPr>
        <p:spPr>
          <a:xfrm>
            <a:off x="10893728" y="208056"/>
            <a:ext cx="965082" cy="612827"/>
          </a:xfrm>
          <a:custGeom>
            <a:avLst/>
            <a:gdLst/>
            <a:ahLst/>
            <a:cxnLst/>
            <a:rect l="l" t="t" r="r" b="b"/>
            <a:pathLst>
              <a:path w="1447623" h="919241">
                <a:moveTo>
                  <a:pt x="0" y="0"/>
                </a:moveTo>
                <a:lnTo>
                  <a:pt x="1447624" y="0"/>
                </a:lnTo>
                <a:lnTo>
                  <a:pt x="1447624" y="919241"/>
                </a:lnTo>
                <a:lnTo>
                  <a:pt x="0" y="919241"/>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5389654" y="5604636"/>
            <a:ext cx="4723051" cy="1135129"/>
          </a:xfrm>
          <a:custGeom>
            <a:avLst/>
            <a:gdLst/>
            <a:ahLst/>
            <a:cxnLst/>
            <a:rect l="l" t="t" r="r" b="b"/>
            <a:pathLst>
              <a:path w="7084576" h="1702694">
                <a:moveTo>
                  <a:pt x="0" y="0"/>
                </a:moveTo>
                <a:lnTo>
                  <a:pt x="7084576" y="0"/>
                </a:lnTo>
                <a:lnTo>
                  <a:pt x="7084576" y="1702694"/>
                </a:lnTo>
                <a:lnTo>
                  <a:pt x="0" y="1702694"/>
                </a:lnTo>
                <a:lnTo>
                  <a:pt x="0" y="0"/>
                </a:lnTo>
                <a:close/>
              </a:path>
            </a:pathLst>
          </a:custGeom>
          <a:blipFill>
            <a:blip r:embed="rId4"/>
            <a:stretch>
              <a:fillRect t="-53825" b="-8022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1261525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3172" y="5868853"/>
            <a:ext cx="14741098" cy="1115037"/>
          </a:xfrm>
          <a:custGeom>
            <a:avLst/>
            <a:gdLst/>
            <a:ahLst/>
            <a:cxnLst/>
            <a:rect l="l" t="t" r="r" b="b"/>
            <a:pathLst>
              <a:path w="22111647" h="1672555">
                <a:moveTo>
                  <a:pt x="0" y="0"/>
                </a:moveTo>
                <a:lnTo>
                  <a:pt x="22111646" y="0"/>
                </a:lnTo>
                <a:lnTo>
                  <a:pt x="22111646" y="1672555"/>
                </a:lnTo>
                <a:lnTo>
                  <a:pt x="0" y="1672555"/>
                </a:lnTo>
                <a:lnTo>
                  <a:pt x="0" y="0"/>
                </a:lnTo>
                <a:close/>
              </a:path>
            </a:pathLst>
          </a:custGeom>
          <a:blipFill>
            <a:blip r:embed="rId2"/>
            <a:stretch>
              <a:fillRect t="-6311" b="-3250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3" name="Group 3"/>
          <p:cNvGrpSpPr/>
          <p:nvPr/>
        </p:nvGrpSpPr>
        <p:grpSpPr>
          <a:xfrm>
            <a:off x="-796458" y="0"/>
            <a:ext cx="13061195" cy="6426371"/>
            <a:chOff x="0" y="0"/>
            <a:chExt cx="5159978" cy="2538813"/>
          </a:xfrm>
        </p:grpSpPr>
        <p:sp>
          <p:nvSpPr>
            <p:cNvPr id="4" name="Freeform 4"/>
            <p:cNvSpPr/>
            <p:nvPr/>
          </p:nvSpPr>
          <p:spPr>
            <a:xfrm>
              <a:off x="0" y="0"/>
              <a:ext cx="5159978" cy="2538813"/>
            </a:xfrm>
            <a:custGeom>
              <a:avLst/>
              <a:gdLst/>
              <a:ahLst/>
              <a:cxnLst/>
              <a:rect l="l" t="t" r="r" b="b"/>
              <a:pathLst>
                <a:path w="5159978" h="2538813">
                  <a:moveTo>
                    <a:pt x="0" y="0"/>
                  </a:moveTo>
                  <a:lnTo>
                    <a:pt x="5159978" y="0"/>
                  </a:lnTo>
                  <a:lnTo>
                    <a:pt x="5159978" y="2538813"/>
                  </a:lnTo>
                  <a:lnTo>
                    <a:pt x="0" y="2538813"/>
                  </a:lnTo>
                  <a:close/>
                </a:path>
              </a:pathLst>
            </a:custGeom>
            <a:solidFill>
              <a:srgbClr val="4A7C9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TextBox 5"/>
            <p:cNvSpPr txBox="1"/>
            <p:nvPr/>
          </p:nvSpPr>
          <p:spPr>
            <a:xfrm>
              <a:off x="0" y="-38100"/>
              <a:ext cx="5159978" cy="257691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Freeform 6"/>
          <p:cNvSpPr/>
          <p:nvPr/>
        </p:nvSpPr>
        <p:spPr>
          <a:xfrm>
            <a:off x="8921014" y="3810005"/>
            <a:ext cx="2930479" cy="487192"/>
          </a:xfrm>
          <a:custGeom>
            <a:avLst/>
            <a:gdLst/>
            <a:ahLst/>
            <a:cxnLst/>
            <a:rect l="l" t="t" r="r" b="b"/>
            <a:pathLst>
              <a:path w="4395718" h="730788">
                <a:moveTo>
                  <a:pt x="0" y="0"/>
                </a:moveTo>
                <a:lnTo>
                  <a:pt x="4395718" y="0"/>
                </a:lnTo>
                <a:lnTo>
                  <a:pt x="4395718" y="730788"/>
                </a:lnTo>
                <a:lnTo>
                  <a:pt x="0" y="730788"/>
                </a:lnTo>
                <a:lnTo>
                  <a:pt x="0" y="0"/>
                </a:lnTo>
                <a:close/>
              </a:path>
            </a:pathLst>
          </a:custGeom>
          <a:blipFill>
            <a:blip r:embed="rId3">
              <a:alphaModFix amt="60000"/>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Freeform 7"/>
          <p:cNvSpPr/>
          <p:nvPr/>
        </p:nvSpPr>
        <p:spPr>
          <a:xfrm>
            <a:off x="8937362" y="1889820"/>
            <a:ext cx="2914131" cy="2914131"/>
          </a:xfrm>
          <a:custGeom>
            <a:avLst/>
            <a:gdLst/>
            <a:ahLst/>
            <a:cxnLst/>
            <a:rect l="l" t="t" r="r" b="b"/>
            <a:pathLst>
              <a:path w="4371196" h="4371196">
                <a:moveTo>
                  <a:pt x="0" y="0"/>
                </a:moveTo>
                <a:lnTo>
                  <a:pt x="4371196" y="0"/>
                </a:lnTo>
                <a:lnTo>
                  <a:pt x="4371196" y="4371196"/>
                </a:lnTo>
                <a:lnTo>
                  <a:pt x="0" y="437119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8" name="Group 8"/>
          <p:cNvGrpSpPr/>
          <p:nvPr/>
        </p:nvGrpSpPr>
        <p:grpSpPr>
          <a:xfrm>
            <a:off x="0" y="0"/>
            <a:ext cx="803273" cy="6426371"/>
            <a:chOff x="0" y="0"/>
            <a:chExt cx="317342" cy="2538813"/>
          </a:xfrm>
        </p:grpSpPr>
        <p:sp>
          <p:nvSpPr>
            <p:cNvPr id="9" name="Freeform 9"/>
            <p:cNvSpPr/>
            <p:nvPr/>
          </p:nvSpPr>
          <p:spPr>
            <a:xfrm>
              <a:off x="0" y="0"/>
              <a:ext cx="317342" cy="2538813"/>
            </a:xfrm>
            <a:custGeom>
              <a:avLst/>
              <a:gdLst/>
              <a:ahLst/>
              <a:cxnLst/>
              <a:rect l="l" t="t" r="r" b="b"/>
              <a:pathLst>
                <a:path w="317342" h="2538813">
                  <a:moveTo>
                    <a:pt x="0" y="0"/>
                  </a:moveTo>
                  <a:lnTo>
                    <a:pt x="317342" y="0"/>
                  </a:lnTo>
                  <a:lnTo>
                    <a:pt x="317342" y="2538813"/>
                  </a:lnTo>
                  <a:lnTo>
                    <a:pt x="0" y="2538813"/>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p:nvPr/>
          </p:nvSpPr>
          <p:spPr>
            <a:xfrm>
              <a:off x="0" y="-38100"/>
              <a:ext cx="317342" cy="257691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1" name="TextBox 11"/>
          <p:cNvSpPr txBox="1"/>
          <p:nvPr/>
        </p:nvSpPr>
        <p:spPr>
          <a:xfrm>
            <a:off x="1083284" y="1472169"/>
            <a:ext cx="7556498" cy="379591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74243" lvl="1" indent="-187122" algn="l">
              <a:lnSpc>
                <a:spcPts val="2946"/>
              </a:lnSpc>
              <a:buFont typeface="Arial"/>
              <a:buChar char="•"/>
            </a:pPr>
            <a:r>
              <a:rPr lang="en-US" sz="1733" b="1">
                <a:solidFill>
                  <a:srgbClr val="FFFFFF"/>
                </a:solidFill>
                <a:latin typeface="DM Sans Bold"/>
                <a:ea typeface="DM Sans Bold"/>
                <a:cs typeface="DM Sans Bold"/>
                <a:sym typeface="DM Sans Bold"/>
              </a:rPr>
              <a:t>Hired our second FTE  (65%)</a:t>
            </a:r>
          </a:p>
          <a:p>
            <a:pPr marL="604550" lvl="2" indent="-201517" algn="l">
              <a:lnSpc>
                <a:spcPts val="2379"/>
              </a:lnSpc>
              <a:buFont typeface="Arial"/>
              <a:buChar char="⚬"/>
            </a:pPr>
            <a:r>
              <a:rPr lang="en-US" sz="1400">
                <a:solidFill>
                  <a:srgbClr val="FFFFFF"/>
                </a:solidFill>
                <a:latin typeface="DM Sans"/>
                <a:ea typeface="DM Sans"/>
                <a:cs typeface="DM Sans"/>
                <a:sym typeface="DM Sans"/>
              </a:rPr>
              <a:t>Housing Services Manager, John Baldwin </a:t>
            </a:r>
            <a:r>
              <a:rPr lang="en-US" sz="1400" i="1">
                <a:solidFill>
                  <a:srgbClr val="FFFFFF"/>
                </a:solidFill>
                <a:latin typeface="DM Sans Italics"/>
                <a:ea typeface="DM Sans Italics"/>
                <a:cs typeface="DM Sans Italics"/>
                <a:sym typeface="DM Sans Italics"/>
              </a:rPr>
              <a:t>(Formerly with EPIC PM &amp; Housing Works)</a:t>
            </a:r>
          </a:p>
          <a:p>
            <a:pPr marL="604550" lvl="2" indent="-201517" algn="l">
              <a:lnSpc>
                <a:spcPts val="2379"/>
              </a:lnSpc>
              <a:buFont typeface="Arial"/>
              <a:buChar char="⚬"/>
            </a:pPr>
            <a:r>
              <a:rPr lang="en-US" sz="1400">
                <a:solidFill>
                  <a:srgbClr val="FFFFFF"/>
                </a:solidFill>
                <a:latin typeface="DM Sans"/>
                <a:ea typeface="DM Sans"/>
                <a:cs typeface="DM Sans"/>
                <a:sym typeface="DM Sans"/>
              </a:rPr>
              <a:t>Immense capacity-add across all programs</a:t>
            </a:r>
          </a:p>
          <a:p>
            <a:pPr algn="l">
              <a:lnSpc>
                <a:spcPts val="1813"/>
              </a:lnSpc>
            </a:pPr>
            <a:endParaRPr lang="en-US" sz="1400">
              <a:solidFill>
                <a:srgbClr val="FFFFFF"/>
              </a:solidFill>
              <a:latin typeface="DM Sans"/>
              <a:ea typeface="DM Sans"/>
              <a:cs typeface="DM Sans"/>
              <a:sym typeface="DM Sans"/>
            </a:endParaRPr>
          </a:p>
          <a:p>
            <a:pPr marL="374243" lvl="1" indent="-187122" algn="l">
              <a:lnSpc>
                <a:spcPts val="2946"/>
              </a:lnSpc>
              <a:buFont typeface="Arial"/>
              <a:buChar char="•"/>
            </a:pPr>
            <a:r>
              <a:rPr lang="en-US" sz="1733" b="1">
                <a:solidFill>
                  <a:srgbClr val="FFFFFF"/>
                </a:solidFill>
                <a:latin typeface="DM Sans Bold"/>
                <a:ea typeface="DM Sans Bold"/>
                <a:cs typeface="DM Sans Bold"/>
                <a:sym typeface="DM Sans Bold"/>
              </a:rPr>
              <a:t>.5 FTE Community Support Specialist at Legacy Landing Apts (24%)</a:t>
            </a:r>
          </a:p>
          <a:p>
            <a:pPr marL="604550" lvl="2" indent="-201517" algn="l">
              <a:lnSpc>
                <a:spcPts val="2379"/>
              </a:lnSpc>
              <a:buFont typeface="Arial"/>
              <a:buChar char="⚬"/>
            </a:pPr>
            <a:r>
              <a:rPr lang="en-US" sz="1400">
                <a:solidFill>
                  <a:srgbClr val="FFFFFF"/>
                </a:solidFill>
                <a:latin typeface="DM Sans"/>
                <a:ea typeface="DM Sans"/>
                <a:cs typeface="DM Sans"/>
                <a:sym typeface="DM Sans"/>
              </a:rPr>
              <a:t>On-site proactive resident supports with Cornerstone Community Housing</a:t>
            </a:r>
          </a:p>
          <a:p>
            <a:pPr algn="l">
              <a:lnSpc>
                <a:spcPts val="2153"/>
              </a:lnSpc>
            </a:pPr>
            <a:endParaRPr lang="en-US" sz="1400">
              <a:solidFill>
                <a:srgbClr val="FFFFFF"/>
              </a:solidFill>
              <a:latin typeface="DM Sans"/>
              <a:ea typeface="DM Sans"/>
              <a:cs typeface="DM Sans"/>
              <a:sym typeface="DM Sans"/>
            </a:endParaRPr>
          </a:p>
          <a:p>
            <a:pPr marL="374243" lvl="1" indent="-187122" algn="l">
              <a:lnSpc>
                <a:spcPts val="2946"/>
              </a:lnSpc>
              <a:buFont typeface="Arial"/>
              <a:buChar char="•"/>
            </a:pPr>
            <a:r>
              <a:rPr lang="en-US" sz="1733" b="1">
                <a:solidFill>
                  <a:srgbClr val="FFFFFF"/>
                </a:solidFill>
                <a:latin typeface="DM Sans Bold"/>
                <a:ea typeface="DM Sans Bold"/>
                <a:cs typeface="DM Sans Bold"/>
                <a:sym typeface="DM Sans Bold"/>
              </a:rPr>
              <a:t>Technology Supports (.08%)</a:t>
            </a:r>
          </a:p>
          <a:p>
            <a:pPr marL="604550" lvl="2" indent="-201517" algn="l">
              <a:lnSpc>
                <a:spcPts val="2379"/>
              </a:lnSpc>
              <a:buFont typeface="Arial"/>
              <a:buChar char="⚬"/>
            </a:pPr>
            <a:r>
              <a:rPr lang="en-US" sz="1400">
                <a:solidFill>
                  <a:srgbClr val="FFFFFF"/>
                </a:solidFill>
                <a:latin typeface="DM Sans"/>
                <a:ea typeface="DM Sans"/>
                <a:cs typeface="DM Sans"/>
                <a:sym typeface="DM Sans"/>
              </a:rPr>
              <a:t>Staff laptop and portion of “Neighbor Notes” app development cost. </a:t>
            </a:r>
          </a:p>
          <a:p>
            <a:pPr algn="l">
              <a:lnSpc>
                <a:spcPts val="2153"/>
              </a:lnSpc>
            </a:pPr>
            <a:endParaRPr lang="en-US" sz="1400">
              <a:solidFill>
                <a:srgbClr val="FFFFFF"/>
              </a:solidFill>
              <a:latin typeface="DM Sans"/>
              <a:ea typeface="DM Sans"/>
              <a:cs typeface="DM Sans"/>
              <a:sym typeface="DM Sans"/>
            </a:endParaRPr>
          </a:p>
          <a:p>
            <a:pPr marL="374243" lvl="1" indent="-187122" algn="l">
              <a:lnSpc>
                <a:spcPts val="2946"/>
              </a:lnSpc>
              <a:buFont typeface="Arial"/>
              <a:buChar char="•"/>
            </a:pPr>
            <a:r>
              <a:rPr lang="en-US" sz="1733" b="1">
                <a:solidFill>
                  <a:srgbClr val="FFFFFF"/>
                </a:solidFill>
                <a:latin typeface="DM Sans Bold"/>
                <a:ea typeface="DM Sans Bold"/>
                <a:cs typeface="DM Sans Bold"/>
                <a:sym typeface="DM Sans Bold"/>
              </a:rPr>
              <a:t>Admin Costs (10%)</a:t>
            </a:r>
          </a:p>
          <a:p>
            <a:pPr marL="604550" lvl="2" indent="-201517" algn="l">
              <a:lnSpc>
                <a:spcPts val="2379"/>
              </a:lnSpc>
              <a:buFont typeface="Arial"/>
              <a:buChar char="⚬"/>
            </a:pPr>
            <a:r>
              <a:rPr lang="en-US" sz="1400">
                <a:solidFill>
                  <a:srgbClr val="FFFFFF"/>
                </a:solidFill>
                <a:latin typeface="DM Sans"/>
                <a:ea typeface="DM Sans"/>
                <a:cs typeface="DM Sans"/>
                <a:sym typeface="DM Sans"/>
              </a:rPr>
              <a:t>Financial oversight and reporting, insurance, etc. </a:t>
            </a:r>
          </a:p>
        </p:txBody>
      </p:sp>
      <p:sp>
        <p:nvSpPr>
          <p:cNvPr id="12" name="TextBox 12"/>
          <p:cNvSpPr txBox="1"/>
          <p:nvPr/>
        </p:nvSpPr>
        <p:spPr>
          <a:xfrm>
            <a:off x="1083894" y="261789"/>
            <a:ext cx="8393597" cy="5681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574"/>
              </a:lnSpc>
            </a:pPr>
            <a:r>
              <a:rPr lang="en-US" sz="3267" b="1">
                <a:solidFill>
                  <a:srgbClr val="FFFFFF"/>
                </a:solidFill>
                <a:latin typeface="League Spartan"/>
                <a:ea typeface="League Spartan"/>
                <a:cs typeface="League Spartan"/>
                <a:sym typeface="League Spartan"/>
              </a:rPr>
              <a:t>ARPA Award Impact  2025-2026</a:t>
            </a:r>
          </a:p>
        </p:txBody>
      </p:sp>
      <p:sp>
        <p:nvSpPr>
          <p:cNvPr id="13" name="TextBox 13"/>
          <p:cNvSpPr txBox="1"/>
          <p:nvPr/>
        </p:nvSpPr>
        <p:spPr>
          <a:xfrm>
            <a:off x="8919793" y="4832909"/>
            <a:ext cx="2871581" cy="42565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39"/>
              </a:lnSpc>
            </a:pPr>
            <a:r>
              <a:rPr lang="en-US" sz="1242" b="1">
                <a:solidFill>
                  <a:srgbClr val="FFFFFF"/>
                </a:solidFill>
                <a:latin typeface="DM Sans Bold"/>
                <a:ea typeface="DM Sans Bold"/>
                <a:cs typeface="DM Sans Bold"/>
                <a:sym typeface="DM Sans Bold"/>
              </a:rPr>
              <a:t>JOHN BALDWIN</a:t>
            </a:r>
          </a:p>
          <a:p>
            <a:pPr algn="ctr">
              <a:lnSpc>
                <a:spcPts val="1739"/>
              </a:lnSpc>
            </a:pPr>
            <a:r>
              <a:rPr lang="en-US" sz="1242" b="1">
                <a:solidFill>
                  <a:srgbClr val="FFFFFF"/>
                </a:solidFill>
                <a:latin typeface="DM Sans Bold"/>
                <a:ea typeface="DM Sans Bold"/>
                <a:cs typeface="DM Sans Bold"/>
                <a:sym typeface="DM Sans Bold"/>
              </a:rPr>
              <a:t>FUSE HOUSING SERVICES MANAGER</a:t>
            </a:r>
          </a:p>
        </p:txBody>
      </p:sp>
      <p:sp>
        <p:nvSpPr>
          <p:cNvPr id="14" name="TextBox 14"/>
          <p:cNvSpPr txBox="1"/>
          <p:nvPr/>
        </p:nvSpPr>
        <p:spPr>
          <a:xfrm>
            <a:off x="1083894" y="957030"/>
            <a:ext cx="8393597" cy="2975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427"/>
              </a:lnSpc>
            </a:pPr>
            <a:r>
              <a:rPr lang="en-US" sz="1733" b="1">
                <a:solidFill>
                  <a:srgbClr val="FFFFFF"/>
                </a:solidFill>
                <a:latin typeface="League Spartan"/>
                <a:ea typeface="League Spartan"/>
                <a:cs typeface="League Spartan"/>
                <a:sym typeface="League Spartan"/>
              </a:rPr>
              <a:t>Total Award: $249,667</a:t>
            </a:r>
          </a:p>
        </p:txBody>
      </p:sp>
    </p:spTree>
    <p:extLst>
      <p:ext uri="{BB962C8B-B14F-4D97-AF65-F5344CB8AC3E}">
        <p14:creationId xmlns:p14="http://schemas.microsoft.com/office/powerpoint/2010/main" val="3193087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A7C92"/>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5212583" cy="6858000"/>
            <a:chOff x="0" y="0"/>
            <a:chExt cx="10425167" cy="13716000"/>
          </a:xfrm>
        </p:grpSpPr>
        <p:pic>
          <p:nvPicPr>
            <p:cNvPr id="3" name="Picture 3"/>
            <p:cNvPicPr>
              <a:picLocks noChangeAspect="1"/>
            </p:cNvPicPr>
            <p:nvPr/>
          </p:nvPicPr>
          <p:blipFill>
            <a:blip r:embed="rId2">
              <a:alphaModFix amt="18000"/>
            </a:blip>
            <a:srcRect l="24680" r="24680"/>
            <a:stretch>
              <a:fillRect/>
            </a:stretch>
          </p:blipFill>
          <p:spPr>
            <a:xfrm>
              <a:off x="0" y="0"/>
              <a:ext cx="10425167" cy="13716000"/>
            </a:xfrm>
            <a:prstGeom prst="rect">
              <a:avLst/>
            </a:prstGeom>
          </p:spPr>
        </p:pic>
      </p:grpSp>
      <p:grpSp>
        <p:nvGrpSpPr>
          <p:cNvPr id="4" name="Group 4"/>
          <p:cNvGrpSpPr/>
          <p:nvPr/>
        </p:nvGrpSpPr>
        <p:grpSpPr>
          <a:xfrm>
            <a:off x="5196617" y="-129316"/>
            <a:ext cx="7273135" cy="7102263"/>
            <a:chOff x="0" y="0"/>
            <a:chExt cx="2873337" cy="2805832"/>
          </a:xfrm>
        </p:grpSpPr>
        <p:sp>
          <p:nvSpPr>
            <p:cNvPr id="5" name="Freeform 5"/>
            <p:cNvSpPr/>
            <p:nvPr/>
          </p:nvSpPr>
          <p:spPr>
            <a:xfrm>
              <a:off x="0" y="0"/>
              <a:ext cx="2873337" cy="2805832"/>
            </a:xfrm>
            <a:custGeom>
              <a:avLst/>
              <a:gdLst/>
              <a:ahLst/>
              <a:cxnLst/>
              <a:rect l="l" t="t" r="r" b="b"/>
              <a:pathLst>
                <a:path w="2873337" h="2805832">
                  <a:moveTo>
                    <a:pt x="0" y="0"/>
                  </a:moveTo>
                  <a:lnTo>
                    <a:pt x="2873337" y="0"/>
                  </a:lnTo>
                  <a:lnTo>
                    <a:pt x="2873337" y="2805832"/>
                  </a:lnTo>
                  <a:lnTo>
                    <a:pt x="0" y="2805832"/>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2873337" cy="284393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7" name="Group 7"/>
          <p:cNvGrpSpPr/>
          <p:nvPr/>
        </p:nvGrpSpPr>
        <p:grpSpPr>
          <a:xfrm>
            <a:off x="5196616" y="-354158"/>
            <a:ext cx="333190" cy="2997670"/>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10" name="Group 10"/>
          <p:cNvGrpSpPr/>
          <p:nvPr/>
        </p:nvGrpSpPr>
        <p:grpSpPr>
          <a:xfrm>
            <a:off x="11858810" y="3887053"/>
            <a:ext cx="333190" cy="2997670"/>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3" name="Freeform 13"/>
          <p:cNvSpPr/>
          <p:nvPr/>
        </p:nvSpPr>
        <p:spPr>
          <a:xfrm>
            <a:off x="5529806" y="5354467"/>
            <a:ext cx="2198519" cy="659555"/>
          </a:xfrm>
          <a:custGeom>
            <a:avLst/>
            <a:gdLst/>
            <a:ahLst/>
            <a:cxnLst/>
            <a:rect l="l" t="t" r="r" b="b"/>
            <a:pathLst>
              <a:path w="3297778" h="989333">
                <a:moveTo>
                  <a:pt x="0" y="0"/>
                </a:moveTo>
                <a:lnTo>
                  <a:pt x="3297777" y="0"/>
                </a:lnTo>
                <a:lnTo>
                  <a:pt x="3297777" y="989333"/>
                </a:lnTo>
                <a:lnTo>
                  <a:pt x="0" y="989333"/>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9251823" y="5159646"/>
            <a:ext cx="736503" cy="914279"/>
          </a:xfrm>
          <a:custGeom>
            <a:avLst/>
            <a:gdLst/>
            <a:ahLst/>
            <a:cxnLst/>
            <a:rect l="l" t="t" r="r" b="b"/>
            <a:pathLst>
              <a:path w="1104754" h="1371419">
                <a:moveTo>
                  <a:pt x="0" y="0"/>
                </a:moveTo>
                <a:lnTo>
                  <a:pt x="1104754" y="0"/>
                </a:lnTo>
                <a:lnTo>
                  <a:pt x="1104754" y="1371419"/>
                </a:lnTo>
                <a:lnTo>
                  <a:pt x="0" y="137141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7754066" y="5061370"/>
            <a:ext cx="1180257" cy="1110830"/>
          </a:xfrm>
          <a:custGeom>
            <a:avLst/>
            <a:gdLst/>
            <a:ahLst/>
            <a:cxnLst/>
            <a:rect l="l" t="t" r="r" b="b"/>
            <a:pathLst>
              <a:path w="1770385" h="1666245">
                <a:moveTo>
                  <a:pt x="0" y="0"/>
                </a:moveTo>
                <a:lnTo>
                  <a:pt x="1770385" y="0"/>
                </a:lnTo>
                <a:lnTo>
                  <a:pt x="1770385" y="1666245"/>
                </a:lnTo>
                <a:lnTo>
                  <a:pt x="0" y="166624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10482337" y="5354467"/>
            <a:ext cx="1026545" cy="659555"/>
          </a:xfrm>
          <a:custGeom>
            <a:avLst/>
            <a:gdLst/>
            <a:ahLst/>
            <a:cxnLst/>
            <a:rect l="l" t="t" r="r" b="b"/>
            <a:pathLst>
              <a:path w="1539818" h="989333">
                <a:moveTo>
                  <a:pt x="0" y="0"/>
                </a:moveTo>
                <a:lnTo>
                  <a:pt x="1539818" y="0"/>
                </a:lnTo>
                <a:lnTo>
                  <a:pt x="1539818" y="989333"/>
                </a:lnTo>
                <a:lnTo>
                  <a:pt x="0" y="989333"/>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280553" y="843791"/>
            <a:ext cx="4139152" cy="13144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950"/>
              </a:lnSpc>
            </a:pPr>
            <a:r>
              <a:rPr lang="en-US" sz="5000" b="1">
                <a:solidFill>
                  <a:srgbClr val="FFFFFF"/>
                </a:solidFill>
                <a:latin typeface="League Spartan"/>
                <a:ea typeface="League Spartan"/>
                <a:cs typeface="League Spartan"/>
                <a:sym typeface="League Spartan"/>
              </a:rPr>
              <a:t>Cleveland Commons</a:t>
            </a:r>
          </a:p>
        </p:txBody>
      </p:sp>
      <p:sp>
        <p:nvSpPr>
          <p:cNvPr id="18" name="TextBox 18"/>
          <p:cNvSpPr txBox="1"/>
          <p:nvPr/>
        </p:nvSpPr>
        <p:spPr>
          <a:xfrm>
            <a:off x="5797117" y="697741"/>
            <a:ext cx="6061693" cy="7265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pPr>
            <a:r>
              <a:rPr lang="en-US" sz="2066">
                <a:solidFill>
                  <a:srgbClr val="E75224"/>
                </a:solidFill>
                <a:latin typeface="DM Sans"/>
                <a:ea typeface="DM Sans"/>
                <a:cs typeface="DM Sans"/>
                <a:sym typeface="DM Sans"/>
              </a:rPr>
              <a:t>Convening Support Services at Bend’s first Permanent Supportive Housing residence.</a:t>
            </a:r>
          </a:p>
        </p:txBody>
      </p:sp>
      <p:sp>
        <p:nvSpPr>
          <p:cNvPr id="19" name="TextBox 19"/>
          <p:cNvSpPr txBox="1"/>
          <p:nvPr/>
        </p:nvSpPr>
        <p:spPr>
          <a:xfrm>
            <a:off x="5872392" y="1718397"/>
            <a:ext cx="5186997" cy="30596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8952" lvl="1" indent="-174476" algn="l">
              <a:lnSpc>
                <a:spcPts val="2747"/>
              </a:lnSpc>
              <a:buFont typeface="Arial"/>
              <a:buChar char="•"/>
            </a:pPr>
            <a:r>
              <a:rPr lang="en-US" sz="1616">
                <a:solidFill>
                  <a:srgbClr val="006B70"/>
                </a:solidFill>
                <a:latin typeface="DM Sans"/>
                <a:ea typeface="DM Sans"/>
                <a:cs typeface="DM Sans"/>
                <a:sym typeface="DM Sans"/>
              </a:rPr>
              <a:t>Facilitating weekly partner meetings.</a:t>
            </a:r>
          </a:p>
          <a:p>
            <a:pPr marL="348952" lvl="1" indent="-174476" algn="l">
              <a:lnSpc>
                <a:spcPts val="2747"/>
              </a:lnSpc>
              <a:buFont typeface="Arial"/>
              <a:buChar char="•"/>
            </a:pPr>
            <a:r>
              <a:rPr lang="en-US" sz="1616">
                <a:solidFill>
                  <a:srgbClr val="006B70"/>
                </a:solidFill>
                <a:latin typeface="DM Sans"/>
                <a:ea typeface="DM Sans"/>
                <a:cs typeface="DM Sans"/>
                <a:sym typeface="DM Sans"/>
              </a:rPr>
              <a:t>Developing building Policies &amp; Procedures Manual.</a:t>
            </a:r>
          </a:p>
          <a:p>
            <a:pPr marL="348952" lvl="1" indent="-174476" algn="l">
              <a:lnSpc>
                <a:spcPts val="2747"/>
              </a:lnSpc>
              <a:buFont typeface="Arial"/>
              <a:buChar char="•"/>
            </a:pPr>
            <a:r>
              <a:rPr lang="en-US" sz="1616">
                <a:solidFill>
                  <a:srgbClr val="006B70"/>
                </a:solidFill>
                <a:latin typeface="DM Sans"/>
                <a:ea typeface="DM Sans"/>
                <a:cs typeface="DM Sans"/>
                <a:sym typeface="DM Sans"/>
              </a:rPr>
              <a:t>Furnishing resident units, common areas, and community mural.</a:t>
            </a:r>
          </a:p>
          <a:p>
            <a:pPr marL="348952" lvl="1" indent="-174476" algn="l">
              <a:lnSpc>
                <a:spcPts val="2747"/>
              </a:lnSpc>
              <a:buFont typeface="Arial"/>
              <a:buChar char="•"/>
            </a:pPr>
            <a:r>
              <a:rPr lang="en-US" sz="1616">
                <a:solidFill>
                  <a:srgbClr val="006B70"/>
                </a:solidFill>
                <a:latin typeface="DM Sans"/>
                <a:ea typeface="DM Sans"/>
                <a:cs typeface="DM Sans"/>
                <a:sym typeface="DM Sans"/>
              </a:rPr>
              <a:t>Providing specialized staff training. </a:t>
            </a:r>
          </a:p>
          <a:p>
            <a:pPr marL="348952" lvl="1" indent="-174476" algn="l">
              <a:lnSpc>
                <a:spcPts val="2747"/>
              </a:lnSpc>
              <a:buFont typeface="Arial"/>
              <a:buChar char="•"/>
            </a:pPr>
            <a:r>
              <a:rPr lang="en-US" sz="1616">
                <a:solidFill>
                  <a:srgbClr val="006B70"/>
                </a:solidFill>
                <a:latin typeface="DM Sans"/>
                <a:ea typeface="DM Sans"/>
                <a:cs typeface="DM Sans"/>
                <a:sym typeface="DM Sans"/>
              </a:rPr>
              <a:t>Supporting alignment with PSH best practices &amp; funder compliance.</a:t>
            </a:r>
          </a:p>
          <a:p>
            <a:pPr marL="348952" lvl="1" indent="-174476" algn="l">
              <a:lnSpc>
                <a:spcPts val="2747"/>
              </a:lnSpc>
              <a:buFont typeface="Arial"/>
              <a:buChar char="•"/>
            </a:pPr>
            <a:r>
              <a:rPr lang="en-US" sz="1616">
                <a:solidFill>
                  <a:srgbClr val="006B70"/>
                </a:solidFill>
                <a:latin typeface="DM Sans"/>
                <a:ea typeface="DM Sans"/>
                <a:cs typeface="DM Sans"/>
                <a:sym typeface="DM Sans"/>
              </a:rPr>
              <a:t>Dedicated, flexible, trusted project partner since Day 1.</a:t>
            </a:r>
          </a:p>
        </p:txBody>
      </p:sp>
      <p:sp>
        <p:nvSpPr>
          <p:cNvPr id="20" name="TextBox 20"/>
          <p:cNvSpPr txBox="1"/>
          <p:nvPr/>
        </p:nvSpPr>
        <p:spPr>
          <a:xfrm>
            <a:off x="187037" y="2101091"/>
            <a:ext cx="3567444" cy="5031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1353" lvl="1" indent="-155676" algn="l">
              <a:lnSpc>
                <a:spcPts val="2019"/>
              </a:lnSpc>
              <a:buFont typeface="Arial"/>
              <a:buChar char="•"/>
            </a:pPr>
            <a:r>
              <a:rPr lang="en-US" sz="1442">
                <a:solidFill>
                  <a:srgbClr val="FFFFFF"/>
                </a:solidFill>
                <a:latin typeface="DM Sans"/>
                <a:ea typeface="DM Sans"/>
                <a:cs typeface="DM Sans"/>
                <a:sym typeface="DM Sans"/>
              </a:rPr>
              <a:t>33 HOUSEHOLDS EXITED CHRONIC HOMELESSNESS</a:t>
            </a:r>
          </a:p>
        </p:txBody>
      </p:sp>
    </p:spTree>
    <p:extLst>
      <p:ext uri="{BB962C8B-B14F-4D97-AF65-F5344CB8AC3E}">
        <p14:creationId xmlns:p14="http://schemas.microsoft.com/office/powerpoint/2010/main" val="18623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A7C92"/>
        </a:solidFill>
        <a:effectLst/>
      </p:bgPr>
    </p:bg>
    <p:spTree>
      <p:nvGrpSpPr>
        <p:cNvPr id="1" name=""/>
        <p:cNvGrpSpPr/>
        <p:nvPr/>
      </p:nvGrpSpPr>
      <p:grpSpPr>
        <a:xfrm>
          <a:off x="0" y="0"/>
          <a:ext cx="0" cy="0"/>
          <a:chOff x="0" y="0"/>
          <a:chExt cx="0" cy="0"/>
        </a:xfrm>
      </p:grpSpPr>
      <p:grpSp>
        <p:nvGrpSpPr>
          <p:cNvPr id="2" name="Group 2"/>
          <p:cNvGrpSpPr/>
          <p:nvPr/>
        </p:nvGrpSpPr>
        <p:grpSpPr>
          <a:xfrm>
            <a:off x="0" y="-467593"/>
            <a:ext cx="5363211" cy="8603765"/>
            <a:chOff x="0" y="0"/>
            <a:chExt cx="10726422" cy="17207529"/>
          </a:xfrm>
        </p:grpSpPr>
        <p:pic>
          <p:nvPicPr>
            <p:cNvPr id="3" name="Picture 3"/>
            <p:cNvPicPr>
              <a:picLocks noChangeAspect="1"/>
            </p:cNvPicPr>
            <p:nvPr/>
          </p:nvPicPr>
          <p:blipFill>
            <a:blip r:embed="rId2">
              <a:alphaModFix amt="18000"/>
            </a:blip>
            <a:srcRect l="29855" r="29508" b="53878"/>
            <a:stretch>
              <a:fillRect/>
            </a:stretch>
          </p:blipFill>
          <p:spPr>
            <a:xfrm>
              <a:off x="0" y="0"/>
              <a:ext cx="10726422" cy="17207529"/>
            </a:xfrm>
            <a:prstGeom prst="rect">
              <a:avLst/>
            </a:prstGeom>
          </p:spPr>
        </p:pic>
      </p:grpSp>
      <p:grpSp>
        <p:nvGrpSpPr>
          <p:cNvPr id="4" name="Group 4"/>
          <p:cNvGrpSpPr/>
          <p:nvPr/>
        </p:nvGrpSpPr>
        <p:grpSpPr>
          <a:xfrm>
            <a:off x="5196617" y="-129316"/>
            <a:ext cx="7273135" cy="7102263"/>
            <a:chOff x="0" y="0"/>
            <a:chExt cx="2873337" cy="2805832"/>
          </a:xfrm>
        </p:grpSpPr>
        <p:sp>
          <p:nvSpPr>
            <p:cNvPr id="5" name="Freeform 5"/>
            <p:cNvSpPr/>
            <p:nvPr/>
          </p:nvSpPr>
          <p:spPr>
            <a:xfrm>
              <a:off x="0" y="0"/>
              <a:ext cx="2873337" cy="2805832"/>
            </a:xfrm>
            <a:custGeom>
              <a:avLst/>
              <a:gdLst/>
              <a:ahLst/>
              <a:cxnLst/>
              <a:rect l="l" t="t" r="r" b="b"/>
              <a:pathLst>
                <a:path w="2873337" h="2805832">
                  <a:moveTo>
                    <a:pt x="0" y="0"/>
                  </a:moveTo>
                  <a:lnTo>
                    <a:pt x="2873337" y="0"/>
                  </a:lnTo>
                  <a:lnTo>
                    <a:pt x="2873337" y="2805832"/>
                  </a:lnTo>
                  <a:lnTo>
                    <a:pt x="0" y="2805832"/>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2873337" cy="284393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r>
                <a:rPr lang="en-US" sz="1266">
                  <a:solidFill>
                    <a:srgbClr val="FFFFFF"/>
                  </a:solidFill>
                  <a:latin typeface="DM Sans"/>
                  <a:ea typeface="DM Sans"/>
                  <a:cs typeface="DM Sans"/>
                  <a:sym typeface="DM Sans"/>
                </a:rPr>
                <a:t>*Federal funding uncertainty means empty units, recaptured dollars this year, highlights need for local investment.</a:t>
              </a:r>
            </a:p>
          </p:txBody>
        </p:sp>
      </p:grpSp>
      <p:grpSp>
        <p:nvGrpSpPr>
          <p:cNvPr id="7" name="Group 7"/>
          <p:cNvGrpSpPr/>
          <p:nvPr/>
        </p:nvGrpSpPr>
        <p:grpSpPr>
          <a:xfrm>
            <a:off x="5196616" y="-354158"/>
            <a:ext cx="333190" cy="2997670"/>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10" name="Group 10"/>
          <p:cNvGrpSpPr/>
          <p:nvPr/>
        </p:nvGrpSpPr>
        <p:grpSpPr>
          <a:xfrm>
            <a:off x="11858810" y="3887053"/>
            <a:ext cx="333190" cy="2997670"/>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3" name="Freeform 13"/>
          <p:cNvSpPr/>
          <p:nvPr/>
        </p:nvSpPr>
        <p:spPr>
          <a:xfrm>
            <a:off x="9625470" y="5866163"/>
            <a:ext cx="1167363" cy="750031"/>
          </a:xfrm>
          <a:custGeom>
            <a:avLst/>
            <a:gdLst/>
            <a:ahLst/>
            <a:cxnLst/>
            <a:rect l="l" t="t" r="r" b="b"/>
            <a:pathLst>
              <a:path w="1751044" h="1125046">
                <a:moveTo>
                  <a:pt x="0" y="0"/>
                </a:moveTo>
                <a:lnTo>
                  <a:pt x="1751044" y="0"/>
                </a:lnTo>
                <a:lnTo>
                  <a:pt x="1751044" y="1125045"/>
                </a:lnTo>
                <a:lnTo>
                  <a:pt x="0" y="112504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6418120" y="5695168"/>
            <a:ext cx="715149" cy="921026"/>
          </a:xfrm>
          <a:custGeom>
            <a:avLst/>
            <a:gdLst/>
            <a:ahLst/>
            <a:cxnLst/>
            <a:rect l="l" t="t" r="r" b="b"/>
            <a:pathLst>
              <a:path w="1072724" h="1381539">
                <a:moveTo>
                  <a:pt x="0" y="0"/>
                </a:moveTo>
                <a:lnTo>
                  <a:pt x="1072725" y="0"/>
                </a:lnTo>
                <a:lnTo>
                  <a:pt x="1072725" y="1381539"/>
                </a:lnTo>
                <a:lnTo>
                  <a:pt x="0" y="1381539"/>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7544705" y="5356287"/>
            <a:ext cx="1668015" cy="1259907"/>
          </a:xfrm>
          <a:custGeom>
            <a:avLst/>
            <a:gdLst/>
            <a:ahLst/>
            <a:cxnLst/>
            <a:rect l="l" t="t" r="r" b="b"/>
            <a:pathLst>
              <a:path w="2502023" h="1889861">
                <a:moveTo>
                  <a:pt x="0" y="0"/>
                </a:moveTo>
                <a:lnTo>
                  <a:pt x="2502023" y="0"/>
                </a:lnTo>
                <a:lnTo>
                  <a:pt x="2502023" y="1889861"/>
                </a:lnTo>
                <a:lnTo>
                  <a:pt x="0" y="188986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TextBox 16"/>
          <p:cNvSpPr txBox="1"/>
          <p:nvPr/>
        </p:nvSpPr>
        <p:spPr>
          <a:xfrm>
            <a:off x="280553" y="821330"/>
            <a:ext cx="4139152" cy="131446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950"/>
              </a:lnSpc>
            </a:pPr>
            <a:r>
              <a:rPr lang="en-US" sz="5000" b="1">
                <a:solidFill>
                  <a:srgbClr val="FFFFFF"/>
                </a:solidFill>
                <a:latin typeface="League Spartan"/>
                <a:ea typeface="League Spartan"/>
                <a:cs typeface="League Spartan"/>
                <a:sym typeface="League Spartan"/>
              </a:rPr>
              <a:t>Scattered Site PSH</a:t>
            </a:r>
          </a:p>
        </p:txBody>
      </p:sp>
      <p:sp>
        <p:nvSpPr>
          <p:cNvPr id="17" name="TextBox 17"/>
          <p:cNvSpPr txBox="1"/>
          <p:nvPr/>
        </p:nvSpPr>
        <p:spPr>
          <a:xfrm>
            <a:off x="5772397" y="675280"/>
            <a:ext cx="6061693" cy="7265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pPr>
            <a:r>
              <a:rPr lang="en-US" sz="2066">
                <a:solidFill>
                  <a:srgbClr val="E75224"/>
                </a:solidFill>
                <a:latin typeface="DM Sans"/>
                <a:ea typeface="DM Sans"/>
                <a:cs typeface="DM Sans"/>
                <a:sym typeface="DM Sans"/>
              </a:rPr>
              <a:t>Leveraging HUD funding for tenant-based rental assistance &amp; mobile case management.</a:t>
            </a:r>
          </a:p>
        </p:txBody>
      </p:sp>
      <p:sp>
        <p:nvSpPr>
          <p:cNvPr id="18" name="TextBox 18"/>
          <p:cNvSpPr txBox="1"/>
          <p:nvPr/>
        </p:nvSpPr>
        <p:spPr>
          <a:xfrm>
            <a:off x="6191653" y="1674558"/>
            <a:ext cx="5223181" cy="23738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8952" lvl="1" indent="-174476" algn="l">
              <a:lnSpc>
                <a:spcPts val="2747"/>
              </a:lnSpc>
              <a:buFont typeface="Arial"/>
              <a:buChar char="•"/>
            </a:pPr>
            <a:r>
              <a:rPr lang="en-US" sz="1616">
                <a:solidFill>
                  <a:srgbClr val="006B70"/>
                </a:solidFill>
                <a:latin typeface="DM Sans"/>
                <a:ea typeface="DM Sans"/>
                <a:cs typeface="DM Sans"/>
                <a:sym typeface="DM Sans"/>
              </a:rPr>
              <a:t>Ongoing rental assistance and outreach and housing retention supports (via REACH).</a:t>
            </a:r>
          </a:p>
          <a:p>
            <a:pPr marL="348952" lvl="1" indent="-174476" algn="l">
              <a:lnSpc>
                <a:spcPts val="2747"/>
              </a:lnSpc>
              <a:buFont typeface="Arial"/>
              <a:buChar char="•"/>
            </a:pPr>
            <a:r>
              <a:rPr lang="en-US" sz="1616">
                <a:solidFill>
                  <a:srgbClr val="006B70"/>
                </a:solidFill>
                <a:latin typeface="DM Sans"/>
                <a:ea typeface="DM Sans"/>
                <a:cs typeface="DM Sans"/>
                <a:sym typeface="DM Sans"/>
              </a:rPr>
              <a:t>HUD compliance, landlord liaison, eviction prevention, Social Determinants of Health Assessments, case conferencing.</a:t>
            </a:r>
          </a:p>
          <a:p>
            <a:pPr marL="348952" lvl="1" indent="-174476" algn="l">
              <a:lnSpc>
                <a:spcPts val="2747"/>
              </a:lnSpc>
              <a:buFont typeface="Arial"/>
              <a:buChar char="•"/>
            </a:pPr>
            <a:r>
              <a:rPr lang="en-US" sz="1616">
                <a:solidFill>
                  <a:srgbClr val="006B70"/>
                </a:solidFill>
                <a:latin typeface="DM Sans"/>
                <a:ea typeface="DM Sans"/>
                <a:cs typeface="DM Sans"/>
                <a:sym typeface="DM Sans"/>
              </a:rPr>
              <a:t>HMIS, Coordinated Entry System, CoC competitive NOFO annually.</a:t>
            </a:r>
          </a:p>
        </p:txBody>
      </p:sp>
      <p:sp>
        <p:nvSpPr>
          <p:cNvPr id="19" name="TextBox 19"/>
          <p:cNvSpPr txBox="1"/>
          <p:nvPr/>
        </p:nvSpPr>
        <p:spPr>
          <a:xfrm>
            <a:off x="145251" y="2078630"/>
            <a:ext cx="2829686" cy="5031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1353" lvl="1" indent="-155676" algn="l">
              <a:lnSpc>
                <a:spcPts val="2019"/>
              </a:lnSpc>
              <a:buFont typeface="Arial"/>
              <a:buChar char="•"/>
            </a:pPr>
            <a:r>
              <a:rPr lang="en-US" sz="1442">
                <a:solidFill>
                  <a:srgbClr val="FFFFFF"/>
                </a:solidFill>
                <a:latin typeface="DM Sans"/>
                <a:ea typeface="DM Sans"/>
                <a:cs typeface="DM Sans"/>
                <a:sym typeface="DM Sans"/>
              </a:rPr>
              <a:t>8 HOUSEHOLDS EXITED CHRONIC HOMELESSNESS</a:t>
            </a:r>
          </a:p>
        </p:txBody>
      </p:sp>
      <p:sp>
        <p:nvSpPr>
          <p:cNvPr id="20" name="TextBox 20"/>
          <p:cNvSpPr txBox="1"/>
          <p:nvPr/>
        </p:nvSpPr>
        <p:spPr>
          <a:xfrm>
            <a:off x="6191653" y="4310513"/>
            <a:ext cx="5014044" cy="500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59"/>
              </a:lnSpc>
            </a:pPr>
            <a:r>
              <a:rPr lang="en-US" sz="1399" i="1">
                <a:solidFill>
                  <a:srgbClr val="E75224"/>
                </a:solidFill>
                <a:latin typeface="DM Sans Italics"/>
                <a:ea typeface="DM Sans Italics"/>
                <a:cs typeface="DM Sans Italics"/>
                <a:sym typeface="DM Sans Italics"/>
              </a:rPr>
              <a:t>*Federal funding uncertainty means empty units, recaptured dollars this year, highlights need for local investment.</a:t>
            </a:r>
          </a:p>
        </p:txBody>
      </p:sp>
    </p:spTree>
    <p:extLst>
      <p:ext uri="{BB962C8B-B14F-4D97-AF65-F5344CB8AC3E}">
        <p14:creationId xmlns:p14="http://schemas.microsoft.com/office/powerpoint/2010/main" val="3211929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A7C92"/>
        </a:solidFill>
        <a:effectLst/>
      </p:bgPr>
    </p:bg>
    <p:spTree>
      <p:nvGrpSpPr>
        <p:cNvPr id="1" name=""/>
        <p:cNvGrpSpPr/>
        <p:nvPr/>
      </p:nvGrpSpPr>
      <p:grpSpPr>
        <a:xfrm>
          <a:off x="0" y="0"/>
          <a:ext cx="0" cy="0"/>
          <a:chOff x="0" y="0"/>
          <a:chExt cx="0" cy="0"/>
        </a:xfrm>
      </p:grpSpPr>
      <p:grpSp>
        <p:nvGrpSpPr>
          <p:cNvPr id="2" name="Group 2"/>
          <p:cNvGrpSpPr/>
          <p:nvPr/>
        </p:nvGrpSpPr>
        <p:grpSpPr>
          <a:xfrm>
            <a:off x="0" y="-467593"/>
            <a:ext cx="5363211" cy="8603765"/>
            <a:chOff x="0" y="0"/>
            <a:chExt cx="10726422" cy="17207529"/>
          </a:xfrm>
        </p:grpSpPr>
        <p:pic>
          <p:nvPicPr>
            <p:cNvPr id="3" name="Picture 3"/>
            <p:cNvPicPr>
              <a:picLocks noChangeAspect="1"/>
            </p:cNvPicPr>
            <p:nvPr/>
          </p:nvPicPr>
          <p:blipFill>
            <a:blip r:embed="rId2">
              <a:alphaModFix amt="18000"/>
            </a:blip>
            <a:srcRect l="29234" r="29234"/>
            <a:stretch>
              <a:fillRect/>
            </a:stretch>
          </p:blipFill>
          <p:spPr>
            <a:xfrm>
              <a:off x="0" y="0"/>
              <a:ext cx="10726422" cy="17207529"/>
            </a:xfrm>
            <a:prstGeom prst="rect">
              <a:avLst/>
            </a:prstGeom>
          </p:spPr>
        </p:pic>
      </p:grpSp>
      <p:grpSp>
        <p:nvGrpSpPr>
          <p:cNvPr id="4" name="Group 4"/>
          <p:cNvGrpSpPr/>
          <p:nvPr/>
        </p:nvGrpSpPr>
        <p:grpSpPr>
          <a:xfrm>
            <a:off x="5196617" y="-129316"/>
            <a:ext cx="7273135" cy="7102263"/>
            <a:chOff x="0" y="0"/>
            <a:chExt cx="2873337" cy="2805832"/>
          </a:xfrm>
        </p:grpSpPr>
        <p:sp>
          <p:nvSpPr>
            <p:cNvPr id="5" name="Freeform 5"/>
            <p:cNvSpPr/>
            <p:nvPr/>
          </p:nvSpPr>
          <p:spPr>
            <a:xfrm>
              <a:off x="0" y="0"/>
              <a:ext cx="2873337" cy="2805832"/>
            </a:xfrm>
            <a:custGeom>
              <a:avLst/>
              <a:gdLst/>
              <a:ahLst/>
              <a:cxnLst/>
              <a:rect l="l" t="t" r="r" b="b"/>
              <a:pathLst>
                <a:path w="2873337" h="2805832">
                  <a:moveTo>
                    <a:pt x="0" y="0"/>
                  </a:moveTo>
                  <a:lnTo>
                    <a:pt x="2873337" y="0"/>
                  </a:lnTo>
                  <a:lnTo>
                    <a:pt x="2873337" y="2805832"/>
                  </a:lnTo>
                  <a:lnTo>
                    <a:pt x="0" y="2805832"/>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6" name="TextBox 6"/>
            <p:cNvSpPr txBox="1"/>
            <p:nvPr/>
          </p:nvSpPr>
          <p:spPr>
            <a:xfrm>
              <a:off x="0" y="-38100"/>
              <a:ext cx="2873337" cy="2843932"/>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r>
                <a:rPr lang="en-US" sz="1266">
                  <a:solidFill>
                    <a:srgbClr val="FFFFFF"/>
                  </a:solidFill>
                  <a:latin typeface="DM Sans"/>
                  <a:ea typeface="DM Sans"/>
                  <a:cs typeface="DM Sans"/>
                  <a:sym typeface="DM Sans"/>
                </a:rPr>
                <a:t>*Federal funding uncertainty means empty units, recaptured dollars this year, highlights need for local investment.</a:t>
              </a:r>
            </a:p>
          </p:txBody>
        </p:sp>
      </p:grpSp>
      <p:grpSp>
        <p:nvGrpSpPr>
          <p:cNvPr id="7" name="Group 7"/>
          <p:cNvGrpSpPr/>
          <p:nvPr/>
        </p:nvGrpSpPr>
        <p:grpSpPr>
          <a:xfrm>
            <a:off x="5196616" y="-354158"/>
            <a:ext cx="333190" cy="2997670"/>
            <a:chOff x="0" y="0"/>
            <a:chExt cx="131631" cy="1184265"/>
          </a:xfrm>
        </p:grpSpPr>
        <p:sp>
          <p:nvSpPr>
            <p:cNvPr id="8" name="Freeform 8"/>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10" name="Group 10"/>
          <p:cNvGrpSpPr/>
          <p:nvPr/>
        </p:nvGrpSpPr>
        <p:grpSpPr>
          <a:xfrm>
            <a:off x="11858810" y="3887053"/>
            <a:ext cx="333190" cy="2997670"/>
            <a:chOff x="0" y="0"/>
            <a:chExt cx="131631" cy="1184265"/>
          </a:xfrm>
        </p:grpSpPr>
        <p:sp>
          <p:nvSpPr>
            <p:cNvPr id="11" name="Freeform 11"/>
            <p:cNvSpPr/>
            <p:nvPr/>
          </p:nvSpPr>
          <p:spPr>
            <a:xfrm>
              <a:off x="0" y="0"/>
              <a:ext cx="131631" cy="1184265"/>
            </a:xfrm>
            <a:custGeom>
              <a:avLst/>
              <a:gdLst/>
              <a:ahLst/>
              <a:cxnLst/>
              <a:rect l="l" t="t" r="r" b="b"/>
              <a:pathLst>
                <a:path w="131631" h="1184265">
                  <a:moveTo>
                    <a:pt x="0" y="0"/>
                  </a:moveTo>
                  <a:lnTo>
                    <a:pt x="131631" y="0"/>
                  </a:lnTo>
                  <a:lnTo>
                    <a:pt x="131631" y="1184265"/>
                  </a:lnTo>
                  <a:lnTo>
                    <a:pt x="0" y="1184265"/>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0" y="-38100"/>
              <a:ext cx="131631" cy="122236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3" name="Freeform 13"/>
          <p:cNvSpPr/>
          <p:nvPr/>
        </p:nvSpPr>
        <p:spPr>
          <a:xfrm>
            <a:off x="10446355" y="5781034"/>
            <a:ext cx="1167363" cy="750031"/>
          </a:xfrm>
          <a:custGeom>
            <a:avLst/>
            <a:gdLst/>
            <a:ahLst/>
            <a:cxnLst/>
            <a:rect l="l" t="t" r="r" b="b"/>
            <a:pathLst>
              <a:path w="1751044" h="1125046">
                <a:moveTo>
                  <a:pt x="0" y="0"/>
                </a:moveTo>
                <a:lnTo>
                  <a:pt x="1751043" y="0"/>
                </a:lnTo>
                <a:lnTo>
                  <a:pt x="1751043" y="1125045"/>
                </a:lnTo>
                <a:lnTo>
                  <a:pt x="0" y="112504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5590988" y="5616786"/>
            <a:ext cx="1180257" cy="1110830"/>
          </a:xfrm>
          <a:custGeom>
            <a:avLst/>
            <a:gdLst/>
            <a:ahLst/>
            <a:cxnLst/>
            <a:rect l="l" t="t" r="r" b="b"/>
            <a:pathLst>
              <a:path w="1770385" h="1666245">
                <a:moveTo>
                  <a:pt x="0" y="0"/>
                </a:moveTo>
                <a:lnTo>
                  <a:pt x="1770385" y="0"/>
                </a:lnTo>
                <a:lnTo>
                  <a:pt x="1770385" y="1666244"/>
                </a:lnTo>
                <a:lnTo>
                  <a:pt x="0" y="1666244"/>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6999021" y="5616786"/>
            <a:ext cx="1010358" cy="1010358"/>
          </a:xfrm>
          <a:custGeom>
            <a:avLst/>
            <a:gdLst/>
            <a:ahLst/>
            <a:cxnLst/>
            <a:rect l="l" t="t" r="r" b="b"/>
            <a:pathLst>
              <a:path w="1515537" h="1515537">
                <a:moveTo>
                  <a:pt x="0" y="0"/>
                </a:moveTo>
                <a:lnTo>
                  <a:pt x="1515537" y="0"/>
                </a:lnTo>
                <a:lnTo>
                  <a:pt x="1515537" y="1515537"/>
                </a:lnTo>
                <a:lnTo>
                  <a:pt x="0" y="1515537"/>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8464932" y="5616786"/>
            <a:ext cx="736503" cy="914279"/>
          </a:xfrm>
          <a:custGeom>
            <a:avLst/>
            <a:gdLst/>
            <a:ahLst/>
            <a:cxnLst/>
            <a:rect l="l" t="t" r="r" b="b"/>
            <a:pathLst>
              <a:path w="1104754" h="1371419">
                <a:moveTo>
                  <a:pt x="0" y="0"/>
                </a:moveTo>
                <a:lnTo>
                  <a:pt x="1104754" y="0"/>
                </a:lnTo>
                <a:lnTo>
                  <a:pt x="1104754" y="1371418"/>
                </a:lnTo>
                <a:lnTo>
                  <a:pt x="0" y="1371418"/>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Freeform 17"/>
          <p:cNvSpPr/>
          <p:nvPr/>
        </p:nvSpPr>
        <p:spPr>
          <a:xfrm>
            <a:off x="7847382" y="5073146"/>
            <a:ext cx="1810450" cy="419589"/>
          </a:xfrm>
          <a:custGeom>
            <a:avLst/>
            <a:gdLst/>
            <a:ahLst/>
            <a:cxnLst/>
            <a:rect l="l" t="t" r="r" b="b"/>
            <a:pathLst>
              <a:path w="2715675" h="629384">
                <a:moveTo>
                  <a:pt x="0" y="0"/>
                </a:moveTo>
                <a:lnTo>
                  <a:pt x="2715676" y="0"/>
                </a:lnTo>
                <a:lnTo>
                  <a:pt x="2715676" y="629384"/>
                </a:lnTo>
                <a:lnTo>
                  <a:pt x="0" y="629384"/>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8" name="Freeform 18"/>
          <p:cNvSpPr/>
          <p:nvPr/>
        </p:nvSpPr>
        <p:spPr>
          <a:xfrm>
            <a:off x="9564314" y="5492735"/>
            <a:ext cx="653441" cy="1123459"/>
          </a:xfrm>
          <a:custGeom>
            <a:avLst/>
            <a:gdLst/>
            <a:ahLst/>
            <a:cxnLst/>
            <a:rect l="l" t="t" r="r" b="b"/>
            <a:pathLst>
              <a:path w="980161" h="1685189">
                <a:moveTo>
                  <a:pt x="0" y="0"/>
                </a:moveTo>
                <a:lnTo>
                  <a:pt x="980161" y="0"/>
                </a:lnTo>
                <a:lnTo>
                  <a:pt x="980161" y="1685188"/>
                </a:lnTo>
                <a:lnTo>
                  <a:pt x="0" y="1685188"/>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9" name="TextBox 19"/>
          <p:cNvSpPr txBox="1"/>
          <p:nvPr/>
        </p:nvSpPr>
        <p:spPr>
          <a:xfrm>
            <a:off x="238989" y="686511"/>
            <a:ext cx="4139152" cy="67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950"/>
              </a:lnSpc>
            </a:pPr>
            <a:r>
              <a:rPr lang="en-US" sz="5000" b="1">
                <a:solidFill>
                  <a:srgbClr val="FFFFFF"/>
                </a:solidFill>
                <a:latin typeface="League Spartan"/>
                <a:ea typeface="League Spartan"/>
                <a:cs typeface="League Spartan"/>
                <a:sym typeface="League Spartan"/>
              </a:rPr>
              <a:t>“PSH Lite”</a:t>
            </a:r>
          </a:p>
        </p:txBody>
      </p:sp>
      <p:sp>
        <p:nvSpPr>
          <p:cNvPr id="20" name="TextBox 20"/>
          <p:cNvSpPr txBox="1"/>
          <p:nvPr/>
        </p:nvSpPr>
        <p:spPr>
          <a:xfrm>
            <a:off x="5802337" y="540462"/>
            <a:ext cx="6223068" cy="7265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3"/>
              </a:lnSpc>
            </a:pPr>
            <a:r>
              <a:rPr lang="en-US" sz="2066">
                <a:solidFill>
                  <a:srgbClr val="E75224"/>
                </a:solidFill>
                <a:latin typeface="DM Sans"/>
                <a:ea typeface="DM Sans"/>
                <a:cs typeface="DM Sans"/>
                <a:sym typeface="DM Sans"/>
              </a:rPr>
              <a:t>Pilot program to bring proactive community support to aging residents in low-income housing.</a:t>
            </a:r>
          </a:p>
        </p:txBody>
      </p:sp>
      <p:sp>
        <p:nvSpPr>
          <p:cNvPr id="21" name="TextBox 21"/>
          <p:cNvSpPr txBox="1"/>
          <p:nvPr/>
        </p:nvSpPr>
        <p:spPr>
          <a:xfrm>
            <a:off x="5881243" y="1543805"/>
            <a:ext cx="5742729" cy="271677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48952" lvl="1" indent="-174476" algn="l">
              <a:lnSpc>
                <a:spcPts val="2747"/>
              </a:lnSpc>
              <a:buFont typeface="Arial"/>
              <a:buChar char="•"/>
            </a:pPr>
            <a:r>
              <a:rPr lang="en-US" sz="1616">
                <a:solidFill>
                  <a:srgbClr val="006B70"/>
                </a:solidFill>
                <a:latin typeface="DM Sans"/>
                <a:ea typeface="DM Sans"/>
                <a:cs typeface="DM Sans"/>
                <a:sym typeface="DM Sans"/>
              </a:rPr>
              <a:t>.5 FTE on-site to engage residents individually and with community events</a:t>
            </a:r>
            <a:r>
              <a:rPr lang="en-US" sz="1616" i="1">
                <a:solidFill>
                  <a:srgbClr val="006B70"/>
                </a:solidFill>
                <a:latin typeface="DM Sans Italics"/>
                <a:ea typeface="DM Sans Italics"/>
                <a:cs typeface="DM Sans Italics"/>
                <a:sym typeface="DM Sans Italics"/>
              </a:rPr>
              <a:t> (yoga, dinners, movie night, etc.)</a:t>
            </a:r>
          </a:p>
          <a:p>
            <a:pPr marL="348952" lvl="1" indent="-174476" algn="l">
              <a:lnSpc>
                <a:spcPts val="2747"/>
              </a:lnSpc>
              <a:buFont typeface="Arial"/>
              <a:buChar char="•"/>
            </a:pPr>
            <a:r>
              <a:rPr lang="en-US" sz="1616">
                <a:solidFill>
                  <a:srgbClr val="006B70"/>
                </a:solidFill>
                <a:latin typeface="DM Sans"/>
                <a:ea typeface="DM Sans"/>
                <a:cs typeface="DM Sans"/>
                <a:sym typeface="DM Sans"/>
              </a:rPr>
              <a:t>Individual resource navigation and eviction prevention </a:t>
            </a:r>
            <a:r>
              <a:rPr lang="en-US" sz="1616" i="1">
                <a:solidFill>
                  <a:srgbClr val="006B70"/>
                </a:solidFill>
                <a:latin typeface="DM Sans Italics"/>
                <a:ea typeface="DM Sans Italics"/>
                <a:cs typeface="DM Sans Italics"/>
                <a:sym typeface="DM Sans Italics"/>
              </a:rPr>
              <a:t>(utility assistance, transportation, healthcare connections, etc.)</a:t>
            </a:r>
          </a:p>
          <a:p>
            <a:pPr marL="348952" lvl="1" indent="-174476" algn="l">
              <a:lnSpc>
                <a:spcPts val="2747"/>
              </a:lnSpc>
              <a:buFont typeface="Arial"/>
              <a:buChar char="•"/>
            </a:pPr>
            <a:r>
              <a:rPr lang="en-US" sz="1616">
                <a:solidFill>
                  <a:srgbClr val="006B70"/>
                </a:solidFill>
                <a:latin typeface="DM Sans"/>
                <a:ea typeface="DM Sans"/>
                <a:cs typeface="DM Sans"/>
                <a:sym typeface="DM Sans"/>
              </a:rPr>
              <a:t>Created new app “Neighbor Notes” for advocates to easily track 1:1 engagements &amp; event attendance. </a:t>
            </a:r>
          </a:p>
          <a:p>
            <a:pPr marL="348952" lvl="1" indent="-174476" algn="l">
              <a:lnSpc>
                <a:spcPts val="2747"/>
              </a:lnSpc>
              <a:buFont typeface="Arial"/>
              <a:buChar char="•"/>
            </a:pPr>
            <a:r>
              <a:rPr lang="en-US" sz="1616">
                <a:solidFill>
                  <a:srgbClr val="006B70"/>
                </a:solidFill>
                <a:latin typeface="DM Sans"/>
                <a:ea typeface="DM Sans"/>
                <a:cs typeface="DM Sans"/>
                <a:sym typeface="DM Sans"/>
              </a:rPr>
              <a:t>Program evaluation and impact assessment with OHSU.</a:t>
            </a:r>
          </a:p>
        </p:txBody>
      </p:sp>
      <p:sp>
        <p:nvSpPr>
          <p:cNvPr id="22" name="TextBox 22"/>
          <p:cNvSpPr txBox="1"/>
          <p:nvPr/>
        </p:nvSpPr>
        <p:spPr>
          <a:xfrm>
            <a:off x="124469" y="1352569"/>
            <a:ext cx="3702527" cy="5031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1353" lvl="1" indent="-155676" algn="l">
              <a:lnSpc>
                <a:spcPts val="2019"/>
              </a:lnSpc>
              <a:buFont typeface="Arial"/>
              <a:buChar char="•"/>
            </a:pPr>
            <a:r>
              <a:rPr lang="en-US" sz="1442">
                <a:solidFill>
                  <a:srgbClr val="FFFFFF"/>
                </a:solidFill>
                <a:latin typeface="DM Sans"/>
                <a:ea typeface="DM Sans"/>
                <a:cs typeface="DM Sans"/>
                <a:sym typeface="DM Sans"/>
              </a:rPr>
              <a:t>SUPPORTS FOR 47 SENIOR RESIDENTS OF AFFORDABLE HOUSING</a:t>
            </a:r>
          </a:p>
        </p:txBody>
      </p:sp>
    </p:spTree>
    <p:extLst>
      <p:ext uri="{BB962C8B-B14F-4D97-AF65-F5344CB8AC3E}">
        <p14:creationId xmlns:p14="http://schemas.microsoft.com/office/powerpoint/2010/main" val="694157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A7C92"/>
        </a:solidFill>
        <a:effectLst/>
      </p:bgPr>
    </p:bg>
    <p:spTree>
      <p:nvGrpSpPr>
        <p:cNvPr id="1" name=""/>
        <p:cNvGrpSpPr/>
        <p:nvPr/>
      </p:nvGrpSpPr>
      <p:grpSpPr>
        <a:xfrm>
          <a:off x="0" y="0"/>
          <a:ext cx="0" cy="0"/>
          <a:chOff x="0" y="0"/>
          <a:chExt cx="0" cy="0"/>
        </a:xfrm>
      </p:grpSpPr>
      <p:grpSp>
        <p:nvGrpSpPr>
          <p:cNvPr id="2" name="Group 2"/>
          <p:cNvGrpSpPr/>
          <p:nvPr/>
        </p:nvGrpSpPr>
        <p:grpSpPr>
          <a:xfrm>
            <a:off x="-500462" y="-25026"/>
            <a:ext cx="13192923" cy="406611"/>
            <a:chOff x="0" y="0"/>
            <a:chExt cx="5212019" cy="160636"/>
          </a:xfrm>
        </p:grpSpPr>
        <p:sp>
          <p:nvSpPr>
            <p:cNvPr id="3" name="Freeform 3"/>
            <p:cNvSpPr/>
            <p:nvPr/>
          </p:nvSpPr>
          <p:spPr>
            <a:xfrm>
              <a:off x="0" y="0"/>
              <a:ext cx="5212019" cy="160636"/>
            </a:xfrm>
            <a:custGeom>
              <a:avLst/>
              <a:gdLst/>
              <a:ahLst/>
              <a:cxnLst/>
              <a:rect l="l" t="t" r="r" b="b"/>
              <a:pathLst>
                <a:path w="5212019" h="160636">
                  <a:moveTo>
                    <a:pt x="0" y="0"/>
                  </a:moveTo>
                  <a:lnTo>
                    <a:pt x="5212019" y="0"/>
                  </a:lnTo>
                  <a:lnTo>
                    <a:pt x="5212019" y="160636"/>
                  </a:lnTo>
                  <a:lnTo>
                    <a:pt x="0" y="160636"/>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38100"/>
              <a:ext cx="5212019" cy="19873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5" name="Group 5"/>
          <p:cNvGrpSpPr/>
          <p:nvPr/>
        </p:nvGrpSpPr>
        <p:grpSpPr>
          <a:xfrm>
            <a:off x="-622593" y="-520794"/>
            <a:ext cx="13192923" cy="768819"/>
            <a:chOff x="0" y="0"/>
            <a:chExt cx="5212019" cy="303731"/>
          </a:xfrm>
        </p:grpSpPr>
        <p:sp>
          <p:nvSpPr>
            <p:cNvPr id="6" name="Freeform 6"/>
            <p:cNvSpPr/>
            <p:nvPr/>
          </p:nvSpPr>
          <p:spPr>
            <a:xfrm>
              <a:off x="0" y="0"/>
              <a:ext cx="5212019" cy="303731"/>
            </a:xfrm>
            <a:custGeom>
              <a:avLst/>
              <a:gdLst/>
              <a:ahLst/>
              <a:cxnLst/>
              <a:rect l="l" t="t" r="r" b="b"/>
              <a:pathLst>
                <a:path w="5212019" h="303731">
                  <a:moveTo>
                    <a:pt x="0" y="0"/>
                  </a:moveTo>
                  <a:lnTo>
                    <a:pt x="5212019" y="0"/>
                  </a:lnTo>
                  <a:lnTo>
                    <a:pt x="5212019" y="303731"/>
                  </a:lnTo>
                  <a:lnTo>
                    <a:pt x="0" y="303731"/>
                  </a:ln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0" y="-38100"/>
              <a:ext cx="5212019" cy="341831"/>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8" name="Group 8"/>
          <p:cNvGrpSpPr/>
          <p:nvPr/>
        </p:nvGrpSpPr>
        <p:grpSpPr>
          <a:xfrm>
            <a:off x="0" y="381586"/>
            <a:ext cx="12192000" cy="7754586"/>
            <a:chOff x="0" y="0"/>
            <a:chExt cx="24384000" cy="15509173"/>
          </a:xfrm>
        </p:grpSpPr>
        <p:pic>
          <p:nvPicPr>
            <p:cNvPr id="9" name="Picture 9"/>
            <p:cNvPicPr>
              <a:picLocks noChangeAspect="1"/>
            </p:cNvPicPr>
            <p:nvPr/>
          </p:nvPicPr>
          <p:blipFill>
            <a:blip r:embed="rId2">
              <a:alphaModFix amt="14000"/>
            </a:blip>
            <a:srcRect t="7142" b="8051"/>
            <a:stretch>
              <a:fillRect/>
            </a:stretch>
          </p:blipFill>
          <p:spPr>
            <a:xfrm>
              <a:off x="0" y="0"/>
              <a:ext cx="24384000" cy="15509173"/>
            </a:xfrm>
            <a:prstGeom prst="rect">
              <a:avLst/>
            </a:prstGeom>
          </p:spPr>
        </p:pic>
      </p:grpSp>
      <p:sp>
        <p:nvSpPr>
          <p:cNvPr id="10" name="TextBox 10"/>
          <p:cNvSpPr txBox="1"/>
          <p:nvPr/>
        </p:nvSpPr>
        <p:spPr>
          <a:xfrm>
            <a:off x="296072" y="787400"/>
            <a:ext cx="11599858" cy="6732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4950"/>
              </a:lnSpc>
            </a:pPr>
            <a:r>
              <a:rPr lang="en-US" sz="5000" b="1">
                <a:solidFill>
                  <a:srgbClr val="FFFFFF"/>
                </a:solidFill>
                <a:latin typeface="League Spartan"/>
                <a:ea typeface="League Spartan"/>
                <a:cs typeface="League Spartan"/>
                <a:sym typeface="League Spartan"/>
              </a:rPr>
              <a:t>PSH Advancement</a:t>
            </a:r>
          </a:p>
        </p:txBody>
      </p:sp>
      <p:sp>
        <p:nvSpPr>
          <p:cNvPr id="11" name="TextBox 11"/>
          <p:cNvSpPr txBox="1"/>
          <p:nvPr/>
        </p:nvSpPr>
        <p:spPr>
          <a:xfrm>
            <a:off x="423440" y="1482840"/>
            <a:ext cx="9982239" cy="420454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77739" lvl="1" indent="-188869" algn="l">
              <a:lnSpc>
                <a:spcPts val="2974"/>
              </a:lnSpc>
              <a:buFont typeface="Arial"/>
              <a:buChar char="•"/>
            </a:pPr>
            <a:r>
              <a:rPr lang="en-US" sz="1749" b="1">
                <a:solidFill>
                  <a:srgbClr val="FFFFFF"/>
                </a:solidFill>
                <a:latin typeface="DM Sans Bold"/>
                <a:ea typeface="DM Sans Bold"/>
                <a:cs typeface="DM Sans Bold"/>
                <a:sym typeface="DM Sans Bold"/>
              </a:rPr>
              <a:t>Service Provider Training and Capacity Building:  </a:t>
            </a:r>
            <a:r>
              <a:rPr lang="en-US" sz="1749">
                <a:solidFill>
                  <a:srgbClr val="FFFFFF"/>
                </a:solidFill>
                <a:latin typeface="DM Sans"/>
                <a:ea typeface="DM Sans"/>
                <a:cs typeface="DM Sans"/>
                <a:sym typeface="DM Sans"/>
              </a:rPr>
              <a:t>approx </a:t>
            </a:r>
            <a:r>
              <a:rPr lang="en-US" sz="1749" b="1">
                <a:solidFill>
                  <a:srgbClr val="FFFFFF"/>
                </a:solidFill>
                <a:latin typeface="DM Sans Bold"/>
                <a:ea typeface="DM Sans Bold"/>
                <a:cs typeface="DM Sans Bold"/>
                <a:sym typeface="DM Sans Bold"/>
              </a:rPr>
              <a:t>720 in-person training hours</a:t>
            </a:r>
            <a:r>
              <a:rPr lang="en-US" sz="1749">
                <a:solidFill>
                  <a:srgbClr val="FFFFFF"/>
                </a:solidFill>
                <a:latin typeface="DM Sans"/>
                <a:ea typeface="DM Sans"/>
                <a:cs typeface="DM Sans"/>
                <a:sym typeface="DM Sans"/>
              </a:rPr>
              <a:t> across 8 partner organizations in 2025.</a:t>
            </a:r>
          </a:p>
          <a:p>
            <a:pPr marL="697904" lvl="2" indent="-232634" algn="l">
              <a:lnSpc>
                <a:spcPts val="2747"/>
              </a:lnSpc>
              <a:buFont typeface="Arial"/>
              <a:buChar char="⚬"/>
            </a:pPr>
            <a:r>
              <a:rPr lang="en-US" sz="1616">
                <a:solidFill>
                  <a:srgbClr val="FFFFFF"/>
                </a:solidFill>
                <a:latin typeface="DM Sans"/>
                <a:ea typeface="DM Sans"/>
                <a:cs typeface="DM Sans"/>
                <a:sym typeface="DM Sans"/>
              </a:rPr>
              <a:t>“Mental Health and Homeless Services in Deschutes County”</a:t>
            </a:r>
          </a:p>
          <a:p>
            <a:pPr marL="697904" lvl="2" indent="-232634" algn="l">
              <a:lnSpc>
                <a:spcPts val="2747"/>
              </a:lnSpc>
              <a:buFont typeface="Arial"/>
              <a:buChar char="⚬"/>
            </a:pPr>
            <a:r>
              <a:rPr lang="en-US" sz="1616">
                <a:solidFill>
                  <a:srgbClr val="FFFFFF"/>
                </a:solidFill>
                <a:latin typeface="DM Sans"/>
                <a:ea typeface="DM Sans"/>
                <a:cs typeface="DM Sans"/>
                <a:sym typeface="DM Sans"/>
              </a:rPr>
              <a:t>Housing Oregon Industry Support Conference (Portland)</a:t>
            </a:r>
          </a:p>
          <a:p>
            <a:pPr marL="697904" lvl="2" indent="-232634" algn="l">
              <a:lnSpc>
                <a:spcPts val="2747"/>
              </a:lnSpc>
              <a:buFont typeface="Arial"/>
              <a:buChar char="⚬"/>
            </a:pPr>
            <a:r>
              <a:rPr lang="en-US" sz="1616">
                <a:solidFill>
                  <a:srgbClr val="FFFFFF"/>
                </a:solidFill>
                <a:latin typeface="DM Sans"/>
                <a:ea typeface="DM Sans"/>
                <a:cs typeface="DM Sans"/>
                <a:sym typeface="DM Sans"/>
              </a:rPr>
              <a:t>Corporation for Supportive Housing, annual PSH Summit (Chicago, IL)</a:t>
            </a:r>
          </a:p>
          <a:p>
            <a:pPr marL="697904" lvl="2" indent="-232634" algn="l">
              <a:lnSpc>
                <a:spcPts val="2747"/>
              </a:lnSpc>
              <a:buFont typeface="Arial"/>
              <a:buChar char="⚬"/>
            </a:pPr>
            <a:r>
              <a:rPr lang="en-US" sz="1616">
                <a:solidFill>
                  <a:srgbClr val="FFFFFF"/>
                </a:solidFill>
                <a:latin typeface="DM Sans"/>
                <a:ea typeface="DM Sans"/>
                <a:cs typeface="DM Sans"/>
                <a:sym typeface="DM Sans"/>
              </a:rPr>
              <a:t>CPR &amp; AED training for Cleveland Commons staff</a:t>
            </a:r>
          </a:p>
          <a:p>
            <a:pPr marL="697904" lvl="2" indent="-232634" algn="l">
              <a:lnSpc>
                <a:spcPts val="2747"/>
              </a:lnSpc>
              <a:buFont typeface="Arial"/>
              <a:buChar char="⚬"/>
            </a:pPr>
            <a:r>
              <a:rPr lang="en-US" sz="1616">
                <a:solidFill>
                  <a:srgbClr val="FFFFFF"/>
                </a:solidFill>
                <a:latin typeface="DM Sans"/>
                <a:ea typeface="DM Sans"/>
                <a:cs typeface="DM Sans"/>
                <a:sym typeface="DM Sans"/>
              </a:rPr>
              <a:t>Trauma Informed Care and Mental Health First Aid for Cleveland Commons staff</a:t>
            </a:r>
          </a:p>
          <a:p>
            <a:pPr marL="348952" lvl="1" indent="-174476" algn="l">
              <a:lnSpc>
                <a:spcPts val="2747"/>
              </a:lnSpc>
              <a:buFont typeface="Arial"/>
              <a:buChar char="•"/>
            </a:pPr>
            <a:r>
              <a:rPr lang="en-US" sz="1616">
                <a:solidFill>
                  <a:srgbClr val="FFFFFF"/>
                </a:solidFill>
                <a:latin typeface="DM Sans"/>
                <a:ea typeface="DM Sans"/>
                <a:cs typeface="DM Sans"/>
                <a:sym typeface="DM Sans"/>
              </a:rPr>
              <a:t>Participating in </a:t>
            </a:r>
            <a:r>
              <a:rPr lang="en-US" sz="1616" b="1">
                <a:solidFill>
                  <a:srgbClr val="FFFFFF"/>
                </a:solidFill>
                <a:latin typeface="DM Sans Bold"/>
                <a:ea typeface="DM Sans Bold"/>
                <a:cs typeface="DM Sans Bold"/>
                <a:sym typeface="DM Sans Bold"/>
              </a:rPr>
              <a:t>OHCS’s PSH Institute PSH Project Team with Mountain View Community Development</a:t>
            </a:r>
            <a:r>
              <a:rPr lang="en-US" sz="1616">
                <a:solidFill>
                  <a:srgbClr val="FFFFFF"/>
                </a:solidFill>
                <a:latin typeface="DM Sans"/>
                <a:ea typeface="DM Sans"/>
                <a:cs typeface="DM Sans"/>
                <a:sym typeface="DM Sans"/>
              </a:rPr>
              <a:t> (96 hrs).</a:t>
            </a:r>
          </a:p>
          <a:p>
            <a:pPr marL="348952" lvl="1" indent="-174476" algn="l">
              <a:lnSpc>
                <a:spcPts val="2747"/>
              </a:lnSpc>
              <a:buFont typeface="Arial"/>
              <a:buChar char="•"/>
            </a:pPr>
            <a:r>
              <a:rPr lang="en-US" sz="1616">
                <a:solidFill>
                  <a:srgbClr val="FFFFFF"/>
                </a:solidFill>
                <a:latin typeface="DM Sans"/>
                <a:ea typeface="DM Sans"/>
                <a:cs typeface="DM Sans"/>
                <a:sym typeface="DM Sans"/>
              </a:rPr>
              <a:t>Promoting PSH expansion through community education, program evaluation, PSH cost-savings impact assessment, healthcare and housing connections.</a:t>
            </a:r>
          </a:p>
          <a:p>
            <a:pPr algn="l">
              <a:lnSpc>
                <a:spcPts val="2747"/>
              </a:lnSpc>
            </a:pPr>
            <a:endParaRPr lang="en-US" sz="1616">
              <a:solidFill>
                <a:srgbClr val="FFFFFF"/>
              </a:solidFill>
              <a:latin typeface="DM Sans"/>
              <a:ea typeface="DM Sans"/>
              <a:cs typeface="DM Sans"/>
              <a:sym typeface="DM Sans"/>
            </a:endParaRPr>
          </a:p>
        </p:txBody>
      </p:sp>
    </p:spTree>
    <p:extLst>
      <p:ext uri="{BB962C8B-B14F-4D97-AF65-F5344CB8AC3E}">
        <p14:creationId xmlns:p14="http://schemas.microsoft.com/office/powerpoint/2010/main" val="3610423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74586" y="-238992"/>
            <a:ext cx="10137374" cy="6858000"/>
            <a:chOff x="0" y="0"/>
            <a:chExt cx="4004888" cy="2709333"/>
          </a:xfrm>
        </p:grpSpPr>
        <p:sp>
          <p:nvSpPr>
            <p:cNvPr id="3" name="Freeform 3"/>
            <p:cNvSpPr/>
            <p:nvPr/>
          </p:nvSpPr>
          <p:spPr>
            <a:xfrm>
              <a:off x="0" y="0"/>
              <a:ext cx="4004888" cy="2709333"/>
            </a:xfrm>
            <a:custGeom>
              <a:avLst/>
              <a:gdLst/>
              <a:ahLst/>
              <a:cxnLst/>
              <a:rect l="l" t="t" r="r" b="b"/>
              <a:pathLst>
                <a:path w="4004888" h="2709333">
                  <a:moveTo>
                    <a:pt x="0" y="0"/>
                  </a:moveTo>
                  <a:lnTo>
                    <a:pt x="4004888" y="0"/>
                  </a:lnTo>
                  <a:lnTo>
                    <a:pt x="4004888" y="2709333"/>
                  </a:lnTo>
                  <a:lnTo>
                    <a:pt x="0" y="2709333"/>
                  </a:lnTo>
                  <a:close/>
                </a:path>
              </a:pathLst>
            </a:custGeom>
            <a:solidFill>
              <a:srgbClr val="4A7C9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0" y="-38100"/>
              <a:ext cx="4004888" cy="2747433"/>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5" name="Group 5"/>
          <p:cNvGrpSpPr/>
          <p:nvPr/>
        </p:nvGrpSpPr>
        <p:grpSpPr>
          <a:xfrm>
            <a:off x="7664327" y="-39098"/>
            <a:ext cx="324565" cy="7218255"/>
            <a:chOff x="0" y="0"/>
            <a:chExt cx="128223" cy="2851656"/>
          </a:xfrm>
        </p:grpSpPr>
        <p:sp>
          <p:nvSpPr>
            <p:cNvPr id="6" name="Freeform 6"/>
            <p:cNvSpPr/>
            <p:nvPr/>
          </p:nvSpPr>
          <p:spPr>
            <a:xfrm>
              <a:off x="0" y="0"/>
              <a:ext cx="128223" cy="2851656"/>
            </a:xfrm>
            <a:custGeom>
              <a:avLst/>
              <a:gdLst/>
              <a:ahLst/>
              <a:cxnLst/>
              <a:rect l="l" t="t" r="r" b="b"/>
              <a:pathLst>
                <a:path w="128223" h="2851656">
                  <a:moveTo>
                    <a:pt x="0" y="0"/>
                  </a:moveTo>
                  <a:lnTo>
                    <a:pt x="128223" y="0"/>
                  </a:lnTo>
                  <a:lnTo>
                    <a:pt x="128223" y="2851656"/>
                  </a:lnTo>
                  <a:lnTo>
                    <a:pt x="0" y="2851656"/>
                  </a:lnTo>
                  <a:close/>
                </a:path>
              </a:pathLst>
            </a:custGeom>
            <a:solidFill>
              <a:srgbClr val="FBAE34"/>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p:nvPr/>
          </p:nvSpPr>
          <p:spPr>
            <a:xfrm>
              <a:off x="0" y="-38100"/>
              <a:ext cx="128223" cy="2889756"/>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8" name="Freeform 8"/>
          <p:cNvSpPr/>
          <p:nvPr/>
        </p:nvSpPr>
        <p:spPr>
          <a:xfrm>
            <a:off x="7287001" y="3218473"/>
            <a:ext cx="4585512" cy="703112"/>
          </a:xfrm>
          <a:custGeom>
            <a:avLst/>
            <a:gdLst/>
            <a:ahLst/>
            <a:cxnLst/>
            <a:rect l="l" t="t" r="r" b="b"/>
            <a:pathLst>
              <a:path w="6878268" h="1054668">
                <a:moveTo>
                  <a:pt x="0" y="0"/>
                </a:moveTo>
                <a:lnTo>
                  <a:pt x="6878268" y="0"/>
                </a:lnTo>
                <a:lnTo>
                  <a:pt x="6878268" y="1054667"/>
                </a:lnTo>
                <a:lnTo>
                  <a:pt x="0" y="1054667"/>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9" name="Group 9"/>
          <p:cNvGrpSpPr/>
          <p:nvPr/>
        </p:nvGrpSpPr>
        <p:grpSpPr>
          <a:xfrm>
            <a:off x="7368321" y="280178"/>
            <a:ext cx="4422871" cy="3100043"/>
            <a:chOff x="0" y="0"/>
            <a:chExt cx="8845742" cy="6200085"/>
          </a:xfrm>
        </p:grpSpPr>
        <p:pic>
          <p:nvPicPr>
            <p:cNvPr id="10" name="Picture 10"/>
            <p:cNvPicPr>
              <a:picLocks noChangeAspect="1"/>
            </p:cNvPicPr>
            <p:nvPr/>
          </p:nvPicPr>
          <p:blipFill>
            <a:blip r:embed="rId3"/>
            <a:srcRect t="3272" b="3272"/>
            <a:stretch>
              <a:fillRect/>
            </a:stretch>
          </p:blipFill>
          <p:spPr>
            <a:xfrm>
              <a:off x="0" y="0"/>
              <a:ext cx="8845742" cy="6200085"/>
            </a:xfrm>
            <a:prstGeom prst="rect">
              <a:avLst/>
            </a:prstGeom>
          </p:spPr>
        </p:pic>
      </p:grpSp>
      <p:sp>
        <p:nvSpPr>
          <p:cNvPr id="11" name="Freeform 11"/>
          <p:cNvSpPr/>
          <p:nvPr/>
        </p:nvSpPr>
        <p:spPr>
          <a:xfrm>
            <a:off x="85307" y="5117469"/>
            <a:ext cx="4844733" cy="742859"/>
          </a:xfrm>
          <a:custGeom>
            <a:avLst/>
            <a:gdLst/>
            <a:ahLst/>
            <a:cxnLst/>
            <a:rect l="l" t="t" r="r" b="b"/>
            <a:pathLst>
              <a:path w="7267100" h="1114289">
                <a:moveTo>
                  <a:pt x="0" y="0"/>
                </a:moveTo>
                <a:lnTo>
                  <a:pt x="7267100" y="0"/>
                </a:lnTo>
                <a:lnTo>
                  <a:pt x="7267100" y="1114288"/>
                </a:lnTo>
                <a:lnTo>
                  <a:pt x="0" y="111428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Freeform 12"/>
          <p:cNvSpPr/>
          <p:nvPr/>
        </p:nvSpPr>
        <p:spPr>
          <a:xfrm>
            <a:off x="5164602" y="5678721"/>
            <a:ext cx="5520145" cy="742859"/>
          </a:xfrm>
          <a:custGeom>
            <a:avLst/>
            <a:gdLst/>
            <a:ahLst/>
            <a:cxnLst/>
            <a:rect l="l" t="t" r="r" b="b"/>
            <a:pathLst>
              <a:path w="8280218" h="1114289">
                <a:moveTo>
                  <a:pt x="0" y="0"/>
                </a:moveTo>
                <a:lnTo>
                  <a:pt x="8280218" y="0"/>
                </a:lnTo>
                <a:lnTo>
                  <a:pt x="8280218" y="1114289"/>
                </a:lnTo>
                <a:lnTo>
                  <a:pt x="0" y="1114289"/>
                </a:lnTo>
                <a:lnTo>
                  <a:pt x="0" y="0"/>
                </a:lnTo>
                <a:close/>
              </a:path>
            </a:pathLst>
          </a:custGeom>
          <a:blipFill>
            <a:blip r:embed="rId2"/>
            <a:stretch>
              <a:fillRect t="-6970" b="-697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3" name="Freeform 13"/>
          <p:cNvSpPr/>
          <p:nvPr/>
        </p:nvSpPr>
        <p:spPr>
          <a:xfrm>
            <a:off x="5403593" y="3656917"/>
            <a:ext cx="5407143" cy="2203411"/>
          </a:xfrm>
          <a:custGeom>
            <a:avLst/>
            <a:gdLst/>
            <a:ahLst/>
            <a:cxnLst/>
            <a:rect l="l" t="t" r="r" b="b"/>
            <a:pathLst>
              <a:path w="8110714" h="3305116">
                <a:moveTo>
                  <a:pt x="0" y="0"/>
                </a:moveTo>
                <a:lnTo>
                  <a:pt x="8110713" y="0"/>
                </a:lnTo>
                <a:lnTo>
                  <a:pt x="8110713" y="3305115"/>
                </a:lnTo>
                <a:lnTo>
                  <a:pt x="0" y="3305115"/>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Freeform 14"/>
          <p:cNvSpPr/>
          <p:nvPr/>
        </p:nvSpPr>
        <p:spPr>
          <a:xfrm>
            <a:off x="4987300" y="3380221"/>
            <a:ext cx="2082175" cy="399609"/>
          </a:xfrm>
          <a:custGeom>
            <a:avLst/>
            <a:gdLst/>
            <a:ahLst/>
            <a:cxnLst/>
            <a:rect l="l" t="t" r="r" b="b"/>
            <a:pathLst>
              <a:path w="3123263" h="599413">
                <a:moveTo>
                  <a:pt x="0" y="0"/>
                </a:moveTo>
                <a:lnTo>
                  <a:pt x="3123263" y="0"/>
                </a:lnTo>
                <a:lnTo>
                  <a:pt x="3123263" y="599414"/>
                </a:lnTo>
                <a:lnTo>
                  <a:pt x="0" y="599414"/>
                </a:lnTo>
                <a:lnTo>
                  <a:pt x="0" y="0"/>
                </a:lnTo>
                <a:close/>
              </a:path>
            </a:pathLst>
          </a:custGeom>
          <a:blipFill>
            <a:blip r:embed="rId2"/>
            <a:stretch>
              <a:fillRect l="-20264" t="-37056" r="-5128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5" name="Freeform 15"/>
          <p:cNvSpPr/>
          <p:nvPr/>
        </p:nvSpPr>
        <p:spPr>
          <a:xfrm>
            <a:off x="4987300" y="685800"/>
            <a:ext cx="2082175" cy="2776234"/>
          </a:xfrm>
          <a:custGeom>
            <a:avLst/>
            <a:gdLst/>
            <a:ahLst/>
            <a:cxnLst/>
            <a:rect l="l" t="t" r="r" b="b"/>
            <a:pathLst>
              <a:path w="3123263" h="4164351">
                <a:moveTo>
                  <a:pt x="0" y="0"/>
                </a:moveTo>
                <a:lnTo>
                  <a:pt x="3123263" y="0"/>
                </a:lnTo>
                <a:lnTo>
                  <a:pt x="3123263" y="4164351"/>
                </a:lnTo>
                <a:lnTo>
                  <a:pt x="0" y="4164351"/>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6" name="Freeform 16"/>
          <p:cNvSpPr/>
          <p:nvPr/>
        </p:nvSpPr>
        <p:spPr>
          <a:xfrm>
            <a:off x="245573" y="2314318"/>
            <a:ext cx="4524201" cy="3019076"/>
          </a:xfrm>
          <a:custGeom>
            <a:avLst/>
            <a:gdLst/>
            <a:ahLst/>
            <a:cxnLst/>
            <a:rect l="l" t="t" r="r" b="b"/>
            <a:pathLst>
              <a:path w="6786301" h="4528614">
                <a:moveTo>
                  <a:pt x="0" y="0"/>
                </a:moveTo>
                <a:lnTo>
                  <a:pt x="6786301" y="0"/>
                </a:lnTo>
                <a:lnTo>
                  <a:pt x="6786301" y="4528614"/>
                </a:lnTo>
                <a:lnTo>
                  <a:pt x="0" y="4528614"/>
                </a:lnTo>
                <a:lnTo>
                  <a:pt x="0" y="0"/>
                </a:lnTo>
                <a:close/>
              </a:path>
            </a:pathLst>
          </a:custGeom>
          <a:blipFill>
            <a:blip r:embed="rId6"/>
            <a:stretch>
              <a:fillRect t="-1239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7" name="TextBox 17"/>
          <p:cNvSpPr txBox="1"/>
          <p:nvPr/>
        </p:nvSpPr>
        <p:spPr>
          <a:xfrm>
            <a:off x="230207" y="56173"/>
            <a:ext cx="6839268" cy="31623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8400"/>
              </a:lnSpc>
            </a:pPr>
            <a:r>
              <a:rPr lang="en-US" sz="6000" b="1">
                <a:solidFill>
                  <a:srgbClr val="FFFFFF"/>
                </a:solidFill>
                <a:latin typeface="League Spartan"/>
                <a:ea typeface="League Spartan"/>
                <a:cs typeface="League Spartan"/>
                <a:sym typeface="League Spartan"/>
              </a:rPr>
              <a:t>Thank you AHAC &amp; Partner Organizations!</a:t>
            </a:r>
          </a:p>
        </p:txBody>
      </p:sp>
      <p:sp>
        <p:nvSpPr>
          <p:cNvPr id="18" name="TextBox 18"/>
          <p:cNvSpPr txBox="1"/>
          <p:nvPr/>
        </p:nvSpPr>
        <p:spPr>
          <a:xfrm>
            <a:off x="8627188" y="6172348"/>
            <a:ext cx="3245325" cy="47306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925"/>
              </a:lnSpc>
            </a:pPr>
            <a:r>
              <a:rPr lang="en-US" sz="1375" b="1">
                <a:solidFill>
                  <a:srgbClr val="4A7C92"/>
                </a:solidFill>
                <a:latin typeface="DM Sans Bold"/>
                <a:ea typeface="DM Sans Bold"/>
                <a:cs typeface="DM Sans Bold"/>
                <a:sym typeface="DM Sans Bold"/>
              </a:rPr>
              <a:t>Colleen Sinsky</a:t>
            </a:r>
          </a:p>
          <a:p>
            <a:pPr algn="l">
              <a:lnSpc>
                <a:spcPts val="1925"/>
              </a:lnSpc>
            </a:pPr>
            <a:r>
              <a:rPr lang="en-US" sz="1375">
                <a:solidFill>
                  <a:srgbClr val="4A7C92"/>
                </a:solidFill>
                <a:latin typeface="DM Sans"/>
                <a:ea typeface="DM Sans"/>
                <a:cs typeface="DM Sans"/>
                <a:sym typeface="DM Sans"/>
              </a:rPr>
              <a:t>csinsky@centraloregonfuse.org</a:t>
            </a:r>
          </a:p>
        </p:txBody>
      </p:sp>
    </p:spTree>
    <p:extLst>
      <p:ext uri="{BB962C8B-B14F-4D97-AF65-F5344CB8AC3E}">
        <p14:creationId xmlns:p14="http://schemas.microsoft.com/office/powerpoint/2010/main" val="3574555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white rectangular sign with blue text and blue text&#10;&#10;AI-generated content may be incorrect.">
            <a:extLst>
              <a:ext uri="{FF2B5EF4-FFF2-40B4-BE49-F238E27FC236}">
                <a16:creationId xmlns:a16="http://schemas.microsoft.com/office/drawing/2014/main" id="{9AF91F60-1C51-A521-1436-E841F6632C34}"/>
              </a:ext>
            </a:extLst>
          </p:cNvPr>
          <p:cNvPicPr>
            <a:picLocks noGrp="1" noChangeAspect="1"/>
          </p:cNvPicPr>
          <p:nvPr>
            <p:ph sz="half" idx="1"/>
          </p:nvPr>
        </p:nvPicPr>
        <p:blipFill>
          <a:blip r:embed="rId2"/>
          <a:stretch>
            <a:fillRect/>
          </a:stretch>
        </p:blipFill>
        <p:spPr>
          <a:xfrm>
            <a:off x="1052848" y="793100"/>
            <a:ext cx="9324304" cy="5243579"/>
          </a:xfrm>
          <a:prstGeom prst="rect">
            <a:avLst/>
          </a:prstGeom>
        </p:spPr>
      </p:pic>
    </p:spTree>
    <p:extLst>
      <p:ext uri="{BB962C8B-B14F-4D97-AF65-F5344CB8AC3E}">
        <p14:creationId xmlns:p14="http://schemas.microsoft.com/office/powerpoint/2010/main" val="1371835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red truck and building&#10;&#10;AI-generated content may be incorrect.">
            <a:extLst>
              <a:ext uri="{FF2B5EF4-FFF2-40B4-BE49-F238E27FC236}">
                <a16:creationId xmlns:a16="http://schemas.microsoft.com/office/drawing/2014/main" id="{B43A53B8-90C1-33B1-DBB8-BF5DE740F9C3}"/>
              </a:ext>
            </a:extLst>
          </p:cNvPr>
          <p:cNvPicPr>
            <a:picLocks noGrp="1" noChangeAspect="1"/>
          </p:cNvPicPr>
          <p:nvPr>
            <p:ph sz="half" idx="1"/>
          </p:nvPr>
        </p:nvPicPr>
        <p:blipFill>
          <a:blip r:embed="rId2"/>
          <a:stretch>
            <a:fillRect/>
          </a:stretch>
        </p:blipFill>
        <p:spPr>
          <a:xfrm>
            <a:off x="1143000" y="426358"/>
            <a:ext cx="10069285" cy="5668735"/>
          </a:xfrm>
          <a:prstGeom prst="rect">
            <a:avLst/>
          </a:prstGeom>
        </p:spPr>
      </p:pic>
    </p:spTree>
    <p:extLst>
      <p:ext uri="{BB962C8B-B14F-4D97-AF65-F5344CB8AC3E}">
        <p14:creationId xmlns:p14="http://schemas.microsoft.com/office/powerpoint/2010/main" val="81677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361FF2-BBF8-07E1-B3A5-1A9F51C0B7AC}"/>
              </a:ext>
            </a:extLst>
          </p:cNvPr>
          <p:cNvSpPr>
            <a:spLocks noGrp="1"/>
          </p:cNvSpPr>
          <p:nvPr>
            <p:ph type="title"/>
          </p:nvPr>
        </p:nvSpPr>
        <p:spPr/>
        <p:txBody>
          <a:bodyPr/>
          <a:lstStyle/>
          <a:p>
            <a:r>
              <a:rPr lang="en-US">
                <a:latin typeface="Arial"/>
                <a:cs typeface="Arial"/>
              </a:rPr>
              <a:t>Homelessness in Central Oregon </a:t>
            </a:r>
          </a:p>
        </p:txBody>
      </p:sp>
      <p:pic>
        <p:nvPicPr>
          <p:cNvPr id="2050" name="Picture 2">
            <a:extLst>
              <a:ext uri="{FF2B5EF4-FFF2-40B4-BE49-F238E27FC236}">
                <a16:creationId xmlns:a16="http://schemas.microsoft.com/office/drawing/2014/main" id="{2E25A29B-4A28-B727-63E3-051C060AE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602369"/>
            <a:ext cx="9344025"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3025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market&#10;&#10;AI-generated content may be incorrect.">
            <a:extLst>
              <a:ext uri="{FF2B5EF4-FFF2-40B4-BE49-F238E27FC236}">
                <a16:creationId xmlns:a16="http://schemas.microsoft.com/office/drawing/2014/main" id="{460F4481-C1C4-E19B-3618-38DA53DC3A44}"/>
              </a:ext>
            </a:extLst>
          </p:cNvPr>
          <p:cNvPicPr>
            <a:picLocks noGrp="1" noChangeAspect="1"/>
          </p:cNvPicPr>
          <p:nvPr>
            <p:ph sz="half" idx="1"/>
          </p:nvPr>
        </p:nvPicPr>
        <p:blipFill>
          <a:blip r:embed="rId2"/>
          <a:stretch>
            <a:fillRect/>
          </a:stretch>
        </p:blipFill>
        <p:spPr>
          <a:xfrm>
            <a:off x="913327" y="524790"/>
            <a:ext cx="9946783" cy="5587016"/>
          </a:xfrm>
          <a:prstGeom prst="rect">
            <a:avLst/>
          </a:prstGeom>
        </p:spPr>
      </p:pic>
    </p:spTree>
    <p:extLst>
      <p:ext uri="{BB962C8B-B14F-4D97-AF65-F5344CB8AC3E}">
        <p14:creationId xmlns:p14="http://schemas.microsoft.com/office/powerpoint/2010/main" val="9075324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different poses&#10;&#10;AI-generated content may be incorrect.">
            <a:extLst>
              <a:ext uri="{FF2B5EF4-FFF2-40B4-BE49-F238E27FC236}">
                <a16:creationId xmlns:a16="http://schemas.microsoft.com/office/drawing/2014/main" id="{F7E13DC3-E039-8CC5-7667-7E4E2B32EFAA}"/>
              </a:ext>
            </a:extLst>
          </p:cNvPr>
          <p:cNvPicPr>
            <a:picLocks noGrp="1" noChangeAspect="1"/>
          </p:cNvPicPr>
          <p:nvPr>
            <p:ph sz="half" idx="1"/>
          </p:nvPr>
        </p:nvPicPr>
        <p:blipFill>
          <a:blip r:embed="rId2"/>
          <a:stretch>
            <a:fillRect/>
          </a:stretch>
        </p:blipFill>
        <p:spPr>
          <a:xfrm>
            <a:off x="1085045" y="396001"/>
            <a:ext cx="10011177" cy="5619213"/>
          </a:xfrm>
          <a:prstGeom prst="rect">
            <a:avLst/>
          </a:prstGeom>
        </p:spPr>
      </p:pic>
    </p:spTree>
    <p:extLst>
      <p:ext uri="{BB962C8B-B14F-4D97-AF65-F5344CB8AC3E}">
        <p14:creationId xmlns:p14="http://schemas.microsoft.com/office/powerpoint/2010/main" val="3547938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quote on a white background&#10;&#10;AI-generated content may be incorrect.">
            <a:extLst>
              <a:ext uri="{FF2B5EF4-FFF2-40B4-BE49-F238E27FC236}">
                <a16:creationId xmlns:a16="http://schemas.microsoft.com/office/drawing/2014/main" id="{14F5F03C-6081-9C73-2569-EC4FAD39D405}"/>
              </a:ext>
            </a:extLst>
          </p:cNvPr>
          <p:cNvPicPr>
            <a:picLocks noGrp="1" noChangeAspect="1"/>
          </p:cNvPicPr>
          <p:nvPr>
            <p:ph sz="half" idx="1"/>
          </p:nvPr>
        </p:nvPicPr>
        <p:blipFill>
          <a:blip r:embed="rId2"/>
          <a:stretch>
            <a:fillRect/>
          </a:stretch>
        </p:blipFill>
        <p:spPr>
          <a:xfrm>
            <a:off x="914400" y="698501"/>
            <a:ext cx="9818914" cy="5527221"/>
          </a:xfrm>
          <a:prstGeom prst="rect">
            <a:avLst/>
          </a:prstGeom>
        </p:spPr>
      </p:pic>
    </p:spTree>
    <p:extLst>
      <p:ext uri="{BB962C8B-B14F-4D97-AF65-F5344CB8AC3E}">
        <p14:creationId xmlns:p14="http://schemas.microsoft.com/office/powerpoint/2010/main" val="3865533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people and a dog&#10;&#10;AI-generated content may be incorrect.">
            <a:extLst>
              <a:ext uri="{FF2B5EF4-FFF2-40B4-BE49-F238E27FC236}">
                <a16:creationId xmlns:a16="http://schemas.microsoft.com/office/drawing/2014/main" id="{F49761EE-2DB8-A74B-5749-DA2F16396242}"/>
              </a:ext>
            </a:extLst>
          </p:cNvPr>
          <p:cNvPicPr>
            <a:picLocks noGrp="1" noChangeAspect="1"/>
          </p:cNvPicPr>
          <p:nvPr>
            <p:ph sz="half" idx="1"/>
          </p:nvPr>
        </p:nvPicPr>
        <p:blipFill>
          <a:blip r:embed="rId2"/>
          <a:stretch>
            <a:fillRect/>
          </a:stretch>
        </p:blipFill>
        <p:spPr>
          <a:xfrm>
            <a:off x="313252" y="340595"/>
            <a:ext cx="11561740" cy="6377188"/>
          </a:xfrm>
          <a:prstGeom prst="rect">
            <a:avLst/>
          </a:prstGeom>
        </p:spPr>
      </p:pic>
    </p:spTree>
    <p:extLst>
      <p:ext uri="{BB962C8B-B14F-4D97-AF65-F5344CB8AC3E}">
        <p14:creationId xmlns:p14="http://schemas.microsoft.com/office/powerpoint/2010/main" val="3950024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icons of a store and a truck&#10;&#10;AI-generated content may be incorrect.">
            <a:extLst>
              <a:ext uri="{FF2B5EF4-FFF2-40B4-BE49-F238E27FC236}">
                <a16:creationId xmlns:a16="http://schemas.microsoft.com/office/drawing/2014/main" id="{3F47C5A1-565A-9000-17DB-7EAF07F4DB58}"/>
              </a:ext>
            </a:extLst>
          </p:cNvPr>
          <p:cNvPicPr>
            <a:picLocks noGrp="1" noChangeAspect="1"/>
          </p:cNvPicPr>
          <p:nvPr>
            <p:ph sz="half" idx="1"/>
          </p:nvPr>
        </p:nvPicPr>
        <p:blipFill>
          <a:blip r:embed="rId2"/>
          <a:stretch>
            <a:fillRect/>
          </a:stretch>
        </p:blipFill>
        <p:spPr>
          <a:xfrm>
            <a:off x="3505200" y="1833337"/>
            <a:ext cx="5181600" cy="2914650"/>
          </a:xfrm>
          <a:prstGeom prst="rect">
            <a:avLst/>
          </a:prstGeom>
        </p:spPr>
      </p:pic>
      <p:sp>
        <p:nvSpPr>
          <p:cNvPr id="3" name="Content Placeholder 2">
            <a:extLst>
              <a:ext uri="{FF2B5EF4-FFF2-40B4-BE49-F238E27FC236}">
                <a16:creationId xmlns:a16="http://schemas.microsoft.com/office/drawing/2014/main" id="{046D0938-B0A6-1125-1161-C2A891200F5D}"/>
              </a:ext>
            </a:extLst>
          </p:cNvPr>
          <p:cNvSpPr>
            <a:spLocks noGrp="1"/>
          </p:cNvSpPr>
          <p:nvPr>
            <p:ph sz="half" idx="2"/>
          </p:nvPr>
        </p:nvSpPr>
        <p:spPr/>
        <p:txBody>
          <a:bodyPr vert="horz" lIns="91440" tIns="45720" rIns="91440" bIns="45720" rtlCol="0" anchor="t">
            <a:normAutofit/>
          </a:bodyPr>
          <a:lstStyle/>
          <a:p>
            <a:pPr marL="0" indent="0">
              <a:buNone/>
            </a:pPr>
            <a:endParaRPr lang="en-US" dirty="0">
              <a:ea typeface="Calibri"/>
              <a:cs typeface="Calibri"/>
            </a:endParaRPr>
          </a:p>
          <a:p>
            <a:endParaRPr lang="en-US">
              <a:ea typeface="Calibri"/>
              <a:cs typeface="Calibri"/>
            </a:endParaRPr>
          </a:p>
        </p:txBody>
      </p:sp>
    </p:spTree>
    <p:extLst>
      <p:ext uri="{BB962C8B-B14F-4D97-AF65-F5344CB8AC3E}">
        <p14:creationId xmlns:p14="http://schemas.microsoft.com/office/powerpoint/2010/main" val="1335703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sky, building, property&#10;&#10;Description automatically generated">
            <a:extLst>
              <a:ext uri="{FF2B5EF4-FFF2-40B4-BE49-F238E27FC236}">
                <a16:creationId xmlns:a16="http://schemas.microsoft.com/office/drawing/2014/main" id="{14C032B8-D1F4-2A38-364D-DEC120907EAF}"/>
              </a:ext>
            </a:extLst>
          </p:cNvPr>
          <p:cNvPicPr>
            <a:picLocks noGrp="1" noChangeAspect="1"/>
          </p:cNvPicPr>
          <p:nvPr>
            <p:ph sz="half" idx="1"/>
          </p:nvPr>
        </p:nvPicPr>
        <p:blipFill>
          <a:blip r:embed="rId2"/>
          <a:stretch>
            <a:fillRect/>
          </a:stretch>
        </p:blipFill>
        <p:spPr>
          <a:xfrm>
            <a:off x="838200" y="1814169"/>
            <a:ext cx="5181600" cy="3448286"/>
          </a:xfrm>
        </p:spPr>
      </p:pic>
      <p:sp>
        <p:nvSpPr>
          <p:cNvPr id="3" name="Content Placeholder 2">
            <a:extLst>
              <a:ext uri="{FF2B5EF4-FFF2-40B4-BE49-F238E27FC236}">
                <a16:creationId xmlns:a16="http://schemas.microsoft.com/office/drawing/2014/main" id="{E5081562-938B-FC17-818C-272D5475D49F}"/>
              </a:ext>
            </a:extLst>
          </p:cNvPr>
          <p:cNvSpPr>
            <a:spLocks noGrp="1"/>
          </p:cNvSpPr>
          <p:nvPr>
            <p:ph sz="half" idx="2"/>
          </p:nvPr>
        </p:nvSpPr>
        <p:spPr>
          <a:xfrm>
            <a:off x="6172200" y="1270553"/>
            <a:ext cx="5181600" cy="4609408"/>
          </a:xfrm>
        </p:spPr>
        <p:txBody>
          <a:bodyPr vert="horz" lIns="91440" tIns="45720" rIns="91440" bIns="45720" rtlCol="0" anchor="t">
            <a:normAutofit/>
          </a:bodyPr>
          <a:lstStyle/>
          <a:p>
            <a:pPr marL="0" indent="0">
              <a:buNone/>
            </a:pPr>
            <a:endParaRPr lang="en-US" dirty="0">
              <a:cs typeface="Calibri"/>
            </a:endParaRPr>
          </a:p>
          <a:p>
            <a:pPr marL="0" indent="0">
              <a:buNone/>
            </a:pPr>
            <a:endParaRPr lang="en-US" dirty="0">
              <a:cs typeface="Calibri"/>
            </a:endParaRPr>
          </a:p>
          <a:p>
            <a:pPr marL="0" indent="0">
              <a:buNone/>
            </a:pPr>
            <a:r>
              <a:rPr lang="en-US">
                <a:cs typeface="Calibri"/>
              </a:rPr>
              <a:t>Calendar 2025:</a:t>
            </a:r>
            <a:endParaRPr lang="en-US"/>
          </a:p>
          <a:p>
            <a:r>
              <a:rPr lang="en-US" u="sng">
                <a:cs typeface="Calibri"/>
              </a:rPr>
              <a:t>Unique Individuals:</a:t>
            </a:r>
            <a:r>
              <a:rPr lang="en-US">
                <a:cs typeface="Calibri"/>
              </a:rPr>
              <a:t> 111</a:t>
            </a:r>
            <a:endParaRPr lang="en-US">
              <a:ea typeface="Calibri"/>
              <a:cs typeface="Calibri"/>
            </a:endParaRPr>
          </a:p>
          <a:p>
            <a:pPr marL="0" indent="0">
              <a:buNone/>
            </a:pPr>
            <a:endParaRPr lang="en-US" u="sng">
              <a:ea typeface="Calibri"/>
              <a:cs typeface="Calibri"/>
            </a:endParaRPr>
          </a:p>
          <a:p>
            <a:r>
              <a:rPr lang="en-US" u="sng">
                <a:cs typeface="Calibri"/>
              </a:rPr>
              <a:t>Transitions: </a:t>
            </a:r>
            <a:endParaRPr lang="en-US" u="sng">
              <a:ea typeface="Calibri"/>
              <a:cs typeface="Calibri"/>
            </a:endParaRPr>
          </a:p>
          <a:p>
            <a:pPr lvl="1"/>
            <a:r>
              <a:rPr lang="en-US">
                <a:cs typeface="Calibri"/>
              </a:rPr>
              <a:t>Permanent Housing: 35</a:t>
            </a:r>
            <a:endParaRPr lang="en-US">
              <a:ea typeface="Calibri"/>
              <a:cs typeface="Calibri"/>
            </a:endParaRPr>
          </a:p>
          <a:p>
            <a:pPr lvl="1"/>
            <a:r>
              <a:rPr lang="en-US">
                <a:cs typeface="Calibri"/>
              </a:rPr>
              <a:t>Temporary Housing: 3 </a:t>
            </a:r>
            <a:endParaRPr lang="en-US">
              <a:ea typeface="Calibri"/>
              <a:cs typeface="Calibri"/>
            </a:endParaRPr>
          </a:p>
          <a:p>
            <a:endParaRPr lang="en-US" u="sng">
              <a:highlight>
                <a:srgbClr val="FFFF00"/>
              </a:highlight>
              <a:ea typeface="Calibri"/>
              <a:cs typeface="Calibri"/>
            </a:endParaRPr>
          </a:p>
          <a:p>
            <a:endParaRPr lang="en-US" sz="2800"/>
          </a:p>
        </p:txBody>
      </p:sp>
      <p:sp>
        <p:nvSpPr>
          <p:cNvPr id="4" name="Title 3">
            <a:extLst>
              <a:ext uri="{FF2B5EF4-FFF2-40B4-BE49-F238E27FC236}">
                <a16:creationId xmlns:a16="http://schemas.microsoft.com/office/drawing/2014/main" id="{D37774AC-D810-2D91-A560-411D3AA15385}"/>
              </a:ext>
            </a:extLst>
          </p:cNvPr>
          <p:cNvSpPr>
            <a:spLocks noGrp="1"/>
          </p:cNvSpPr>
          <p:nvPr>
            <p:ph type="title"/>
          </p:nvPr>
        </p:nvSpPr>
        <p:spPr>
          <a:xfrm>
            <a:off x="831850" y="169291"/>
            <a:ext cx="10526332" cy="924377"/>
          </a:xfrm>
        </p:spPr>
        <p:txBody>
          <a:bodyPr>
            <a:normAutofit fontScale="90000"/>
          </a:bodyPr>
          <a:lstStyle/>
          <a:p>
            <a:br>
              <a:rPr lang="en-US">
                <a:latin typeface="Arial"/>
                <a:cs typeface="Arial"/>
              </a:rPr>
            </a:br>
            <a:br>
              <a:rPr lang="en-US">
                <a:latin typeface="Arial"/>
                <a:cs typeface="Arial"/>
              </a:rPr>
            </a:br>
            <a:r>
              <a:rPr lang="en-US" sz="2800">
                <a:latin typeface="Arial"/>
                <a:cs typeface="Arial"/>
              </a:rPr>
              <a:t>Stepping Stone, </a:t>
            </a:r>
            <a:r>
              <a:rPr lang="en-US" sz="2800" err="1">
                <a:latin typeface="Arial"/>
                <a:cs typeface="Arial"/>
              </a:rPr>
              <a:t>NeighborImpact</a:t>
            </a:r>
            <a:br>
              <a:rPr lang="en-US" sz="2800"/>
            </a:br>
            <a:r>
              <a:rPr lang="en-US" sz="2800" b="0">
                <a:latin typeface="Arial"/>
                <a:cs typeface="Arial"/>
              </a:rPr>
              <a:t>Todd Rundall, Unhoused Services Manager</a:t>
            </a:r>
            <a:endParaRPr lang="en-US" b="0">
              <a:latin typeface="Arial"/>
              <a:cs typeface="Arial"/>
            </a:endParaRPr>
          </a:p>
        </p:txBody>
      </p:sp>
    </p:spTree>
    <p:extLst>
      <p:ext uri="{BB962C8B-B14F-4D97-AF65-F5344CB8AC3E}">
        <p14:creationId xmlns:p14="http://schemas.microsoft.com/office/powerpoint/2010/main" val="2117347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subTitle" idx="1"/>
          </p:nvPr>
        </p:nvSpPr>
        <p:spPr>
          <a:xfrm>
            <a:off x="415600" y="4982633"/>
            <a:ext cx="11360800" cy="1056800"/>
          </a:xfrm>
          <a:prstGeom prst="rect">
            <a:avLst/>
          </a:prstGeom>
        </p:spPr>
        <p:txBody>
          <a:bodyPr spcFirstLastPara="1" vert="horz" wrap="square" lIns="121900" tIns="121900" rIns="121900" bIns="12190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800"/>
              <a:t>Emergency Shelter - Safe Parking – TSSA</a:t>
            </a:r>
          </a:p>
          <a:p>
            <a:pPr marL="0" lvl="0" indent="0" algn="ctr" rtl="0">
              <a:spcBef>
                <a:spcPts val="0"/>
              </a:spcBef>
              <a:spcAft>
                <a:spcPts val="0"/>
              </a:spcAft>
              <a:buNone/>
            </a:pPr>
            <a:r>
              <a:rPr lang="en" sz="2800"/>
              <a:t>Scott Jones, Executive Director</a:t>
            </a:r>
          </a:p>
        </p:txBody>
      </p:sp>
      <p:pic>
        <p:nvPicPr>
          <p:cNvPr id="55" name="Google Shape;55;p13" title="CO Villages Logo no background.png"/>
          <p:cNvPicPr preferRelativeResize="0"/>
          <p:nvPr/>
        </p:nvPicPr>
        <p:blipFill>
          <a:blip r:embed="rId3">
            <a:alphaModFix/>
          </a:blip>
          <a:stretch>
            <a:fillRect/>
          </a:stretch>
        </p:blipFill>
        <p:spPr>
          <a:xfrm>
            <a:off x="2891569" y="757646"/>
            <a:ext cx="6408865" cy="3958156"/>
          </a:xfrm>
          <a:prstGeom prst="rect">
            <a:avLst/>
          </a:prstGeom>
          <a:noFill/>
          <a:ln>
            <a:noFill/>
          </a:ln>
        </p:spPr>
      </p:pic>
    </p:spTree>
    <p:extLst>
      <p:ext uri="{BB962C8B-B14F-4D97-AF65-F5344CB8AC3E}">
        <p14:creationId xmlns:p14="http://schemas.microsoft.com/office/powerpoint/2010/main" val="2517575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DA9D7-6B22-D616-18C1-0846E582E352}"/>
              </a:ext>
            </a:extLst>
          </p:cNvPr>
          <p:cNvPicPr>
            <a:picLocks noGrp="1" noChangeAspect="1"/>
          </p:cNvPicPr>
          <p:nvPr>
            <p:ph sz="half" idx="1"/>
          </p:nvPr>
        </p:nvPicPr>
        <p:blipFill>
          <a:blip r:embed="rId2"/>
          <a:stretch>
            <a:fillRect/>
          </a:stretch>
        </p:blipFill>
        <p:spPr>
          <a:xfrm>
            <a:off x="363331" y="612205"/>
            <a:ext cx="10891076" cy="6039953"/>
          </a:xfrm>
          <a:prstGeom prst="rect">
            <a:avLst/>
          </a:prstGeom>
        </p:spPr>
      </p:pic>
    </p:spTree>
    <p:extLst>
      <p:ext uri="{BB962C8B-B14F-4D97-AF65-F5344CB8AC3E}">
        <p14:creationId xmlns:p14="http://schemas.microsoft.com/office/powerpoint/2010/main" val="2600541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b="1"/>
              <a:t>Safe Parking</a:t>
            </a:r>
            <a:endParaRPr sz="3200" b="1"/>
          </a:p>
        </p:txBody>
      </p:sp>
      <p:sp>
        <p:nvSpPr>
          <p:cNvPr id="68" name="Google Shape;68;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45758" algn="l" rtl="0">
              <a:spcBef>
                <a:spcPts val="0"/>
              </a:spcBef>
              <a:spcAft>
                <a:spcPts val="0"/>
              </a:spcAft>
              <a:buSzPct val="100000"/>
              <a:buChar char="●"/>
            </a:pPr>
            <a:r>
              <a:rPr lang="en"/>
              <a:t>COV operates 3 safe parking sites within the City of Bend</a:t>
            </a:r>
            <a:endParaRPr/>
          </a:p>
          <a:p>
            <a:pPr marL="1219170" lvl="1" indent="-414432" algn="l" rtl="0">
              <a:spcBef>
                <a:spcPts val="0"/>
              </a:spcBef>
              <a:spcAft>
                <a:spcPts val="0"/>
              </a:spcAft>
              <a:buSzPct val="100000"/>
              <a:buChar char="○"/>
            </a:pPr>
            <a:r>
              <a:rPr lang="en"/>
              <a:t>Bond street was our first location with 2 single temporary outdoor shelters</a:t>
            </a:r>
            <a:endParaRPr/>
          </a:p>
          <a:p>
            <a:pPr marL="1219170" lvl="1" indent="-414432" algn="l" rtl="0">
              <a:spcBef>
                <a:spcPts val="0"/>
              </a:spcBef>
              <a:spcAft>
                <a:spcPts val="0"/>
              </a:spcAft>
              <a:buSzPct val="100000"/>
              <a:buChar char="○"/>
            </a:pPr>
            <a:r>
              <a:rPr lang="en"/>
              <a:t>Dean Swift opened in April 2025 with 6 single temporary outdoor shelters</a:t>
            </a:r>
            <a:endParaRPr/>
          </a:p>
          <a:p>
            <a:pPr marL="1219170" lvl="1" indent="-414432" algn="l" rtl="0">
              <a:spcBef>
                <a:spcPts val="0"/>
              </a:spcBef>
              <a:spcAft>
                <a:spcPts val="0"/>
              </a:spcAft>
              <a:buSzPct val="100000"/>
              <a:buChar char="○"/>
            </a:pPr>
            <a:r>
              <a:rPr lang="en"/>
              <a:t>5th &amp; Franklin opened in August with 4 Family temporary outdoor shelters</a:t>
            </a:r>
            <a:endParaRPr/>
          </a:p>
          <a:p>
            <a:pPr marL="609585" lvl="0" indent="-445758" algn="l" rtl="0">
              <a:spcBef>
                <a:spcPts val="0"/>
              </a:spcBef>
              <a:spcAft>
                <a:spcPts val="0"/>
              </a:spcAft>
              <a:buSzPct val="100000"/>
              <a:buChar char="●"/>
            </a:pPr>
            <a:r>
              <a:rPr lang="en"/>
              <a:t>Services</a:t>
            </a:r>
            <a:endParaRPr sz="2400"/>
          </a:p>
          <a:p>
            <a:pPr marL="1828754" lvl="2" indent="-414432" algn="l" rtl="0">
              <a:spcBef>
                <a:spcPts val="0"/>
              </a:spcBef>
              <a:spcAft>
                <a:spcPts val="0"/>
              </a:spcAft>
              <a:buSzPct val="100000"/>
              <a:buFont typeface="Courier New" panose="02070309020205020404" pitchFamily="49" charset="0"/>
              <a:buChar char="o"/>
            </a:pPr>
            <a:r>
              <a:rPr lang="en"/>
              <a:t>Housing Navigation</a:t>
            </a:r>
            <a:endParaRPr/>
          </a:p>
          <a:p>
            <a:pPr marL="2438339" lvl="3" indent="-414432" algn="l" rtl="0">
              <a:spcBef>
                <a:spcPts val="0"/>
              </a:spcBef>
              <a:spcAft>
                <a:spcPts val="0"/>
              </a:spcAft>
              <a:buSzPct val="100000"/>
              <a:buFont typeface="Courier New" panose="02070309020205020404" pitchFamily="49" charset="0"/>
              <a:buChar char="o"/>
            </a:pPr>
            <a:r>
              <a:rPr lang="en"/>
              <a:t>Rapid Rehousing</a:t>
            </a:r>
            <a:endParaRPr/>
          </a:p>
          <a:p>
            <a:pPr marL="1828754" lvl="2" indent="-414432" algn="l" rtl="0">
              <a:spcBef>
                <a:spcPts val="0"/>
              </a:spcBef>
              <a:spcAft>
                <a:spcPts val="0"/>
              </a:spcAft>
              <a:buSzPct val="100000"/>
              <a:buFont typeface="Courier New" panose="02070309020205020404" pitchFamily="49" charset="0"/>
              <a:buChar char="o"/>
            </a:pPr>
            <a:r>
              <a:rPr lang="en"/>
              <a:t>Weekly Case Management</a:t>
            </a:r>
            <a:endParaRPr/>
          </a:p>
          <a:p>
            <a:pPr marL="1828754" lvl="2" indent="-414432" algn="l" rtl="0">
              <a:spcBef>
                <a:spcPts val="0"/>
              </a:spcBef>
              <a:spcAft>
                <a:spcPts val="0"/>
              </a:spcAft>
              <a:buSzPct val="100000"/>
              <a:buFont typeface="Courier New" panose="02070309020205020404" pitchFamily="49" charset="0"/>
              <a:buChar char="o"/>
            </a:pPr>
            <a:r>
              <a:rPr lang="en"/>
              <a:t>Ongoing Case Management</a:t>
            </a:r>
            <a:endParaRPr/>
          </a:p>
          <a:p>
            <a:pPr marL="1219170" lvl="1" indent="-414432" algn="l" rtl="0">
              <a:spcBef>
                <a:spcPts val="0"/>
              </a:spcBef>
              <a:spcAft>
                <a:spcPts val="0"/>
              </a:spcAft>
              <a:buSzPct val="100000"/>
              <a:buChar char="○"/>
            </a:pPr>
            <a:endParaRPr/>
          </a:p>
          <a:p>
            <a:pPr marL="609585" lvl="0" indent="-445758" algn="l" rtl="0">
              <a:spcBef>
                <a:spcPts val="0"/>
              </a:spcBef>
              <a:spcAft>
                <a:spcPts val="0"/>
              </a:spcAft>
              <a:buSzPct val="100000"/>
              <a:buChar char="●"/>
            </a:pPr>
            <a:r>
              <a:rPr lang="en"/>
              <a:t>September Stats</a:t>
            </a:r>
            <a:endParaRPr/>
          </a:p>
          <a:p>
            <a:pPr marL="1219170" lvl="1" indent="-414432" algn="l" rtl="0">
              <a:spcBef>
                <a:spcPts val="0"/>
              </a:spcBef>
              <a:spcAft>
                <a:spcPts val="0"/>
              </a:spcAft>
              <a:buSzPct val="100000"/>
              <a:buChar char="○"/>
            </a:pPr>
            <a:r>
              <a:rPr lang="en"/>
              <a:t>280 Shelter nights</a:t>
            </a:r>
            <a:endParaRPr/>
          </a:p>
          <a:p>
            <a:pPr marL="1219170" lvl="1" indent="-414432" algn="l" rtl="0">
              <a:spcBef>
                <a:spcPts val="0"/>
              </a:spcBef>
              <a:spcAft>
                <a:spcPts val="0"/>
              </a:spcAft>
              <a:buSzPct val="100000"/>
              <a:buChar char="○"/>
            </a:pPr>
            <a:r>
              <a:rPr lang="en"/>
              <a:t>14 individuals and 10 households were served</a:t>
            </a:r>
            <a:endParaRPr/>
          </a:p>
          <a:p>
            <a:pPr marL="0" lvl="0" indent="0" algn="l" rtl="0">
              <a:spcBef>
                <a:spcPts val="1600"/>
              </a:spcBef>
              <a:spcAft>
                <a:spcPts val="1600"/>
              </a:spcAft>
              <a:buNone/>
            </a:pPr>
            <a:endParaRPr/>
          </a:p>
        </p:txBody>
      </p:sp>
      <p:pic>
        <p:nvPicPr>
          <p:cNvPr id="69" name="Google Shape;69;p15" title="IMG_0053.JPG"/>
          <p:cNvPicPr preferRelativeResize="0"/>
          <p:nvPr/>
        </p:nvPicPr>
        <p:blipFill>
          <a:blip r:embed="rId3">
            <a:alphaModFix/>
          </a:blip>
          <a:stretch>
            <a:fillRect/>
          </a:stretch>
        </p:blipFill>
        <p:spPr>
          <a:xfrm>
            <a:off x="6876267" y="2915268"/>
            <a:ext cx="4754235" cy="3565665"/>
          </a:xfrm>
          <a:prstGeom prst="rect">
            <a:avLst/>
          </a:prstGeom>
          <a:noFill/>
          <a:ln>
            <a:noFill/>
          </a:ln>
        </p:spPr>
      </p:pic>
    </p:spTree>
    <p:extLst>
      <p:ext uri="{BB962C8B-B14F-4D97-AF65-F5344CB8AC3E}">
        <p14:creationId xmlns:p14="http://schemas.microsoft.com/office/powerpoint/2010/main" val="4118299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b="1"/>
              <a:t>Temporary Safe Stay Area</a:t>
            </a:r>
            <a:endParaRPr sz="3200" b="1"/>
          </a:p>
        </p:txBody>
      </p:sp>
      <p:sp>
        <p:nvSpPr>
          <p:cNvPr id="75" name="Google Shape;75;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9585" lvl="0" indent="-457189" algn="l" rtl="0">
              <a:spcBef>
                <a:spcPts val="0"/>
              </a:spcBef>
              <a:spcAft>
                <a:spcPts val="0"/>
              </a:spcAft>
              <a:buSzPts val="1800"/>
              <a:buChar char="●"/>
            </a:pPr>
            <a:r>
              <a:rPr lang="en"/>
              <a:t>233 Service Transactions since 1/1/2025</a:t>
            </a:r>
            <a:endParaRPr/>
          </a:p>
          <a:p>
            <a:pPr marL="609585" lvl="0" indent="-457189" algn="l" rtl="0">
              <a:spcBef>
                <a:spcPts val="0"/>
              </a:spcBef>
              <a:spcAft>
                <a:spcPts val="0"/>
              </a:spcAft>
              <a:buSzPts val="1800"/>
              <a:buChar char="●"/>
            </a:pPr>
            <a:r>
              <a:rPr lang="en"/>
              <a:t>75 Adults and 12 children have been served</a:t>
            </a:r>
            <a:endParaRPr/>
          </a:p>
          <a:p>
            <a:pPr marL="609585" lvl="0" indent="-457189" algn="l" rtl="0">
              <a:spcBef>
                <a:spcPts val="0"/>
              </a:spcBef>
              <a:spcAft>
                <a:spcPts val="0"/>
              </a:spcAft>
              <a:buSzPts val="1800"/>
              <a:buChar char="●"/>
            </a:pPr>
            <a:r>
              <a:rPr lang="en"/>
              <a:t>Service Provided</a:t>
            </a:r>
            <a:endParaRPr/>
          </a:p>
          <a:p>
            <a:pPr marL="1219170" lvl="1" indent="-423323" algn="l" rtl="0">
              <a:spcBef>
                <a:spcPts val="0"/>
              </a:spcBef>
              <a:spcAft>
                <a:spcPts val="0"/>
              </a:spcAft>
              <a:buSzPts val="1400"/>
              <a:buChar char="○"/>
            </a:pPr>
            <a:r>
              <a:rPr lang="en"/>
              <a:t>Housing Search Assistance</a:t>
            </a:r>
            <a:endParaRPr/>
          </a:p>
          <a:p>
            <a:pPr marL="1219170" lvl="1" indent="-423323" algn="l" rtl="0">
              <a:spcBef>
                <a:spcPts val="0"/>
              </a:spcBef>
              <a:spcAft>
                <a:spcPts val="0"/>
              </a:spcAft>
              <a:buSzPts val="1400"/>
              <a:buChar char="○"/>
            </a:pPr>
            <a:r>
              <a:rPr lang="en"/>
              <a:t>Sheltering and Permanent Placement</a:t>
            </a:r>
            <a:endParaRPr/>
          </a:p>
          <a:p>
            <a:pPr marL="1219170" lvl="1" indent="-423323" algn="l" rtl="0">
              <a:spcBef>
                <a:spcPts val="0"/>
              </a:spcBef>
              <a:spcAft>
                <a:spcPts val="0"/>
              </a:spcAft>
              <a:buSzPts val="1400"/>
              <a:buChar char="○"/>
            </a:pPr>
            <a:r>
              <a:rPr lang="en"/>
              <a:t>Clothing</a:t>
            </a:r>
            <a:endParaRPr/>
          </a:p>
          <a:p>
            <a:pPr marL="1219170" lvl="1" indent="-423323" algn="l" rtl="0">
              <a:spcBef>
                <a:spcPts val="0"/>
              </a:spcBef>
              <a:spcAft>
                <a:spcPts val="0"/>
              </a:spcAft>
              <a:buSzPts val="1400"/>
              <a:buChar char="○"/>
            </a:pPr>
            <a:r>
              <a:rPr lang="en"/>
              <a:t>Food</a:t>
            </a:r>
            <a:endParaRPr/>
          </a:p>
          <a:p>
            <a:pPr marL="0" lvl="0" indent="0" algn="l" rtl="0">
              <a:spcBef>
                <a:spcPts val="1600"/>
              </a:spcBef>
              <a:spcAft>
                <a:spcPts val="1600"/>
              </a:spcAft>
              <a:buNone/>
            </a:pPr>
            <a:endParaRPr/>
          </a:p>
        </p:txBody>
      </p:sp>
      <p:pic>
        <p:nvPicPr>
          <p:cNvPr id="76" name="Google Shape;76;p16" title="TSSA.jpg"/>
          <p:cNvPicPr preferRelativeResize="0"/>
          <p:nvPr/>
        </p:nvPicPr>
        <p:blipFill>
          <a:blip r:embed="rId3">
            <a:alphaModFix/>
          </a:blip>
          <a:stretch>
            <a:fillRect/>
          </a:stretch>
        </p:blipFill>
        <p:spPr>
          <a:xfrm>
            <a:off x="6274333" y="2635567"/>
            <a:ext cx="4608331" cy="3456267"/>
          </a:xfrm>
          <a:prstGeom prst="rect">
            <a:avLst/>
          </a:prstGeom>
          <a:noFill/>
          <a:ln>
            <a:noFill/>
          </a:ln>
        </p:spPr>
      </p:pic>
    </p:spTree>
    <p:extLst>
      <p:ext uri="{BB962C8B-B14F-4D97-AF65-F5344CB8AC3E}">
        <p14:creationId xmlns:p14="http://schemas.microsoft.com/office/powerpoint/2010/main" val="2301314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78E1F56-FD19-51FC-4A88-97525D71884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EB1075E-AC39-7B77-52DD-6C398651D722}"/>
              </a:ext>
            </a:extLst>
          </p:cNvPr>
          <p:cNvSpPr>
            <a:spLocks noGrp="1"/>
          </p:cNvSpPr>
          <p:nvPr>
            <p:ph type="title"/>
          </p:nvPr>
        </p:nvSpPr>
        <p:spPr/>
        <p:txBody>
          <a:bodyPr>
            <a:noAutofit/>
          </a:bodyPr>
          <a:lstStyle/>
          <a:p>
            <a:r>
              <a:rPr lang="en-US"/>
              <a:t>2025 Point-in-Time Count</a:t>
            </a:r>
          </a:p>
        </p:txBody>
      </p:sp>
      <p:sp>
        <p:nvSpPr>
          <p:cNvPr id="17" name="TextBox 16">
            <a:extLst>
              <a:ext uri="{FF2B5EF4-FFF2-40B4-BE49-F238E27FC236}">
                <a16:creationId xmlns:a16="http://schemas.microsoft.com/office/drawing/2014/main" id="{1EEF142B-F81C-9405-083F-CFAF445EDF12}"/>
              </a:ext>
            </a:extLst>
          </p:cNvPr>
          <p:cNvSpPr txBox="1"/>
          <p:nvPr/>
        </p:nvSpPr>
        <p:spPr>
          <a:xfrm>
            <a:off x="6089650" y="5788524"/>
            <a:ext cx="196135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226</a:t>
            </a:r>
            <a:b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b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Aptos" panose="020B0004020202020204" pitchFamily="34" charset="0"/>
                <a:cs typeface="Aptos" panose="020B0004020202020204" pitchFamily="34" charset="0"/>
              </a:rPr>
              <a:t>Low-barrier beds</a:t>
            </a:r>
            <a:endParaRPr kumimoji="0" lang="en-US" sz="1800" b="0" i="0" u="none" strike="noStrike" kern="1200" cap="none" spc="0" normalizeH="0" baseline="0" noProof="0">
              <a:ln>
                <a:noFill/>
              </a:ln>
              <a:solidFill>
                <a:srgbClr val="000000"/>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21" name="TextBox 20">
            <a:extLst>
              <a:ext uri="{FF2B5EF4-FFF2-40B4-BE49-F238E27FC236}">
                <a16:creationId xmlns:a16="http://schemas.microsoft.com/office/drawing/2014/main" id="{6BB2B9E8-7471-808B-24AA-80DF69B27D6E}"/>
              </a:ext>
            </a:extLst>
          </p:cNvPr>
          <p:cNvSpPr txBox="1"/>
          <p:nvPr/>
        </p:nvSpPr>
        <p:spPr>
          <a:xfrm>
            <a:off x="4202836" y="5788525"/>
            <a:ext cx="1726981"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000000"/>
                </a:solidFill>
                <a:latin typeface="Arial"/>
                <a:ea typeface="Aptos" panose="020B0004020202020204" pitchFamily="34" charset="0"/>
                <a:cs typeface="Aptos" panose="020B0004020202020204" pitchFamily="34" charset="0"/>
              </a:rPr>
              <a:t>571</a:t>
            </a:r>
            <a:br>
              <a:rPr lang="en-US" sz="1800" b="0" i="0" u="none" strike="noStrike" kern="1200" cap="none" spc="0" normalizeH="0" baseline="0" noProof="0">
                <a:ln>
                  <a:noFill/>
                </a:ln>
                <a:effectLst/>
                <a:uLnTx/>
                <a:uFillTx/>
                <a:latin typeface="Arial" panose="020B0604020202020204" pitchFamily="34" charset="0"/>
                <a:ea typeface="Aptos" panose="020B0004020202020204" pitchFamily="34" charset="0"/>
                <a:cs typeface="Aptos" panose="020B0004020202020204" pitchFamily="34" charset="0"/>
              </a:rPr>
            </a:br>
            <a:r>
              <a:rPr kumimoji="0" lang="en-US" sz="1800" b="0" i="0" u="none" strike="noStrike" kern="1200" cap="none" spc="0" normalizeH="0" baseline="0" noProof="0">
                <a:ln>
                  <a:noFill/>
                </a:ln>
                <a:solidFill>
                  <a:srgbClr val="000000"/>
                </a:solidFill>
                <a:effectLst/>
                <a:uLnTx/>
                <a:uFillTx/>
                <a:latin typeface="Arial"/>
                <a:ea typeface="Aptos" panose="020B0004020202020204" pitchFamily="34" charset="0"/>
                <a:cs typeface="Aptos" panose="020B0004020202020204" pitchFamily="34" charset="0"/>
              </a:rPr>
              <a:t>Beds in Bend</a:t>
            </a:r>
          </a:p>
        </p:txBody>
      </p:sp>
      <p:pic>
        <p:nvPicPr>
          <p:cNvPr id="22" name="Graphic 21">
            <a:extLst>
              <a:ext uri="{FF2B5EF4-FFF2-40B4-BE49-F238E27FC236}">
                <a16:creationId xmlns:a16="http://schemas.microsoft.com/office/drawing/2014/main" id="{B89230ED-B20D-42A5-AC9D-1D72130799F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0453"/>
          <a:stretch/>
        </p:blipFill>
        <p:spPr>
          <a:xfrm>
            <a:off x="8680185" y="1865408"/>
            <a:ext cx="1139046" cy="1159751"/>
          </a:xfrm>
          <a:prstGeom prst="rect">
            <a:avLst/>
          </a:prstGeom>
        </p:spPr>
      </p:pic>
      <p:sp>
        <p:nvSpPr>
          <p:cNvPr id="23" name="TextBox 22">
            <a:extLst>
              <a:ext uri="{FF2B5EF4-FFF2-40B4-BE49-F238E27FC236}">
                <a16:creationId xmlns:a16="http://schemas.microsoft.com/office/drawing/2014/main" id="{B5078A75-68FC-3DEA-EC7E-67CFE3264C49}"/>
              </a:ext>
            </a:extLst>
          </p:cNvPr>
          <p:cNvSpPr txBox="1"/>
          <p:nvPr/>
        </p:nvSpPr>
        <p:spPr>
          <a:xfrm>
            <a:off x="7758560" y="3074037"/>
            <a:ext cx="2982295" cy="923330"/>
          </a:xfrm>
          <a:prstGeom prst="rect">
            <a:avLst/>
          </a:prstGeom>
          <a:noFill/>
        </p:spPr>
        <p:txBody>
          <a:bodyPr wrap="square" lIns="91440" tIns="45720" rIns="91440" bIns="45720" anchor="t">
            <a:spAutoFit/>
          </a:bodyPr>
          <a:lstStyle/>
          <a:p>
            <a:pPr algn="ctr">
              <a:defRPr/>
            </a:pPr>
            <a:r>
              <a:rPr lang="en-US" b="1" i="0">
                <a:solidFill>
                  <a:srgbClr val="212121"/>
                </a:solidFill>
                <a:effectLst/>
                <a:latin typeface="Open Sans" panose="020B0606030504020204" pitchFamily="34" charset="0"/>
              </a:rPr>
              <a:t>2108 </a:t>
            </a:r>
            <a:r>
              <a:rPr kumimoji="0" lang="en-US" sz="1800" b="0" i="0" u="none" strike="noStrike" kern="1200" cap="none" spc="0" normalizeH="0" baseline="0" noProof="0">
                <a:ln>
                  <a:noFill/>
                </a:ln>
                <a:solidFill>
                  <a:srgbClr val="000000"/>
                </a:solidFill>
                <a:effectLst/>
                <a:uLnTx/>
                <a:uFillTx/>
                <a:latin typeface="Arial"/>
                <a:ea typeface="Aptos" panose="020B0004020202020204" pitchFamily="34" charset="0"/>
                <a:cs typeface="Aptos" panose="020B0004020202020204" pitchFamily="34" charset="0"/>
              </a:rPr>
              <a:t>people experiencing houselessness</a:t>
            </a:r>
          </a:p>
          <a:p>
            <a:pPr algn="ctr">
              <a:defRPr/>
            </a:pPr>
            <a:r>
              <a:rPr lang="en-US" i="0">
                <a:solidFill>
                  <a:srgbClr val="212121"/>
                </a:solidFill>
                <a:effectLst/>
              </a:rPr>
              <a:t>17% increase</a:t>
            </a:r>
            <a:endParaRPr kumimoji="0" lang="en-US" sz="1800" i="0" u="none" strike="noStrike" kern="1200" cap="none" spc="0" normalizeH="0" baseline="0" noProof="0">
              <a:ln>
                <a:noFill/>
              </a:ln>
              <a:solidFill>
                <a:srgbClr val="000000"/>
              </a:solidFill>
              <a:effectLst/>
              <a:uLnTx/>
              <a:uFillTx/>
            </a:endParaRPr>
          </a:p>
        </p:txBody>
      </p:sp>
      <p:pic>
        <p:nvPicPr>
          <p:cNvPr id="37" name="Graphic 36">
            <a:extLst>
              <a:ext uri="{FF2B5EF4-FFF2-40B4-BE49-F238E27FC236}">
                <a16:creationId xmlns:a16="http://schemas.microsoft.com/office/drawing/2014/main" id="{96265353-FB3E-F0DB-7D87-811C553C94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61070" y="4876851"/>
            <a:ext cx="873816" cy="873816"/>
          </a:xfrm>
          <a:prstGeom prst="rect">
            <a:avLst/>
          </a:prstGeom>
        </p:spPr>
      </p:pic>
      <p:pic>
        <p:nvPicPr>
          <p:cNvPr id="48" name="Graphic 47">
            <a:extLst>
              <a:ext uri="{FF2B5EF4-FFF2-40B4-BE49-F238E27FC236}">
                <a16:creationId xmlns:a16="http://schemas.microsoft.com/office/drawing/2014/main" id="{6950BC2D-E661-6CB0-783E-F42513AB7C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98918" y="4876851"/>
            <a:ext cx="906373" cy="911673"/>
          </a:xfrm>
          <a:prstGeom prst="rect">
            <a:avLst/>
          </a:prstGeom>
        </p:spPr>
      </p:pic>
      <p:sp>
        <p:nvSpPr>
          <p:cNvPr id="9" name="object 30">
            <a:extLst>
              <a:ext uri="{FF2B5EF4-FFF2-40B4-BE49-F238E27FC236}">
                <a16:creationId xmlns:a16="http://schemas.microsoft.com/office/drawing/2014/main" id="{DAF6B517-C6B6-4E82-8816-9E1AB5BF980C}"/>
              </a:ext>
            </a:extLst>
          </p:cNvPr>
          <p:cNvSpPr/>
          <p:nvPr/>
        </p:nvSpPr>
        <p:spPr>
          <a:xfrm>
            <a:off x="8390666" y="4968313"/>
            <a:ext cx="289519" cy="684685"/>
          </a:xfrm>
          <a:custGeom>
            <a:avLst/>
            <a:gdLst/>
            <a:ahLst/>
            <a:cxnLst/>
            <a:rect l="l" t="t" r="r" b="b"/>
            <a:pathLst>
              <a:path w="339089" h="784225">
                <a:moveTo>
                  <a:pt x="0" y="490729"/>
                </a:moveTo>
                <a:lnTo>
                  <a:pt x="169452" y="783997"/>
                </a:lnTo>
                <a:lnTo>
                  <a:pt x="338904" y="490729"/>
                </a:lnTo>
                <a:lnTo>
                  <a:pt x="246642" y="490729"/>
                </a:lnTo>
                <a:lnTo>
                  <a:pt x="246642" y="0"/>
                </a:lnTo>
                <a:lnTo>
                  <a:pt x="92262" y="0"/>
                </a:lnTo>
                <a:lnTo>
                  <a:pt x="92262" y="490729"/>
                </a:lnTo>
                <a:lnTo>
                  <a:pt x="0" y="490729"/>
                </a:lnTo>
                <a:close/>
              </a:path>
            </a:pathLst>
          </a:custGeom>
          <a:ln w="43896">
            <a:solidFill>
              <a:srgbClr val="FFFFFF"/>
            </a:solidFill>
          </a:ln>
        </p:spPr>
        <p:txBody>
          <a:bodyPr wrap="square" lIns="0" tIns="0" rIns="0" bIns="0" rtlCol="0"/>
          <a:lstStyle/>
          <a:p>
            <a:endParaRPr/>
          </a:p>
        </p:txBody>
      </p:sp>
      <p:sp>
        <p:nvSpPr>
          <p:cNvPr id="5" name="Arrow: Left-Right 4">
            <a:extLst>
              <a:ext uri="{FF2B5EF4-FFF2-40B4-BE49-F238E27FC236}">
                <a16:creationId xmlns:a16="http://schemas.microsoft.com/office/drawing/2014/main" id="{7CA400BB-54B3-A21D-493C-A78EA4C79839}"/>
              </a:ext>
            </a:extLst>
          </p:cNvPr>
          <p:cNvSpPr/>
          <p:nvPr/>
        </p:nvSpPr>
        <p:spPr>
          <a:xfrm>
            <a:off x="2595838" y="3635509"/>
            <a:ext cx="939452" cy="459287"/>
          </a:xfrm>
          <a:prstGeom prst="leftRightArrow">
            <a:avLst/>
          </a:prstGeom>
          <a:solidFill>
            <a:srgbClr val="00717C"/>
          </a:solid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0F66DB1-9A86-C8D8-7E86-1BFE923A103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40453"/>
          <a:stretch/>
        </p:blipFill>
        <p:spPr>
          <a:xfrm>
            <a:off x="2496041" y="1829427"/>
            <a:ext cx="1139046" cy="1159751"/>
          </a:xfrm>
          <a:prstGeom prst="rect">
            <a:avLst/>
          </a:prstGeom>
        </p:spPr>
      </p:pic>
      <p:sp>
        <p:nvSpPr>
          <p:cNvPr id="7" name="TextBox 6">
            <a:extLst>
              <a:ext uri="{FF2B5EF4-FFF2-40B4-BE49-F238E27FC236}">
                <a16:creationId xmlns:a16="http://schemas.microsoft.com/office/drawing/2014/main" id="{1B87A402-E1FA-E7BB-64E5-6001CD03C764}"/>
              </a:ext>
            </a:extLst>
          </p:cNvPr>
          <p:cNvSpPr txBox="1"/>
          <p:nvPr/>
        </p:nvSpPr>
        <p:spPr>
          <a:xfrm>
            <a:off x="1606737" y="2989178"/>
            <a:ext cx="2982295" cy="646331"/>
          </a:xfrm>
          <a:prstGeom prst="rect">
            <a:avLst/>
          </a:prstGeom>
          <a:noFill/>
        </p:spPr>
        <p:txBody>
          <a:bodyPr wrap="square" lIns="91440" tIns="45720" rIns="91440" bIns="45720" anchor="t">
            <a:spAutoFit/>
          </a:bodyPr>
          <a:lstStyle/>
          <a:p>
            <a:pPr algn="ctr">
              <a:defRPr/>
            </a:pPr>
            <a:r>
              <a:rPr kumimoji="0" lang="en-US" sz="1800" b="1" i="0" u="none" strike="noStrike" kern="1200" cap="none" spc="0" normalizeH="0" baseline="0" noProof="0">
                <a:ln>
                  <a:noFill/>
                </a:ln>
                <a:solidFill>
                  <a:srgbClr val="000000"/>
                </a:solidFill>
                <a:effectLst/>
                <a:uLnTx/>
                <a:uFillTx/>
                <a:latin typeface="Arial"/>
                <a:ea typeface="Aptos" panose="020B0004020202020204" pitchFamily="34" charset="0"/>
                <a:cs typeface="Aptos" panose="020B0004020202020204" pitchFamily="34" charset="0"/>
              </a:rPr>
              <a:t>1001 </a:t>
            </a:r>
            <a:r>
              <a:rPr kumimoji="0" lang="en-US" sz="1800" b="0" i="0" u="none" strike="noStrike" kern="1200" cap="none" spc="0" normalizeH="0" baseline="0" noProof="0">
                <a:ln>
                  <a:noFill/>
                </a:ln>
                <a:solidFill>
                  <a:srgbClr val="000000"/>
                </a:solidFill>
                <a:effectLst/>
                <a:uLnTx/>
                <a:uFillTx/>
                <a:latin typeface="Arial"/>
                <a:ea typeface="Aptos" panose="020B0004020202020204" pitchFamily="34" charset="0"/>
                <a:cs typeface="Aptos" panose="020B0004020202020204" pitchFamily="34" charset="0"/>
              </a:rPr>
              <a:t>people experiencing houselessness</a:t>
            </a:r>
            <a:endParaRPr kumimoji="0" lang="en-US" sz="1800" b="0" i="0" u="none" strike="noStrike" kern="1200" cap="none" spc="0" normalizeH="0" baseline="0" noProof="0">
              <a:ln>
                <a:noFill/>
              </a:ln>
              <a:solidFill>
                <a:srgbClr val="000000"/>
              </a:solidFill>
              <a:effectLst/>
              <a:uLnTx/>
              <a:uFillTx/>
              <a:latin typeface="Calibri"/>
            </a:endParaRPr>
          </a:p>
        </p:txBody>
      </p:sp>
      <p:sp>
        <p:nvSpPr>
          <p:cNvPr id="8" name="Rectangle 7">
            <a:extLst>
              <a:ext uri="{FF2B5EF4-FFF2-40B4-BE49-F238E27FC236}">
                <a16:creationId xmlns:a16="http://schemas.microsoft.com/office/drawing/2014/main" id="{0B622ACC-9752-E2D5-2B2D-23775FAB21A1}"/>
              </a:ext>
            </a:extLst>
          </p:cNvPr>
          <p:cNvSpPr/>
          <p:nvPr/>
        </p:nvSpPr>
        <p:spPr>
          <a:xfrm>
            <a:off x="761654" y="1299752"/>
            <a:ext cx="4672463" cy="486672"/>
          </a:xfrm>
          <a:prstGeom prst="rect">
            <a:avLst/>
          </a:prstGeom>
          <a:solidFill>
            <a:srgbClr val="00707B"/>
          </a:solidFill>
        </p:spPr>
        <p:txBody>
          <a:bodyPr vert="horz" wrap="square" lIns="0" tIns="85725" rIns="0" bIns="0" rtlCol="0" anchor="ctr">
            <a:spAutoFit/>
          </a:bodyPr>
          <a:lstStyle/>
          <a:p>
            <a:pPr marL="304800">
              <a:spcBef>
                <a:spcPts val="675"/>
              </a:spcBef>
            </a:pPr>
            <a:endParaRPr lang="en-US" sz="2600" b="1" spc="-5">
              <a:solidFill>
                <a:srgbClr val="FFFFFF"/>
              </a:solidFill>
              <a:latin typeface="Arial"/>
              <a:cs typeface="Arial"/>
            </a:endParaRPr>
          </a:p>
        </p:txBody>
      </p:sp>
      <p:sp>
        <p:nvSpPr>
          <p:cNvPr id="10" name="TextBox 9">
            <a:extLst>
              <a:ext uri="{FF2B5EF4-FFF2-40B4-BE49-F238E27FC236}">
                <a16:creationId xmlns:a16="http://schemas.microsoft.com/office/drawing/2014/main" id="{C3003A37-602F-4E44-E19D-3BC117F7D12D}"/>
              </a:ext>
            </a:extLst>
          </p:cNvPr>
          <p:cNvSpPr txBox="1"/>
          <p:nvPr/>
        </p:nvSpPr>
        <p:spPr>
          <a:xfrm>
            <a:off x="729333" y="1305344"/>
            <a:ext cx="4672462" cy="492443"/>
          </a:xfrm>
          <a:prstGeom prst="rect">
            <a:avLst/>
          </a:prstGeom>
          <a:noFill/>
        </p:spPr>
        <p:txBody>
          <a:bodyPr wrap="square" rtlCol="0">
            <a:spAutoFit/>
          </a:bodyPr>
          <a:lstStyle/>
          <a:p>
            <a:pPr algn="ctr"/>
            <a:r>
              <a:rPr lang="en-US" sz="2600">
                <a:solidFill>
                  <a:schemeClr val="bg2"/>
                </a:solidFill>
                <a:latin typeface="+mj-lt"/>
              </a:rPr>
              <a:t>Bend</a:t>
            </a:r>
          </a:p>
        </p:txBody>
      </p:sp>
      <p:sp>
        <p:nvSpPr>
          <p:cNvPr id="12" name="Rectangle 11">
            <a:extLst>
              <a:ext uri="{FF2B5EF4-FFF2-40B4-BE49-F238E27FC236}">
                <a16:creationId xmlns:a16="http://schemas.microsoft.com/office/drawing/2014/main" id="{B4A95D55-22D4-D82F-A4A0-5F567A6621D1}"/>
              </a:ext>
            </a:extLst>
          </p:cNvPr>
          <p:cNvSpPr/>
          <p:nvPr/>
        </p:nvSpPr>
        <p:spPr>
          <a:xfrm>
            <a:off x="6795750" y="1308230"/>
            <a:ext cx="4672463" cy="486672"/>
          </a:xfrm>
          <a:prstGeom prst="rect">
            <a:avLst/>
          </a:prstGeom>
          <a:solidFill>
            <a:srgbClr val="00707B"/>
          </a:solidFill>
        </p:spPr>
        <p:txBody>
          <a:bodyPr vert="horz" wrap="square" lIns="0" tIns="85725" rIns="0" bIns="0" rtlCol="0" anchor="ctr">
            <a:spAutoFit/>
          </a:bodyPr>
          <a:lstStyle/>
          <a:p>
            <a:pPr marL="304800">
              <a:spcBef>
                <a:spcPts val="675"/>
              </a:spcBef>
            </a:pPr>
            <a:endParaRPr lang="en-US" sz="2600" b="1" spc="-5">
              <a:solidFill>
                <a:srgbClr val="FFFFFF"/>
              </a:solidFill>
              <a:latin typeface="Arial"/>
              <a:cs typeface="Arial"/>
            </a:endParaRPr>
          </a:p>
        </p:txBody>
      </p:sp>
      <p:sp>
        <p:nvSpPr>
          <p:cNvPr id="13" name="TextBox 12">
            <a:extLst>
              <a:ext uri="{FF2B5EF4-FFF2-40B4-BE49-F238E27FC236}">
                <a16:creationId xmlns:a16="http://schemas.microsoft.com/office/drawing/2014/main" id="{40089462-9A5C-7D67-A378-7714B827EC36}"/>
              </a:ext>
            </a:extLst>
          </p:cNvPr>
          <p:cNvSpPr txBox="1"/>
          <p:nvPr/>
        </p:nvSpPr>
        <p:spPr>
          <a:xfrm>
            <a:off x="6795750" y="1308230"/>
            <a:ext cx="4672463" cy="492443"/>
          </a:xfrm>
          <a:prstGeom prst="rect">
            <a:avLst/>
          </a:prstGeom>
          <a:noFill/>
        </p:spPr>
        <p:txBody>
          <a:bodyPr wrap="square" rtlCol="0">
            <a:spAutoFit/>
          </a:bodyPr>
          <a:lstStyle/>
          <a:p>
            <a:pPr algn="ctr"/>
            <a:r>
              <a:rPr lang="en-US" sz="2600">
                <a:solidFill>
                  <a:schemeClr val="bg2"/>
                </a:solidFill>
                <a:latin typeface="+mj-lt"/>
              </a:rPr>
              <a:t>Central Oregon (OR-503)</a:t>
            </a:r>
          </a:p>
        </p:txBody>
      </p:sp>
      <p:sp>
        <p:nvSpPr>
          <p:cNvPr id="14" name="TextBox 13">
            <a:extLst>
              <a:ext uri="{FF2B5EF4-FFF2-40B4-BE49-F238E27FC236}">
                <a16:creationId xmlns:a16="http://schemas.microsoft.com/office/drawing/2014/main" id="{F953727D-66BC-F719-A8C2-49D3C42046CB}"/>
              </a:ext>
            </a:extLst>
          </p:cNvPr>
          <p:cNvSpPr txBox="1"/>
          <p:nvPr/>
        </p:nvSpPr>
        <p:spPr>
          <a:xfrm>
            <a:off x="3535290" y="3552914"/>
            <a:ext cx="1335093" cy="646331"/>
          </a:xfrm>
          <a:prstGeom prst="rect">
            <a:avLst/>
          </a:prstGeom>
          <a:noFill/>
        </p:spPr>
        <p:txBody>
          <a:bodyPr wrap="square" rtlCol="0">
            <a:spAutoFit/>
          </a:bodyPr>
          <a:lstStyle/>
          <a:p>
            <a:pPr algn="ctr"/>
            <a:r>
              <a:rPr lang="en-US"/>
              <a:t>4% increase in 2025</a:t>
            </a:r>
          </a:p>
        </p:txBody>
      </p:sp>
      <p:sp>
        <p:nvSpPr>
          <p:cNvPr id="15" name="TextBox 14">
            <a:extLst>
              <a:ext uri="{FF2B5EF4-FFF2-40B4-BE49-F238E27FC236}">
                <a16:creationId xmlns:a16="http://schemas.microsoft.com/office/drawing/2014/main" id="{C5C2D160-31B1-D377-BBD6-C1FD75DB41D0}"/>
              </a:ext>
            </a:extLst>
          </p:cNvPr>
          <p:cNvSpPr txBox="1"/>
          <p:nvPr/>
        </p:nvSpPr>
        <p:spPr>
          <a:xfrm>
            <a:off x="1183907" y="3552638"/>
            <a:ext cx="1411931" cy="646331"/>
          </a:xfrm>
          <a:prstGeom prst="rect">
            <a:avLst/>
          </a:prstGeom>
          <a:noFill/>
        </p:spPr>
        <p:txBody>
          <a:bodyPr wrap="square" rtlCol="0">
            <a:spAutoFit/>
          </a:bodyPr>
          <a:lstStyle/>
          <a:p>
            <a:pPr algn="ctr"/>
            <a:r>
              <a:rPr lang="en-US"/>
              <a:t>5% decrease in 2024</a:t>
            </a:r>
          </a:p>
        </p:txBody>
      </p:sp>
      <p:sp>
        <p:nvSpPr>
          <p:cNvPr id="18" name="Rectangle 17">
            <a:extLst>
              <a:ext uri="{FF2B5EF4-FFF2-40B4-BE49-F238E27FC236}">
                <a16:creationId xmlns:a16="http://schemas.microsoft.com/office/drawing/2014/main" id="{48BF61EC-1A28-CB6C-D0C0-643C35C8E875}"/>
              </a:ext>
            </a:extLst>
          </p:cNvPr>
          <p:cNvSpPr/>
          <p:nvPr/>
        </p:nvSpPr>
        <p:spPr>
          <a:xfrm>
            <a:off x="3759768" y="4280766"/>
            <a:ext cx="4672463" cy="486672"/>
          </a:xfrm>
          <a:prstGeom prst="rect">
            <a:avLst/>
          </a:prstGeom>
          <a:solidFill>
            <a:srgbClr val="00707B"/>
          </a:solidFill>
        </p:spPr>
        <p:txBody>
          <a:bodyPr vert="horz" wrap="square" lIns="0" tIns="85725" rIns="0" bIns="0" rtlCol="0" anchor="ctr">
            <a:spAutoFit/>
          </a:bodyPr>
          <a:lstStyle/>
          <a:p>
            <a:pPr marL="304800">
              <a:spcBef>
                <a:spcPts val="675"/>
              </a:spcBef>
            </a:pPr>
            <a:endParaRPr lang="en-US" sz="2600" b="1" spc="-5">
              <a:solidFill>
                <a:srgbClr val="FFFFFF"/>
              </a:solidFill>
              <a:latin typeface="Arial"/>
              <a:cs typeface="Arial"/>
            </a:endParaRPr>
          </a:p>
        </p:txBody>
      </p:sp>
      <p:sp>
        <p:nvSpPr>
          <p:cNvPr id="19" name="TextBox 18">
            <a:extLst>
              <a:ext uri="{FF2B5EF4-FFF2-40B4-BE49-F238E27FC236}">
                <a16:creationId xmlns:a16="http://schemas.microsoft.com/office/drawing/2014/main" id="{11D392C2-24C2-550A-94C6-E4B9CE929AC6}"/>
              </a:ext>
            </a:extLst>
          </p:cNvPr>
          <p:cNvSpPr txBox="1"/>
          <p:nvPr/>
        </p:nvSpPr>
        <p:spPr>
          <a:xfrm>
            <a:off x="3809499" y="4253085"/>
            <a:ext cx="4672463" cy="492443"/>
          </a:xfrm>
          <a:prstGeom prst="rect">
            <a:avLst/>
          </a:prstGeom>
          <a:noFill/>
        </p:spPr>
        <p:txBody>
          <a:bodyPr wrap="square" rtlCol="0">
            <a:spAutoFit/>
          </a:bodyPr>
          <a:lstStyle/>
          <a:p>
            <a:pPr algn="ctr"/>
            <a:r>
              <a:rPr lang="en-US" sz="2600">
                <a:solidFill>
                  <a:schemeClr val="bg2"/>
                </a:solidFill>
                <a:latin typeface="+mj-lt"/>
              </a:rPr>
              <a:t>Shelter Beds</a:t>
            </a:r>
          </a:p>
        </p:txBody>
      </p:sp>
    </p:spTree>
    <p:extLst>
      <p:ext uri="{BB962C8B-B14F-4D97-AF65-F5344CB8AC3E}">
        <p14:creationId xmlns:p14="http://schemas.microsoft.com/office/powerpoint/2010/main" val="1657564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Thank you!</a:t>
            </a:r>
            <a:endParaRPr/>
          </a:p>
        </p:txBody>
      </p:sp>
      <p:sp>
        <p:nvSpPr>
          <p:cNvPr id="82" name="Google Shape;82;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Contact Information:</a:t>
            </a:r>
            <a:endParaRPr/>
          </a:p>
          <a:p>
            <a:pPr marL="0" lvl="0" indent="0" algn="l" rtl="0">
              <a:spcBef>
                <a:spcPts val="1600"/>
              </a:spcBef>
              <a:spcAft>
                <a:spcPts val="0"/>
              </a:spcAft>
              <a:buNone/>
            </a:pPr>
            <a:r>
              <a:rPr lang="en" u="sng">
                <a:solidFill>
                  <a:schemeClr val="hlink"/>
                </a:solidFill>
                <a:hlinkClick r:id="rId3"/>
              </a:rPr>
              <a:t>centraloregonvillages.org</a:t>
            </a:r>
            <a:endParaRPr/>
          </a:p>
          <a:p>
            <a:pPr marL="0" lvl="0" indent="0" algn="l" rtl="0">
              <a:spcBef>
                <a:spcPts val="1600"/>
              </a:spcBef>
              <a:spcAft>
                <a:spcPts val="0"/>
              </a:spcAft>
              <a:buNone/>
            </a:pPr>
            <a:endParaRPr/>
          </a:p>
          <a:p>
            <a:pPr marL="0" lvl="0" indent="0" algn="l" rtl="0">
              <a:spcBef>
                <a:spcPts val="1600"/>
              </a:spcBef>
              <a:spcAft>
                <a:spcPts val="0"/>
              </a:spcAft>
              <a:buNone/>
            </a:pPr>
            <a:r>
              <a:rPr lang="en"/>
              <a:t>Scott Jones, Executive Director</a:t>
            </a:r>
            <a:endParaRPr/>
          </a:p>
          <a:p>
            <a:pPr marL="0" lvl="0" indent="0" algn="l" rtl="0">
              <a:spcBef>
                <a:spcPts val="1600"/>
              </a:spcBef>
              <a:spcAft>
                <a:spcPts val="0"/>
              </a:spcAft>
              <a:buNone/>
            </a:pPr>
            <a:r>
              <a:rPr lang="en"/>
              <a:t>541-350-8459</a:t>
            </a:r>
            <a:endParaRPr/>
          </a:p>
          <a:p>
            <a:pPr marL="0" lvl="0" indent="0" algn="l" rtl="0">
              <a:spcBef>
                <a:spcPts val="1600"/>
              </a:spcBef>
              <a:spcAft>
                <a:spcPts val="1600"/>
              </a:spcAft>
              <a:buNone/>
            </a:pPr>
            <a:r>
              <a:rPr lang="en"/>
              <a:t>scott@centraloregonvillages.org</a:t>
            </a:r>
            <a:endParaRPr/>
          </a:p>
        </p:txBody>
      </p:sp>
      <p:pic>
        <p:nvPicPr>
          <p:cNvPr id="83" name="Google Shape;83;p17" title="InsideShelter.jpg"/>
          <p:cNvPicPr preferRelativeResize="0"/>
          <p:nvPr/>
        </p:nvPicPr>
        <p:blipFill>
          <a:blip r:embed="rId4">
            <a:alphaModFix/>
          </a:blip>
          <a:stretch>
            <a:fillRect/>
          </a:stretch>
        </p:blipFill>
        <p:spPr>
          <a:xfrm>
            <a:off x="6000767" y="1203800"/>
            <a:ext cx="4936632" cy="3702467"/>
          </a:xfrm>
          <a:prstGeom prst="rect">
            <a:avLst/>
          </a:prstGeom>
          <a:noFill/>
          <a:ln>
            <a:noFill/>
          </a:ln>
        </p:spPr>
      </p:pic>
      <p:sp>
        <p:nvSpPr>
          <p:cNvPr id="84" name="Google Shape;84;p17"/>
          <p:cNvSpPr txBox="1"/>
          <p:nvPr/>
        </p:nvSpPr>
        <p:spPr>
          <a:xfrm>
            <a:off x="948467" y="5873033"/>
            <a:ext cx="10506000" cy="615600"/>
          </a:xfrm>
          <a:prstGeom prst="rect">
            <a:avLst/>
          </a:prstGeom>
          <a:no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b="1">
                <a:solidFill>
                  <a:schemeClr val="dk2"/>
                </a:solidFill>
              </a:rPr>
              <a:t>We especially thank the City of Bend for being our principal funder.</a:t>
            </a:r>
            <a:endParaRPr sz="2400" b="1">
              <a:solidFill>
                <a:schemeClr val="dk2"/>
              </a:solidFill>
            </a:endParaRPr>
          </a:p>
        </p:txBody>
      </p:sp>
    </p:spTree>
    <p:extLst>
      <p:ext uri="{BB962C8B-B14F-4D97-AF65-F5344CB8AC3E}">
        <p14:creationId xmlns:p14="http://schemas.microsoft.com/office/powerpoint/2010/main" val="36735544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REACH">
            <a:extLst>
              <a:ext uri="{FF2B5EF4-FFF2-40B4-BE49-F238E27FC236}">
                <a16:creationId xmlns:a16="http://schemas.microsoft.com/office/drawing/2014/main" id="{28DF7AE7-9891-F841-224E-443E8F36ABC1}"/>
              </a:ext>
            </a:extLst>
          </p:cNvPr>
          <p:cNvPicPr>
            <a:picLocks noGrp="1" noChangeAspect="1"/>
          </p:cNvPicPr>
          <p:nvPr>
            <p:ph sz="half" idx="1"/>
          </p:nvPr>
        </p:nvPicPr>
        <p:blipFill>
          <a:blip r:embed="rId2"/>
          <a:stretch>
            <a:fillRect/>
          </a:stretch>
        </p:blipFill>
        <p:spPr>
          <a:xfrm>
            <a:off x="2371725" y="1635039"/>
            <a:ext cx="7200900" cy="1796771"/>
          </a:xfrm>
          <a:prstGeom prst="rect">
            <a:avLst/>
          </a:prstGeom>
        </p:spPr>
      </p:pic>
      <p:sp>
        <p:nvSpPr>
          <p:cNvPr id="3" name="Content Placeholder 2">
            <a:extLst>
              <a:ext uri="{FF2B5EF4-FFF2-40B4-BE49-F238E27FC236}">
                <a16:creationId xmlns:a16="http://schemas.microsoft.com/office/drawing/2014/main" id="{9D3C4FB1-4BCC-FD40-5E7E-4EEA7B4392D4}"/>
              </a:ext>
            </a:extLst>
          </p:cNvPr>
          <p:cNvSpPr>
            <a:spLocks noGrp="1"/>
          </p:cNvSpPr>
          <p:nvPr>
            <p:ph sz="half" idx="2"/>
          </p:nvPr>
        </p:nvSpPr>
        <p:spPr/>
        <p:txBody>
          <a:bodyPr vert="horz" lIns="91440" tIns="45720" rIns="91440" bIns="45720" rtlCol="0" anchor="t">
            <a:normAutofit/>
          </a:bodyPr>
          <a:lstStyle/>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a:p>
            <a:pPr marL="0" indent="0">
              <a:buNone/>
            </a:pPr>
            <a:endParaRPr lang="en-US">
              <a:ea typeface="Calibri"/>
              <a:cs typeface="Calibri"/>
            </a:endParaRPr>
          </a:p>
        </p:txBody>
      </p:sp>
      <p:sp>
        <p:nvSpPr>
          <p:cNvPr id="6" name="TextBox 5">
            <a:extLst>
              <a:ext uri="{FF2B5EF4-FFF2-40B4-BE49-F238E27FC236}">
                <a16:creationId xmlns:a16="http://schemas.microsoft.com/office/drawing/2014/main" id="{76BAA91A-F3F8-E3F5-6A9D-F9C0AA436ACD}"/>
              </a:ext>
            </a:extLst>
          </p:cNvPr>
          <p:cNvSpPr txBox="1"/>
          <p:nvPr/>
        </p:nvSpPr>
        <p:spPr>
          <a:xfrm>
            <a:off x="2985761" y="3772161"/>
            <a:ext cx="621082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DM Sans"/>
                <a:ea typeface="Calibri"/>
                <a:cs typeface="Calibri"/>
              </a:rPr>
              <a:t>Stacey Witte, Executive Director</a:t>
            </a:r>
            <a:endParaRPr lang="en-US"/>
          </a:p>
          <a:p>
            <a:pPr algn="ctr"/>
            <a:r>
              <a:rPr lang="en-US" sz="2800">
                <a:ea typeface="+mn-lt"/>
                <a:cs typeface="+mn-lt"/>
              </a:rPr>
              <a:t>reachoutoregon@gmail.com</a:t>
            </a:r>
            <a:endParaRPr lang="en-US">
              <a:ea typeface="Calibri" panose="020F0502020204030204"/>
              <a:cs typeface="Calibri" panose="020F0502020204030204"/>
            </a:endParaRPr>
          </a:p>
        </p:txBody>
      </p:sp>
    </p:spTree>
    <p:extLst>
      <p:ext uri="{BB962C8B-B14F-4D97-AF65-F5344CB8AC3E}">
        <p14:creationId xmlns:p14="http://schemas.microsoft.com/office/powerpoint/2010/main" val="1270443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4BA3F5-E635-C4A9-97E5-21097A2043E6}"/>
              </a:ext>
            </a:extLst>
          </p:cNvPr>
          <p:cNvSpPr>
            <a:spLocks noGrp="1"/>
          </p:cNvSpPr>
          <p:nvPr>
            <p:ph sz="half" idx="1"/>
          </p:nvPr>
        </p:nvSpPr>
        <p:spPr/>
        <p:txBody>
          <a:bodyPr vert="horz" lIns="91440" tIns="45720" rIns="91440" bIns="45720" rtlCol="0" anchor="t">
            <a:normAutofit/>
          </a:bodyPr>
          <a:lstStyle/>
          <a:p>
            <a:r>
              <a:rPr lang="en-US" sz="2800">
                <a:ea typeface="Calibri"/>
                <a:cs typeface="Calibri"/>
              </a:rPr>
              <a:t>Safe Parking</a:t>
            </a:r>
          </a:p>
          <a:p>
            <a:pPr lvl="1">
              <a:buFont typeface="Courier New" panose="020B0604020202020204" pitchFamily="34" charset="0"/>
              <a:buChar char="o"/>
            </a:pPr>
            <a:r>
              <a:rPr lang="en-US" sz="2800">
                <a:ea typeface="Calibri"/>
                <a:cs typeface="Calibri"/>
              </a:rPr>
              <a:t>Existing</a:t>
            </a:r>
          </a:p>
          <a:p>
            <a:pPr lvl="1">
              <a:buFont typeface="Courier New" panose="020B0604020202020204" pitchFamily="34" charset="0"/>
              <a:buChar char="o"/>
            </a:pPr>
            <a:r>
              <a:rPr lang="en-US" sz="2800">
                <a:ea typeface="Calibri"/>
                <a:cs typeface="Calibri"/>
              </a:rPr>
              <a:t>New sites</a:t>
            </a:r>
          </a:p>
          <a:p>
            <a:r>
              <a:rPr lang="en-US" sz="2800">
                <a:ea typeface="Calibri"/>
                <a:cs typeface="Calibri"/>
              </a:rPr>
              <a:t>Temporary Safe Stay Area (TSSA)</a:t>
            </a:r>
          </a:p>
          <a:p>
            <a:pPr>
              <a:buFont typeface="Arial"/>
              <a:buChar char="•"/>
            </a:pPr>
            <a:r>
              <a:rPr lang="en-US" sz="2800">
                <a:ea typeface="Calibri"/>
                <a:cs typeface="Calibri"/>
              </a:rPr>
              <a:t>Outreach Services</a:t>
            </a:r>
          </a:p>
          <a:p>
            <a:pPr>
              <a:buFont typeface="Arial"/>
              <a:buChar char="•"/>
            </a:pPr>
            <a:r>
              <a:rPr lang="en-US" sz="2800">
                <a:ea typeface="Calibri"/>
                <a:cs typeface="Calibri"/>
              </a:rPr>
              <a:t>Successes/Challenges</a:t>
            </a:r>
          </a:p>
          <a:p>
            <a:pPr>
              <a:buFont typeface="Arial"/>
              <a:buChar char="•"/>
            </a:pPr>
            <a:r>
              <a:rPr lang="en-US" sz="2800">
                <a:ea typeface="Calibri"/>
                <a:cs typeface="Calibri"/>
              </a:rPr>
              <a:t>Client Story</a:t>
            </a:r>
          </a:p>
          <a:p>
            <a:pPr>
              <a:buFont typeface="Arial"/>
              <a:buChar char="•"/>
            </a:pPr>
            <a:endParaRPr lang="en-US" sz="2800">
              <a:ea typeface="Calibri"/>
              <a:cs typeface="Calibri"/>
            </a:endParaRPr>
          </a:p>
          <a:p>
            <a:pPr marL="0" indent="0">
              <a:buNone/>
            </a:pPr>
            <a:endParaRPr lang="en-US" sz="2800">
              <a:ea typeface="Calibri"/>
              <a:cs typeface="Calibri"/>
            </a:endParaRPr>
          </a:p>
        </p:txBody>
      </p:sp>
      <p:sp>
        <p:nvSpPr>
          <p:cNvPr id="4" name="Title 3">
            <a:extLst>
              <a:ext uri="{FF2B5EF4-FFF2-40B4-BE49-F238E27FC236}">
                <a16:creationId xmlns:a16="http://schemas.microsoft.com/office/drawing/2014/main" id="{916DB4F6-4C57-4BB0-E236-6FFF0952D78D}"/>
              </a:ext>
            </a:extLst>
          </p:cNvPr>
          <p:cNvSpPr>
            <a:spLocks noGrp="1"/>
          </p:cNvSpPr>
          <p:nvPr>
            <p:ph type="title"/>
          </p:nvPr>
        </p:nvSpPr>
        <p:spPr/>
        <p:txBody>
          <a:bodyPr/>
          <a:lstStyle/>
          <a:p>
            <a:r>
              <a:rPr lang="en-US">
                <a:latin typeface="Arial"/>
                <a:cs typeface="Arial"/>
              </a:rPr>
              <a:t>REACH Central Oregon</a:t>
            </a:r>
            <a:endParaRPr lang="en-US"/>
          </a:p>
        </p:txBody>
      </p:sp>
      <p:pic>
        <p:nvPicPr>
          <p:cNvPr id="5" name="Content Placeholder 4" descr="A group of people with their arms raised&#10;&#10;AI-generated content may be incorrect.">
            <a:extLst>
              <a:ext uri="{FF2B5EF4-FFF2-40B4-BE49-F238E27FC236}">
                <a16:creationId xmlns:a16="http://schemas.microsoft.com/office/drawing/2014/main" id="{FE5EEDC5-66EB-6A74-31E5-517A43A62FAF}"/>
              </a:ext>
            </a:extLst>
          </p:cNvPr>
          <p:cNvPicPr>
            <a:picLocks noGrp="1" noChangeAspect="1"/>
          </p:cNvPicPr>
          <p:nvPr>
            <p:ph sz="half" idx="2"/>
          </p:nvPr>
        </p:nvPicPr>
        <p:blipFill>
          <a:blip r:embed="rId2"/>
          <a:stretch>
            <a:fillRect/>
          </a:stretch>
        </p:blipFill>
        <p:spPr>
          <a:xfrm>
            <a:off x="7767020" y="4145160"/>
            <a:ext cx="2230085" cy="1682355"/>
          </a:xfrm>
          <a:prstGeom prst="rect">
            <a:avLst/>
          </a:prstGeom>
        </p:spPr>
      </p:pic>
      <p:pic>
        <p:nvPicPr>
          <p:cNvPr id="7" name="Picture 6" descr="A white rv parked in a forest&#10;&#10;AI-generated content may be incorrect.">
            <a:extLst>
              <a:ext uri="{FF2B5EF4-FFF2-40B4-BE49-F238E27FC236}">
                <a16:creationId xmlns:a16="http://schemas.microsoft.com/office/drawing/2014/main" id="{E47D2749-CA4D-CE92-4C28-4F063531E622}"/>
              </a:ext>
            </a:extLst>
          </p:cNvPr>
          <p:cNvPicPr>
            <a:picLocks noChangeAspect="1"/>
          </p:cNvPicPr>
          <p:nvPr/>
        </p:nvPicPr>
        <p:blipFill>
          <a:blip r:embed="rId3"/>
          <a:stretch>
            <a:fillRect/>
          </a:stretch>
        </p:blipFill>
        <p:spPr>
          <a:xfrm>
            <a:off x="6091238" y="790575"/>
            <a:ext cx="5534025" cy="2990850"/>
          </a:xfrm>
          <a:prstGeom prst="rect">
            <a:avLst/>
          </a:prstGeom>
        </p:spPr>
      </p:pic>
    </p:spTree>
    <p:extLst>
      <p:ext uri="{BB962C8B-B14F-4D97-AF65-F5344CB8AC3E}">
        <p14:creationId xmlns:p14="http://schemas.microsoft.com/office/powerpoint/2010/main" val="3557946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CA1B12B-5F27-B587-BFA0-C30D20EB75A1}"/>
              </a:ext>
            </a:extLst>
          </p:cNvPr>
          <p:cNvPicPr>
            <a:picLocks noGrp="1" noChangeAspect="1"/>
          </p:cNvPicPr>
          <p:nvPr>
            <p:ph sz="half" idx="1"/>
          </p:nvPr>
        </p:nvPicPr>
        <p:blipFill>
          <a:blip r:embed="rId2"/>
          <a:stretch>
            <a:fillRect/>
          </a:stretch>
        </p:blipFill>
        <p:spPr>
          <a:xfrm>
            <a:off x="751115" y="186874"/>
            <a:ext cx="10689770" cy="6017077"/>
          </a:xfrm>
          <a:prstGeom prst="rect">
            <a:avLst/>
          </a:prstGeom>
        </p:spPr>
      </p:pic>
    </p:spTree>
    <p:extLst>
      <p:ext uri="{BB962C8B-B14F-4D97-AF65-F5344CB8AC3E}">
        <p14:creationId xmlns:p14="http://schemas.microsoft.com/office/powerpoint/2010/main" val="2603936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A circular chart of health care&#10;&#10;Description automatically generated">
            <a:extLst>
              <a:ext uri="{FF2B5EF4-FFF2-40B4-BE49-F238E27FC236}">
                <a16:creationId xmlns:a16="http://schemas.microsoft.com/office/drawing/2014/main" id="{0A5B767E-8F48-E831-A5F2-546357887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080" y="1270052"/>
            <a:ext cx="4260565"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533400" y="473906"/>
            <a:ext cx="10515600" cy="1093529"/>
          </a:xfrm>
        </p:spPr>
        <p:txBody>
          <a:bodyPr/>
          <a:lstStyle/>
          <a:p>
            <a:r>
              <a:rPr lang="en-US">
                <a:solidFill>
                  <a:srgbClr val="00ACA0"/>
                </a:solidFill>
              </a:rPr>
              <a:t>About Mosaic Community Health</a:t>
            </a:r>
          </a:p>
        </p:txBody>
      </p:sp>
      <p:sp>
        <p:nvSpPr>
          <p:cNvPr id="5" name="Content Placeholder 6">
            <a:extLst>
              <a:ext uri="{FF2B5EF4-FFF2-40B4-BE49-F238E27FC236}">
                <a16:creationId xmlns:a16="http://schemas.microsoft.com/office/drawing/2014/main" id="{B46320BF-5BC9-491B-9A06-2871004EBCBB}"/>
              </a:ext>
            </a:extLst>
          </p:cNvPr>
          <p:cNvSpPr>
            <a:spLocks noGrp="1"/>
          </p:cNvSpPr>
          <p:nvPr>
            <p:ph idx="1"/>
          </p:nvPr>
        </p:nvSpPr>
        <p:spPr>
          <a:xfrm>
            <a:off x="533400" y="1474248"/>
            <a:ext cx="6864928" cy="4239273"/>
          </a:xfrm>
        </p:spPr>
        <p:txBody>
          <a:bodyPr>
            <a:noAutofit/>
          </a:bodyPr>
          <a:lstStyle/>
          <a:p>
            <a:pPr>
              <a:lnSpc>
                <a:spcPct val="100000"/>
              </a:lnSpc>
            </a:pPr>
            <a:r>
              <a:rPr lang="en-US" sz="2800">
                <a:solidFill>
                  <a:srgbClr val="2B0C56"/>
                </a:solidFill>
              </a:rPr>
              <a:t>Nonprofit community health center</a:t>
            </a:r>
          </a:p>
          <a:p>
            <a:pPr>
              <a:lnSpc>
                <a:spcPct val="100000"/>
              </a:lnSpc>
            </a:pPr>
            <a:r>
              <a:rPr lang="en-US" sz="2800">
                <a:solidFill>
                  <a:srgbClr val="2B0C56"/>
                </a:solidFill>
              </a:rPr>
              <a:t>Founded in Prineville in 2002 for the community by the community</a:t>
            </a:r>
          </a:p>
          <a:p>
            <a:pPr>
              <a:lnSpc>
                <a:spcPct val="100000"/>
              </a:lnSpc>
            </a:pPr>
            <a:r>
              <a:rPr lang="en-US" sz="2800">
                <a:solidFill>
                  <a:srgbClr val="2B0C56"/>
                </a:solidFill>
              </a:rPr>
              <a:t>Integrated health services that address each patient’s medical, dental, behavioral health, nutrition, social and medication needs</a:t>
            </a:r>
          </a:p>
          <a:p>
            <a:pPr>
              <a:lnSpc>
                <a:spcPct val="100000"/>
              </a:lnSpc>
            </a:pPr>
            <a:r>
              <a:rPr lang="en-US" sz="2800">
                <a:solidFill>
                  <a:srgbClr val="2B0C56"/>
                </a:solidFill>
              </a:rPr>
              <a:t>High-quality care for all regardless of income or insurance status</a:t>
            </a:r>
          </a:p>
          <a:p>
            <a:pPr>
              <a:lnSpc>
                <a:spcPct val="100000"/>
              </a:lnSpc>
            </a:pPr>
            <a:r>
              <a:rPr lang="en-US" sz="2800">
                <a:solidFill>
                  <a:srgbClr val="2B0C56"/>
                </a:solidFill>
              </a:rPr>
              <a:t>A dedicated street medicine program operating in Bend and Redmond</a:t>
            </a:r>
          </a:p>
        </p:txBody>
      </p:sp>
      <p:sp>
        <p:nvSpPr>
          <p:cNvPr id="3" name="Text Placeholder 2">
            <a:extLst>
              <a:ext uri="{FF2B5EF4-FFF2-40B4-BE49-F238E27FC236}">
                <a16:creationId xmlns:a16="http://schemas.microsoft.com/office/drawing/2014/main" id="{2D0097EA-5C99-4B2F-B205-433AEBD801FE}"/>
              </a:ext>
            </a:extLst>
          </p:cNvPr>
          <p:cNvSpPr>
            <a:spLocks noGrp="1"/>
          </p:cNvSpPr>
          <p:nvPr>
            <p:ph type="body" sz="quarter" idx="11"/>
          </p:nvPr>
        </p:nvSpPr>
        <p:spPr>
          <a:xfrm>
            <a:off x="7735286" y="5178119"/>
            <a:ext cx="4023359" cy="409829"/>
          </a:xfrm>
        </p:spPr>
        <p:txBody>
          <a:bodyPr>
            <a:normAutofit/>
          </a:bodyPr>
          <a:lstStyle/>
          <a:p>
            <a:pPr algn="ctr"/>
            <a:r>
              <a:rPr lang="en-US" sz="1600">
                <a:solidFill>
                  <a:schemeClr val="tx2"/>
                </a:solidFill>
              </a:rPr>
              <a:t>Mosaic uses a team-based approach to care.</a:t>
            </a:r>
          </a:p>
        </p:txBody>
      </p:sp>
    </p:spTree>
    <p:extLst>
      <p:ext uri="{BB962C8B-B14F-4D97-AF65-F5344CB8AC3E}">
        <p14:creationId xmlns:p14="http://schemas.microsoft.com/office/powerpoint/2010/main" val="2600456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9BCC19A-6C1E-497B-8E65-B9BE88EC4B9E}"/>
              </a:ext>
            </a:extLst>
          </p:cNvPr>
          <p:cNvSpPr>
            <a:spLocks noGrp="1"/>
          </p:cNvSpPr>
          <p:nvPr>
            <p:ph sz="half" idx="1"/>
          </p:nvPr>
        </p:nvSpPr>
        <p:spPr>
          <a:xfrm>
            <a:off x="838200" y="1825625"/>
            <a:ext cx="5181600" cy="4875800"/>
          </a:xfrm>
        </p:spPr>
        <p:txBody>
          <a:bodyPr vert="horz" lIns="91440" tIns="45720" rIns="91440" bIns="45720" rtlCol="0" anchor="t">
            <a:noAutofit/>
          </a:bodyPr>
          <a:lstStyle/>
          <a:p>
            <a:pPr marL="0" indent="0">
              <a:buNone/>
            </a:pPr>
            <a:r>
              <a:rPr lang="en-US" sz="2000">
                <a:solidFill>
                  <a:srgbClr val="002060"/>
                </a:solidFill>
              </a:rPr>
              <a:t>“Health and social services developed specifically to address the unique needs and circumstances of the unsheltered homeless delivered directly to them in their own environment.” </a:t>
            </a:r>
            <a:r>
              <a:rPr lang="en-US" sz="2000" i="1">
                <a:solidFill>
                  <a:srgbClr val="002060"/>
                </a:solidFill>
              </a:rPr>
              <a:t>–The Street Medicine Institute</a:t>
            </a:r>
          </a:p>
          <a:p>
            <a:pPr marL="457200" lvl="1" indent="0">
              <a:buNone/>
            </a:pPr>
            <a:endParaRPr lang="en-US" sz="2000">
              <a:solidFill>
                <a:srgbClr val="002060"/>
              </a:solidFill>
            </a:endParaRPr>
          </a:p>
          <a:p>
            <a:pPr marL="0" indent="0">
              <a:buNone/>
            </a:pPr>
            <a:r>
              <a:rPr lang="en-US" sz="2000">
                <a:solidFill>
                  <a:srgbClr val="002060"/>
                </a:solidFill>
              </a:rPr>
              <a:t>Street medicine programs exist along a </a:t>
            </a:r>
            <a:r>
              <a:rPr lang="en-US" sz="2000" b="1">
                <a:solidFill>
                  <a:srgbClr val="002060"/>
                </a:solidFill>
              </a:rPr>
              <a:t>continuum of healthcare </a:t>
            </a:r>
            <a:r>
              <a:rPr lang="en-US" sz="2000">
                <a:solidFill>
                  <a:srgbClr val="002060"/>
                </a:solidFill>
              </a:rPr>
              <a:t>staffed by street medicine team members who split their time with traditional, mobile, and shelter-based clinics.</a:t>
            </a:r>
            <a:br>
              <a:rPr lang="en-US" sz="2000"/>
            </a:br>
            <a:br>
              <a:rPr lang="en-US" sz="2000"/>
            </a:br>
            <a:r>
              <a:rPr lang="en-US" sz="2000" b="1">
                <a:solidFill>
                  <a:srgbClr val="002060"/>
                </a:solidFill>
              </a:rPr>
              <a:t>“Go to the People”: </a:t>
            </a:r>
            <a:r>
              <a:rPr lang="en-US" sz="2000">
                <a:solidFill>
                  <a:srgbClr val="002060"/>
                </a:solidFill>
              </a:rPr>
              <a:t>This addresses medical trauma and discrimination. </a:t>
            </a:r>
            <a:endParaRPr lang="en-US" sz="2000">
              <a:solidFill>
                <a:srgbClr val="002060"/>
              </a:solidFill>
              <a:ea typeface="Calibri"/>
              <a:cs typeface="Calibri"/>
            </a:endParaRPr>
          </a:p>
          <a:p>
            <a:pPr marL="0" indent="0">
              <a:buNone/>
            </a:pPr>
            <a:endParaRPr lang="en-US" sz="2000">
              <a:solidFill>
                <a:srgbClr val="002060"/>
              </a:solidFill>
            </a:endParaRPr>
          </a:p>
        </p:txBody>
      </p:sp>
      <p:pic>
        <p:nvPicPr>
          <p:cNvPr id="3" name="Picture 2">
            <a:extLst>
              <a:ext uri="{FF2B5EF4-FFF2-40B4-BE49-F238E27FC236}">
                <a16:creationId xmlns:a16="http://schemas.microsoft.com/office/drawing/2014/main" id="{AE31D4DD-215D-00C3-ADEC-9F2975A3BC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54302" y="1369675"/>
            <a:ext cx="5181600" cy="163220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A12F3D39-4307-D768-34A6-1094DB3FCA26}"/>
              </a:ext>
            </a:extLst>
          </p:cNvPr>
          <p:cNvSpPr>
            <a:spLocks noGrp="1"/>
          </p:cNvSpPr>
          <p:nvPr>
            <p:ph type="title"/>
          </p:nvPr>
        </p:nvSpPr>
        <p:spPr>
          <a:xfrm>
            <a:off x="838200" y="597159"/>
            <a:ext cx="10515600" cy="1093529"/>
          </a:xfrm>
        </p:spPr>
        <p:txBody>
          <a:bodyPr/>
          <a:lstStyle/>
          <a:p>
            <a:r>
              <a:rPr lang="en-US"/>
              <a:t>What is Street Medicine?</a:t>
            </a:r>
          </a:p>
        </p:txBody>
      </p:sp>
      <p:pic>
        <p:nvPicPr>
          <p:cNvPr id="2" name="Picture 1">
            <a:extLst>
              <a:ext uri="{FF2B5EF4-FFF2-40B4-BE49-F238E27FC236}">
                <a16:creationId xmlns:a16="http://schemas.microsoft.com/office/drawing/2014/main" id="{528A45CD-4AF6-85DD-AFAD-D0ED8140F33F}"/>
              </a:ext>
            </a:extLst>
          </p:cNvPr>
          <p:cNvPicPr>
            <a:picLocks noChangeAspect="1"/>
          </p:cNvPicPr>
          <p:nvPr/>
        </p:nvPicPr>
        <p:blipFill>
          <a:blip r:embed="rId4"/>
          <a:stretch>
            <a:fillRect/>
          </a:stretch>
        </p:blipFill>
        <p:spPr>
          <a:xfrm>
            <a:off x="6935703" y="3251797"/>
            <a:ext cx="4218798" cy="2682472"/>
          </a:xfrm>
          <a:prstGeom prst="rect">
            <a:avLst/>
          </a:prstGeom>
        </p:spPr>
      </p:pic>
    </p:spTree>
    <p:extLst>
      <p:ext uri="{BB962C8B-B14F-4D97-AF65-F5344CB8AC3E}">
        <p14:creationId xmlns:p14="http://schemas.microsoft.com/office/powerpoint/2010/main" val="3168418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0779CE5-1C17-50CC-4D16-B1D12FBDAEC2}"/>
              </a:ext>
            </a:extLst>
          </p:cNvPr>
          <p:cNvSpPr>
            <a:spLocks noGrp="1"/>
          </p:cNvSpPr>
          <p:nvPr>
            <p:ph sz="half" idx="1"/>
          </p:nvPr>
        </p:nvSpPr>
        <p:spPr>
          <a:xfrm>
            <a:off x="838198" y="1690688"/>
            <a:ext cx="6848274" cy="4570153"/>
          </a:xfrm>
        </p:spPr>
        <p:txBody>
          <a:bodyPr vert="horz" lIns="91440" tIns="45720" rIns="91440" bIns="45720" rtlCol="0" anchor="t">
            <a:normAutofit/>
          </a:bodyPr>
          <a:lstStyle/>
          <a:p>
            <a:r>
              <a:rPr lang="en-US" sz="2400">
                <a:solidFill>
                  <a:srgbClr val="002060"/>
                </a:solidFill>
              </a:rPr>
              <a:t>Preventative medicine </a:t>
            </a:r>
          </a:p>
          <a:p>
            <a:r>
              <a:rPr lang="en-US" sz="2400">
                <a:solidFill>
                  <a:srgbClr val="002060"/>
                </a:solidFill>
              </a:rPr>
              <a:t>Diagnostics and management of chronic conditions</a:t>
            </a:r>
            <a:endParaRPr lang="en-US" sz="2400">
              <a:solidFill>
                <a:srgbClr val="002060"/>
              </a:solidFill>
              <a:ea typeface="Calibri"/>
              <a:cs typeface="Calibri"/>
            </a:endParaRPr>
          </a:p>
          <a:p>
            <a:r>
              <a:rPr lang="en-US" sz="2400">
                <a:solidFill>
                  <a:srgbClr val="002060"/>
                </a:solidFill>
              </a:rPr>
              <a:t>Dispensing and administering medications</a:t>
            </a:r>
            <a:endParaRPr lang="en-US" sz="2400">
              <a:solidFill>
                <a:srgbClr val="002060"/>
              </a:solidFill>
              <a:ea typeface="Calibri"/>
              <a:cs typeface="Calibri"/>
            </a:endParaRPr>
          </a:p>
          <a:p>
            <a:r>
              <a:rPr lang="en-US" sz="2400">
                <a:solidFill>
                  <a:srgbClr val="002060"/>
                </a:solidFill>
              </a:rPr>
              <a:t>Urgent and acute care needs </a:t>
            </a:r>
            <a:endParaRPr lang="en-US" sz="2400">
              <a:solidFill>
                <a:srgbClr val="002060"/>
              </a:solidFill>
              <a:ea typeface="Calibri"/>
              <a:cs typeface="Calibri"/>
            </a:endParaRPr>
          </a:p>
          <a:p>
            <a:r>
              <a:rPr lang="en-US" sz="2400">
                <a:solidFill>
                  <a:srgbClr val="002060"/>
                </a:solidFill>
              </a:rPr>
              <a:t>Minor procedures (ex. joint injections)</a:t>
            </a:r>
            <a:endParaRPr lang="en-US" sz="2400">
              <a:solidFill>
                <a:srgbClr val="002060"/>
              </a:solidFill>
              <a:ea typeface="Calibri"/>
              <a:cs typeface="Calibri"/>
            </a:endParaRPr>
          </a:p>
          <a:p>
            <a:r>
              <a:rPr lang="en-US" sz="2400">
                <a:solidFill>
                  <a:srgbClr val="002060"/>
                </a:solidFill>
              </a:rPr>
              <a:t>Women’s health services  </a:t>
            </a:r>
            <a:endParaRPr lang="en-US" sz="2400">
              <a:solidFill>
                <a:srgbClr val="002060"/>
              </a:solidFill>
              <a:ea typeface="Calibri"/>
              <a:cs typeface="Calibri"/>
            </a:endParaRPr>
          </a:p>
          <a:p>
            <a:r>
              <a:rPr lang="en-US" sz="2400">
                <a:solidFill>
                  <a:srgbClr val="002060"/>
                </a:solidFill>
              </a:rPr>
              <a:t>Immunizations &amp; lab work/blood draws</a:t>
            </a:r>
            <a:endParaRPr lang="en-US" sz="2400">
              <a:solidFill>
                <a:srgbClr val="002060"/>
              </a:solidFill>
              <a:ea typeface="Calibri"/>
              <a:cs typeface="Calibri"/>
            </a:endParaRPr>
          </a:p>
          <a:p>
            <a:r>
              <a:rPr lang="en-US" sz="2400">
                <a:solidFill>
                  <a:srgbClr val="002060"/>
                </a:solidFill>
              </a:rPr>
              <a:t>Mental health &amp; substance use diagnosis and treatment </a:t>
            </a:r>
            <a:endParaRPr lang="en-US" sz="2400">
              <a:solidFill>
                <a:srgbClr val="002060"/>
              </a:solidFill>
              <a:ea typeface="Calibri"/>
              <a:cs typeface="Calibri"/>
            </a:endParaRPr>
          </a:p>
        </p:txBody>
      </p:sp>
      <p:pic>
        <p:nvPicPr>
          <p:cNvPr id="6" name="Picture 5" descr="A person in a wheelchair with a dog&#10;&#10;AI-generated content may be incorrect.">
            <a:extLst>
              <a:ext uri="{FF2B5EF4-FFF2-40B4-BE49-F238E27FC236}">
                <a16:creationId xmlns:a16="http://schemas.microsoft.com/office/drawing/2014/main" id="{BDAC29FA-A4D9-4110-DBD0-02754240EE0C}"/>
              </a:ext>
            </a:extLst>
          </p:cNvPr>
          <p:cNvPicPr>
            <a:picLocks noChangeAspect="1"/>
          </p:cNvPicPr>
          <p:nvPr/>
        </p:nvPicPr>
        <p:blipFill>
          <a:blip r:embed="rId3"/>
          <a:srcRect l="3207" r="-2" b="-2"/>
          <a:stretch>
            <a:fillRect/>
          </a:stretch>
        </p:blipFill>
        <p:spPr>
          <a:xfrm>
            <a:off x="7947498" y="3166576"/>
            <a:ext cx="3667328" cy="2907932"/>
          </a:xfrm>
          <a:prstGeom prst="rect">
            <a:avLst/>
          </a:prstGeom>
          <a:noFill/>
        </p:spPr>
      </p:pic>
      <p:sp>
        <p:nvSpPr>
          <p:cNvPr id="2" name="Title 1">
            <a:extLst>
              <a:ext uri="{FF2B5EF4-FFF2-40B4-BE49-F238E27FC236}">
                <a16:creationId xmlns:a16="http://schemas.microsoft.com/office/drawing/2014/main" id="{1F37761F-8CC0-08A0-64D7-C768B1AED73E}"/>
              </a:ext>
            </a:extLst>
          </p:cNvPr>
          <p:cNvSpPr>
            <a:spLocks noGrp="1"/>
          </p:cNvSpPr>
          <p:nvPr>
            <p:ph type="title"/>
          </p:nvPr>
        </p:nvSpPr>
        <p:spPr>
          <a:xfrm>
            <a:off x="838200" y="597159"/>
            <a:ext cx="10515600" cy="1093529"/>
          </a:xfrm>
        </p:spPr>
        <p:txBody>
          <a:bodyPr anchor="ctr">
            <a:normAutofit/>
          </a:bodyPr>
          <a:lstStyle/>
          <a:p>
            <a:r>
              <a:rPr lang="en-US"/>
              <a:t>Top Health Needs </a:t>
            </a:r>
          </a:p>
        </p:txBody>
      </p:sp>
      <p:pic>
        <p:nvPicPr>
          <p:cNvPr id="7" name="Picture 6">
            <a:extLst>
              <a:ext uri="{FF2B5EF4-FFF2-40B4-BE49-F238E27FC236}">
                <a16:creationId xmlns:a16="http://schemas.microsoft.com/office/drawing/2014/main" id="{1ED29FF2-EF4D-2EB3-1CEF-F0C7A7ABD86B}"/>
              </a:ext>
            </a:extLst>
          </p:cNvPr>
          <p:cNvPicPr>
            <a:picLocks noChangeAspect="1"/>
          </p:cNvPicPr>
          <p:nvPr/>
        </p:nvPicPr>
        <p:blipFill>
          <a:blip r:embed="rId4"/>
          <a:stretch>
            <a:fillRect/>
          </a:stretch>
        </p:blipFill>
        <p:spPr>
          <a:xfrm>
            <a:off x="7947498" y="352477"/>
            <a:ext cx="3667328" cy="2676421"/>
          </a:xfrm>
          <a:prstGeom prst="rect">
            <a:avLst/>
          </a:prstGeom>
        </p:spPr>
      </p:pic>
    </p:spTree>
    <p:extLst>
      <p:ext uri="{BB962C8B-B14F-4D97-AF65-F5344CB8AC3E}">
        <p14:creationId xmlns:p14="http://schemas.microsoft.com/office/powerpoint/2010/main" val="540107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991A08-8BE5-2BDF-6897-F68109F80753}"/>
              </a:ext>
            </a:extLst>
          </p:cNvPr>
          <p:cNvSpPr>
            <a:spLocks noGrp="1"/>
          </p:cNvSpPr>
          <p:nvPr>
            <p:ph sz="half" idx="1"/>
          </p:nvPr>
        </p:nvSpPr>
        <p:spPr>
          <a:xfrm>
            <a:off x="607595" y="1825625"/>
            <a:ext cx="5181600" cy="4108644"/>
          </a:xfrm>
        </p:spPr>
        <p:txBody>
          <a:bodyPr vert="horz" lIns="91440" tIns="45720" rIns="91440" bIns="45720" rtlCol="0" anchor="t">
            <a:normAutofit/>
          </a:bodyPr>
          <a:lstStyle/>
          <a:p>
            <a:pPr marL="0" indent="0">
              <a:buNone/>
            </a:pPr>
            <a:r>
              <a:rPr lang="en-US">
                <a:solidFill>
                  <a:srgbClr val="002060"/>
                </a:solidFill>
              </a:rPr>
              <a:t>Current Services </a:t>
            </a:r>
          </a:p>
          <a:p>
            <a:r>
              <a:rPr lang="en-US" sz="2400">
                <a:solidFill>
                  <a:srgbClr val="002060"/>
                </a:solidFill>
              </a:rPr>
              <a:t>Medical provider outreach each week </a:t>
            </a:r>
          </a:p>
          <a:p>
            <a:r>
              <a:rPr lang="en-US" sz="2400">
                <a:solidFill>
                  <a:srgbClr val="002060"/>
                </a:solidFill>
              </a:rPr>
              <a:t>Behavioral Health provider outreach each week </a:t>
            </a:r>
            <a:endParaRPr lang="en-US" sz="2400">
              <a:solidFill>
                <a:srgbClr val="002060"/>
              </a:solidFill>
              <a:ea typeface="Calibri"/>
              <a:cs typeface="Calibri"/>
            </a:endParaRPr>
          </a:p>
          <a:p>
            <a:r>
              <a:rPr lang="en-US" sz="2400">
                <a:solidFill>
                  <a:srgbClr val="002060"/>
                </a:solidFill>
              </a:rPr>
              <a:t>CHW outreach 2x each week and as needed</a:t>
            </a:r>
          </a:p>
        </p:txBody>
      </p:sp>
      <p:sp>
        <p:nvSpPr>
          <p:cNvPr id="3" name="Content Placeholder 2">
            <a:extLst>
              <a:ext uri="{FF2B5EF4-FFF2-40B4-BE49-F238E27FC236}">
                <a16:creationId xmlns:a16="http://schemas.microsoft.com/office/drawing/2014/main" id="{B958E799-71D5-88A2-C725-8561511B691D}"/>
              </a:ext>
            </a:extLst>
          </p:cNvPr>
          <p:cNvSpPr>
            <a:spLocks noGrp="1"/>
          </p:cNvSpPr>
          <p:nvPr>
            <p:ph sz="half" idx="2"/>
          </p:nvPr>
        </p:nvSpPr>
        <p:spPr>
          <a:xfrm>
            <a:off x="5781175" y="1825625"/>
            <a:ext cx="6113113" cy="4108644"/>
          </a:xfrm>
        </p:spPr>
        <p:txBody>
          <a:bodyPr vert="horz" lIns="91440" tIns="45720" rIns="91440" bIns="45720" rtlCol="0" anchor="t">
            <a:normAutofit/>
          </a:bodyPr>
          <a:lstStyle/>
          <a:p>
            <a:pPr marL="0" indent="0">
              <a:buNone/>
            </a:pPr>
            <a:r>
              <a:rPr lang="en-US">
                <a:solidFill>
                  <a:srgbClr val="002060"/>
                </a:solidFill>
              </a:rPr>
              <a:t>Outcomes </a:t>
            </a:r>
          </a:p>
          <a:p>
            <a:pPr lvl="1"/>
            <a:r>
              <a:rPr lang="en-US" sz="2400">
                <a:solidFill>
                  <a:srgbClr val="002060"/>
                </a:solidFill>
                <a:ea typeface="+mn-lt"/>
                <a:cs typeface="+mn-lt"/>
              </a:rPr>
              <a:t>Medical visits: </a:t>
            </a:r>
            <a:r>
              <a:rPr lang="en-US" sz="2400" b="1">
                <a:solidFill>
                  <a:srgbClr val="002060"/>
                </a:solidFill>
                <a:ea typeface="+mn-lt"/>
                <a:cs typeface="+mn-lt"/>
              </a:rPr>
              <a:t>198 </a:t>
            </a:r>
          </a:p>
          <a:p>
            <a:pPr lvl="2"/>
            <a:r>
              <a:rPr lang="en-US">
                <a:solidFill>
                  <a:srgbClr val="002060"/>
                </a:solidFill>
                <a:ea typeface="+mn-lt"/>
                <a:cs typeface="+mn-lt"/>
              </a:rPr>
              <a:t>Unique medical patients: </a:t>
            </a:r>
            <a:r>
              <a:rPr lang="en-US" b="1">
                <a:solidFill>
                  <a:srgbClr val="002060"/>
                </a:solidFill>
                <a:ea typeface="+mn-lt"/>
                <a:cs typeface="+mn-lt"/>
              </a:rPr>
              <a:t>55</a:t>
            </a:r>
            <a:br>
              <a:rPr lang="en-US" b="1">
                <a:ea typeface="+mn-lt"/>
                <a:cs typeface="+mn-lt"/>
              </a:rPr>
            </a:br>
            <a:endParaRPr lang="en-US" b="1">
              <a:solidFill>
                <a:srgbClr val="002060"/>
              </a:solidFill>
              <a:ea typeface="+mn-lt"/>
              <a:cs typeface="+mn-lt"/>
            </a:endParaRPr>
          </a:p>
          <a:p>
            <a:pPr lvl="1"/>
            <a:r>
              <a:rPr lang="en-US" sz="2400">
                <a:solidFill>
                  <a:srgbClr val="002060"/>
                </a:solidFill>
              </a:rPr>
              <a:t>Behavioral Health Visits: </a:t>
            </a:r>
            <a:r>
              <a:rPr lang="en-US" sz="2400" b="1">
                <a:solidFill>
                  <a:srgbClr val="002060"/>
                </a:solidFill>
              </a:rPr>
              <a:t>60</a:t>
            </a:r>
            <a:endParaRPr lang="en-US" sz="2400" b="1">
              <a:solidFill>
                <a:srgbClr val="002060"/>
              </a:solidFill>
              <a:ea typeface="Calibri"/>
              <a:cs typeface="Calibri"/>
            </a:endParaRPr>
          </a:p>
          <a:p>
            <a:pPr lvl="2"/>
            <a:r>
              <a:rPr lang="en-US">
                <a:solidFill>
                  <a:srgbClr val="002060"/>
                </a:solidFill>
              </a:rPr>
              <a:t>Unique behavioral health patients  </a:t>
            </a:r>
            <a:r>
              <a:rPr lang="en-US" b="1">
                <a:solidFill>
                  <a:srgbClr val="002060"/>
                </a:solidFill>
              </a:rPr>
              <a:t>22 </a:t>
            </a:r>
            <a:r>
              <a:rPr lang="en-US" i="1">
                <a:solidFill>
                  <a:srgbClr val="002060"/>
                </a:solidFill>
              </a:rPr>
              <a:t>began in September 2025</a:t>
            </a:r>
            <a:br>
              <a:rPr lang="en-US" i="1"/>
            </a:br>
            <a:endParaRPr lang="en-US" i="1">
              <a:solidFill>
                <a:srgbClr val="002060"/>
              </a:solidFill>
              <a:ea typeface="Calibri"/>
              <a:cs typeface="Calibri"/>
            </a:endParaRPr>
          </a:p>
          <a:p>
            <a:pPr lvl="1"/>
            <a:r>
              <a:rPr lang="en-US" sz="2400">
                <a:solidFill>
                  <a:srgbClr val="002060"/>
                </a:solidFill>
              </a:rPr>
              <a:t>Community Health Worker Services: </a:t>
            </a:r>
            <a:r>
              <a:rPr lang="en-US" sz="2400" b="1">
                <a:solidFill>
                  <a:srgbClr val="002060"/>
                </a:solidFill>
              </a:rPr>
              <a:t>237+</a:t>
            </a:r>
            <a:endParaRPr lang="en-US" sz="2400" b="1">
              <a:solidFill>
                <a:srgbClr val="002060"/>
              </a:solidFill>
              <a:ea typeface="Calibri"/>
              <a:cs typeface="Calibri"/>
            </a:endParaRPr>
          </a:p>
          <a:p>
            <a:pPr lvl="2"/>
            <a:r>
              <a:rPr lang="en-US">
                <a:solidFill>
                  <a:srgbClr val="002060"/>
                </a:solidFill>
              </a:rPr>
              <a:t>Unique patients: </a:t>
            </a:r>
            <a:r>
              <a:rPr lang="en-US" b="1">
                <a:solidFill>
                  <a:srgbClr val="002060"/>
                </a:solidFill>
              </a:rPr>
              <a:t>50*</a:t>
            </a:r>
            <a:endParaRPr lang="en-US" b="1">
              <a:solidFill>
                <a:srgbClr val="002060"/>
              </a:solidFill>
              <a:ea typeface="Calibri"/>
              <a:cs typeface="Calibri"/>
            </a:endParaRPr>
          </a:p>
        </p:txBody>
      </p:sp>
      <p:sp>
        <p:nvSpPr>
          <p:cNvPr id="4" name="Title 3">
            <a:extLst>
              <a:ext uri="{FF2B5EF4-FFF2-40B4-BE49-F238E27FC236}">
                <a16:creationId xmlns:a16="http://schemas.microsoft.com/office/drawing/2014/main" id="{51AA1FC5-EE77-9B9D-5404-2BDD57832CA2}"/>
              </a:ext>
            </a:extLst>
          </p:cNvPr>
          <p:cNvSpPr>
            <a:spLocks noGrp="1"/>
          </p:cNvSpPr>
          <p:nvPr>
            <p:ph type="title"/>
          </p:nvPr>
        </p:nvSpPr>
        <p:spPr/>
        <p:txBody>
          <a:bodyPr/>
          <a:lstStyle/>
          <a:p>
            <a:r>
              <a:rPr lang="en-US"/>
              <a:t>Temporary Safe Stay Area Services </a:t>
            </a:r>
          </a:p>
        </p:txBody>
      </p:sp>
    </p:spTree>
    <p:extLst>
      <p:ext uri="{BB962C8B-B14F-4D97-AF65-F5344CB8AC3E}">
        <p14:creationId xmlns:p14="http://schemas.microsoft.com/office/powerpoint/2010/main" val="3148249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A7DB-0C0A-204F-4DDF-2975B8206B1A}"/>
              </a:ext>
            </a:extLst>
          </p:cNvPr>
          <p:cNvSpPr>
            <a:spLocks noGrp="1"/>
          </p:cNvSpPr>
          <p:nvPr>
            <p:ph type="title"/>
          </p:nvPr>
        </p:nvSpPr>
        <p:spPr/>
        <p:txBody>
          <a:bodyPr/>
          <a:lstStyle/>
          <a:p>
            <a:r>
              <a:rPr lang="en-US"/>
              <a:t>Recent Celebrations </a:t>
            </a:r>
          </a:p>
        </p:txBody>
      </p:sp>
      <p:sp>
        <p:nvSpPr>
          <p:cNvPr id="3" name="Content Placeholder 2">
            <a:extLst>
              <a:ext uri="{FF2B5EF4-FFF2-40B4-BE49-F238E27FC236}">
                <a16:creationId xmlns:a16="http://schemas.microsoft.com/office/drawing/2014/main" id="{BB4A0214-0F26-5ACA-58B6-79B8AF073939}"/>
              </a:ext>
            </a:extLst>
          </p:cNvPr>
          <p:cNvSpPr>
            <a:spLocks noGrp="1"/>
          </p:cNvSpPr>
          <p:nvPr>
            <p:ph idx="1"/>
          </p:nvPr>
        </p:nvSpPr>
        <p:spPr/>
        <p:txBody>
          <a:bodyPr vert="horz" lIns="91440" tIns="45720" rIns="91440" bIns="45720" rtlCol="0" anchor="t">
            <a:normAutofit/>
          </a:bodyPr>
          <a:lstStyle/>
          <a:p>
            <a:pPr lvl="0"/>
            <a:r>
              <a:rPr lang="en-US">
                <a:solidFill>
                  <a:srgbClr val="002060"/>
                </a:solidFill>
              </a:rPr>
              <a:t>Mosaic is expanding staffing for street medicine services to include nursing, behavioral health, and an additional medical provider. </a:t>
            </a:r>
          </a:p>
          <a:p>
            <a:r>
              <a:rPr lang="en-US">
                <a:solidFill>
                  <a:srgbClr val="002060"/>
                </a:solidFill>
              </a:rPr>
              <a:t>Mosaic was able to purchase 2 dedicated street medicine outreach vehicles thanks to the Governor’s Executive Order investments for our region.</a:t>
            </a:r>
            <a:br>
              <a:rPr lang="en-US"/>
            </a:br>
            <a:endParaRPr lang="en-US">
              <a:solidFill>
                <a:srgbClr val="002060"/>
              </a:solidFill>
              <a:ea typeface="Calibri"/>
              <a:cs typeface="Calibri"/>
            </a:endParaRPr>
          </a:p>
          <a:p>
            <a:r>
              <a:rPr lang="en-US">
                <a:solidFill>
                  <a:srgbClr val="002060"/>
                </a:solidFill>
                <a:ea typeface="Calibri"/>
                <a:cs typeface="Calibri"/>
              </a:rPr>
              <a:t>TSSA</a:t>
            </a:r>
          </a:p>
          <a:p>
            <a:pPr lvl="1">
              <a:buFont typeface="Courier New" panose="020B0604020202020204" pitchFamily="34" charset="0"/>
              <a:buChar char="o"/>
            </a:pPr>
            <a:r>
              <a:rPr lang="en-US">
                <a:solidFill>
                  <a:srgbClr val="002060"/>
                </a:solidFill>
                <a:ea typeface="Calibri"/>
                <a:cs typeface="Calibri"/>
              </a:rPr>
              <a:t>12 E-Bikes have been provided via Medicaid’s Flexible Services benefit to increase transportation for working patients</a:t>
            </a:r>
            <a:endParaRPr lang="en-US"/>
          </a:p>
          <a:p>
            <a:pPr lvl="1">
              <a:buFont typeface="Courier New" panose="020B0604020202020204" pitchFamily="34" charset="0"/>
              <a:buChar char="o"/>
            </a:pPr>
            <a:r>
              <a:rPr lang="en-US">
                <a:solidFill>
                  <a:srgbClr val="002060"/>
                </a:solidFill>
                <a:ea typeface="Calibri"/>
                <a:cs typeface="Calibri"/>
              </a:rPr>
              <a:t>2 patients were cured of Hepatitis C and 3 are actively in treatment  </a:t>
            </a:r>
          </a:p>
          <a:p>
            <a:pPr lvl="1">
              <a:buFont typeface="Courier New" panose="020B0604020202020204" pitchFamily="34" charset="0"/>
              <a:buChar char="o"/>
            </a:pPr>
            <a:r>
              <a:rPr lang="en-US">
                <a:solidFill>
                  <a:srgbClr val="002060"/>
                </a:solidFill>
                <a:ea typeface="Calibri"/>
                <a:cs typeface="Calibri"/>
              </a:rPr>
              <a:t>2 patients housed, 1 in progress and 1 moving to safe parking</a:t>
            </a:r>
          </a:p>
        </p:txBody>
      </p:sp>
    </p:spTree>
    <p:extLst>
      <p:ext uri="{BB962C8B-B14F-4D97-AF65-F5344CB8AC3E}">
        <p14:creationId xmlns:p14="http://schemas.microsoft.com/office/powerpoint/2010/main" val="24890451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E56D6-0ACB-5B37-8449-6B4416209F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1347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F3022B-96CB-123E-3902-8FF4FE5B804E}"/>
              </a:ext>
            </a:extLst>
          </p:cNvPr>
          <p:cNvSpPr txBox="1">
            <a:spLocks/>
          </p:cNvSpPr>
          <p:nvPr/>
        </p:nvSpPr>
        <p:spPr>
          <a:xfrm>
            <a:off x="853621" y="555951"/>
            <a:ext cx="10493829" cy="63521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a:lstStyle>
          <a:p>
            <a:r>
              <a:rPr lang="en-US" sz="4000" baseline="30000">
                <a:latin typeface="Arial"/>
                <a:cs typeface="Arial"/>
              </a:rPr>
              <a:t> City of Bend Evolving Role- Shelter </a:t>
            </a:r>
            <a:endParaRPr lang="en-US" sz="4000"/>
          </a:p>
        </p:txBody>
      </p:sp>
      <p:graphicFrame>
        <p:nvGraphicFramePr>
          <p:cNvPr id="7" name="Content Placeholder 2">
            <a:extLst>
              <a:ext uri="{FF2B5EF4-FFF2-40B4-BE49-F238E27FC236}">
                <a16:creationId xmlns:a16="http://schemas.microsoft.com/office/drawing/2014/main" id="{7C89B754-AD55-033F-CFD8-8F2CEB99CDA8}"/>
              </a:ext>
            </a:extLst>
          </p:cNvPr>
          <p:cNvGraphicFramePr>
            <a:graphicFrameLocks/>
          </p:cNvGraphicFramePr>
          <p:nvPr>
            <p:extLst>
              <p:ext uri="{D42A27DB-BD31-4B8C-83A1-F6EECF244321}">
                <p14:modId xmlns:p14="http://schemas.microsoft.com/office/powerpoint/2010/main" val="1895122064"/>
              </p:ext>
            </p:extLst>
          </p:nvPr>
        </p:nvGraphicFramePr>
        <p:xfrm>
          <a:off x="984249" y="2328927"/>
          <a:ext cx="10214590" cy="2905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06" name="TextBox 2305">
            <a:extLst>
              <a:ext uri="{FF2B5EF4-FFF2-40B4-BE49-F238E27FC236}">
                <a16:creationId xmlns:a16="http://schemas.microsoft.com/office/drawing/2014/main" id="{5E49F2F9-F28A-C599-C2AE-FA4F09F650D6}"/>
              </a:ext>
            </a:extLst>
          </p:cNvPr>
          <p:cNvSpPr txBox="1"/>
          <p:nvPr/>
        </p:nvSpPr>
        <p:spPr>
          <a:xfrm>
            <a:off x="984249" y="1191166"/>
            <a:ext cx="10481841" cy="1046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latin typeface="Arial"/>
                <a:ea typeface="Calibri"/>
                <a:cs typeface="Arial"/>
              </a:rPr>
              <a:t>City-led Solutions</a:t>
            </a:r>
            <a:endParaRPr lang="en-US" sz="2200">
              <a:solidFill>
                <a:schemeClr val="bg1"/>
              </a:solidFill>
              <a:latin typeface="Calibri"/>
              <a:ea typeface="Calibri"/>
              <a:cs typeface="Calibri"/>
            </a:endParaRPr>
          </a:p>
          <a:p>
            <a:pPr marL="342900" indent="-342900">
              <a:buFont typeface="Arial"/>
              <a:buChar char="•"/>
            </a:pPr>
            <a:r>
              <a:rPr lang="en-US" sz="2000">
                <a:ea typeface="Calibri"/>
                <a:cs typeface="Calibri"/>
              </a:rPr>
              <a:t>Applicant and Grantee – Federal, State and Regional </a:t>
            </a:r>
          </a:p>
          <a:p>
            <a:pPr marL="342900" indent="-342900">
              <a:buFont typeface="Arial"/>
              <a:buChar char="•"/>
            </a:pPr>
            <a:r>
              <a:rPr lang="en-US" sz="2000">
                <a:ea typeface="Calibri"/>
                <a:cs typeface="Calibri"/>
              </a:rPr>
              <a:t>Property owner and technical support</a:t>
            </a:r>
          </a:p>
        </p:txBody>
      </p:sp>
      <p:sp>
        <p:nvSpPr>
          <p:cNvPr id="2" name="TextBox 1">
            <a:extLst>
              <a:ext uri="{FF2B5EF4-FFF2-40B4-BE49-F238E27FC236}">
                <a16:creationId xmlns:a16="http://schemas.microsoft.com/office/drawing/2014/main" id="{E18A2170-B854-1132-3833-9954B4A41ED7}"/>
              </a:ext>
            </a:extLst>
          </p:cNvPr>
          <p:cNvSpPr txBox="1"/>
          <p:nvPr/>
        </p:nvSpPr>
        <p:spPr>
          <a:xfrm>
            <a:off x="853621" y="5117550"/>
            <a:ext cx="10481841" cy="10464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a:solidFill>
                  <a:schemeClr val="bg1"/>
                </a:solidFill>
                <a:latin typeface="Arial"/>
                <a:ea typeface="Calibri"/>
                <a:cs typeface="Arial"/>
              </a:rPr>
              <a:t>25/27 City Council Goals</a:t>
            </a:r>
            <a:endParaRPr lang="en-US" sz="2200">
              <a:solidFill>
                <a:schemeClr val="bg1"/>
              </a:solidFill>
              <a:latin typeface="Calibri"/>
              <a:ea typeface="Calibri"/>
              <a:cs typeface="Calibri"/>
            </a:endParaRPr>
          </a:p>
          <a:p>
            <a:pPr marL="342900" indent="-342900">
              <a:buFont typeface="Arial"/>
              <a:buChar char="•"/>
            </a:pPr>
            <a:r>
              <a:rPr lang="en-US" sz="2000">
                <a:ea typeface="Calibri"/>
                <a:cs typeface="Calibri"/>
              </a:rPr>
              <a:t>Maintain 525 beds City-wide (571 current)</a:t>
            </a:r>
          </a:p>
          <a:p>
            <a:pPr marL="342900" indent="-342900">
              <a:buFont typeface="Arial"/>
              <a:buChar char="•"/>
            </a:pPr>
            <a:r>
              <a:rPr lang="en-US" sz="2000">
                <a:ea typeface="Calibri"/>
                <a:cs typeface="Calibri"/>
              </a:rPr>
              <a:t>Create 15 new Safe Parking spaces (13 thus far)</a:t>
            </a:r>
          </a:p>
        </p:txBody>
      </p:sp>
    </p:spTree>
    <p:extLst>
      <p:ext uri="{BB962C8B-B14F-4D97-AF65-F5344CB8AC3E}">
        <p14:creationId xmlns:p14="http://schemas.microsoft.com/office/powerpoint/2010/main" val="3743800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6CDD6F-F748-4099-8AD6-2A842A00131F}"/>
              </a:ext>
            </a:extLst>
          </p:cNvPr>
          <p:cNvSpPr>
            <a:spLocks noGrp="1"/>
          </p:cNvSpPr>
          <p:nvPr>
            <p:ph type="title"/>
          </p:nvPr>
        </p:nvSpPr>
        <p:spPr/>
        <p:txBody>
          <a:bodyPr/>
          <a:lstStyle/>
          <a:p>
            <a:r>
              <a:rPr lang="en-US"/>
              <a:t>Thank you</a:t>
            </a:r>
          </a:p>
        </p:txBody>
      </p:sp>
      <p:sp>
        <p:nvSpPr>
          <p:cNvPr id="6" name="Text Placeholder 5">
            <a:extLst>
              <a:ext uri="{FF2B5EF4-FFF2-40B4-BE49-F238E27FC236}">
                <a16:creationId xmlns:a16="http://schemas.microsoft.com/office/drawing/2014/main" id="{E394D8F5-C906-430C-9347-094B40449551}"/>
              </a:ext>
            </a:extLst>
          </p:cNvPr>
          <p:cNvSpPr>
            <a:spLocks noGrp="1"/>
          </p:cNvSpPr>
          <p:nvPr>
            <p:ph type="body" idx="1"/>
          </p:nvPr>
        </p:nvSpPr>
        <p:spPr/>
        <p:txBody>
          <a:bodyPr>
            <a:normAutofit/>
          </a:bodyPr>
          <a:lstStyle/>
          <a:p>
            <a:r>
              <a:rPr lang="en-US"/>
              <a:t>Contact for more information:</a:t>
            </a:r>
            <a:br>
              <a:rPr lang="en-US"/>
            </a:br>
            <a:r>
              <a:rPr lang="en-US">
                <a:hlinkClick r:id="rId2"/>
              </a:rPr>
              <a:t>hello@Mosaicch.org</a:t>
            </a:r>
            <a:r>
              <a:rPr lang="en-US"/>
              <a:t> </a:t>
            </a:r>
          </a:p>
        </p:txBody>
      </p:sp>
    </p:spTree>
    <p:extLst>
      <p:ext uri="{BB962C8B-B14F-4D97-AF65-F5344CB8AC3E}">
        <p14:creationId xmlns:p14="http://schemas.microsoft.com/office/powerpoint/2010/main" val="904028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94047"/>
        </a:solidFill>
        <a:effectLst/>
      </p:bgPr>
    </p:bg>
    <p:spTree>
      <p:nvGrpSpPr>
        <p:cNvPr id="1" name="Shape 513"/>
        <p:cNvGrpSpPr/>
        <p:nvPr/>
      </p:nvGrpSpPr>
      <p:grpSpPr>
        <a:xfrm>
          <a:off x="0" y="0"/>
          <a:ext cx="0" cy="0"/>
          <a:chOff x="0" y="0"/>
          <a:chExt cx="0" cy="0"/>
        </a:xfrm>
      </p:grpSpPr>
      <p:sp>
        <p:nvSpPr>
          <p:cNvPr id="514" name="Google Shape;514;p58"/>
          <p:cNvSpPr txBox="1">
            <a:spLocks noGrp="1"/>
          </p:cNvSpPr>
          <p:nvPr>
            <p:ph type="title"/>
          </p:nvPr>
        </p:nvSpPr>
        <p:spPr>
          <a:xfrm>
            <a:off x="0" y="401033"/>
            <a:ext cx="12192000" cy="277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lnSpc>
                <a:spcPct val="90000"/>
              </a:lnSpc>
              <a:spcBef>
                <a:spcPts val="0"/>
              </a:spcBef>
              <a:spcAft>
                <a:spcPts val="0"/>
              </a:spcAft>
              <a:buClr>
                <a:schemeClr val="dk1"/>
              </a:buClr>
              <a:buSzPts val="1100"/>
              <a:buFont typeface="Arial"/>
              <a:buNone/>
            </a:pPr>
            <a:r>
              <a:rPr lang="en" sz="9200">
                <a:solidFill>
                  <a:srgbClr val="FFBD59"/>
                </a:solidFill>
                <a:latin typeface="Tahoma"/>
                <a:ea typeface="Tahoma"/>
                <a:cs typeface="Tahoma"/>
                <a:sym typeface="Tahoma"/>
              </a:rPr>
              <a:t>Companion Animal</a:t>
            </a:r>
            <a:r>
              <a:rPr lang="en" sz="9200">
                <a:latin typeface="Tahoma"/>
                <a:ea typeface="Tahoma"/>
                <a:cs typeface="Tahoma"/>
                <a:sym typeface="Tahoma"/>
              </a:rPr>
              <a:t> </a:t>
            </a:r>
            <a:r>
              <a:rPr lang="en" sz="9200">
                <a:solidFill>
                  <a:srgbClr val="FFBD59"/>
                </a:solidFill>
                <a:latin typeface="Tahoma"/>
                <a:ea typeface="Tahoma"/>
                <a:cs typeface="Tahoma"/>
                <a:sym typeface="Tahoma"/>
              </a:rPr>
              <a:t>Medical Project</a:t>
            </a:r>
            <a:endParaRPr sz="9200">
              <a:solidFill>
                <a:srgbClr val="FFBD59"/>
              </a:solidFill>
              <a:latin typeface="Tahoma"/>
              <a:ea typeface="Tahoma"/>
              <a:cs typeface="Tahoma"/>
              <a:sym typeface="Tahoma"/>
            </a:endParaRPr>
          </a:p>
          <a:p>
            <a:pPr marL="0" lvl="0" indent="0" algn="l" rtl="0">
              <a:spcBef>
                <a:spcPts val="0"/>
              </a:spcBef>
              <a:spcAft>
                <a:spcPts val="0"/>
              </a:spcAft>
              <a:buNone/>
            </a:pPr>
            <a:endParaRPr/>
          </a:p>
        </p:txBody>
      </p:sp>
      <p:sp>
        <p:nvSpPr>
          <p:cNvPr id="515" name="Google Shape;515;p58"/>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51</a:t>
            </a:fld>
            <a:endParaRPr/>
          </a:p>
        </p:txBody>
      </p:sp>
      <p:pic>
        <p:nvPicPr>
          <p:cNvPr id="516" name="Google Shape;516;p58" title="NEW CAMP LOGO-jpeg.jpg"/>
          <p:cNvPicPr preferRelativeResize="0"/>
          <p:nvPr/>
        </p:nvPicPr>
        <p:blipFill>
          <a:blip r:embed="rId3">
            <a:alphaModFix/>
          </a:blip>
          <a:stretch>
            <a:fillRect/>
          </a:stretch>
        </p:blipFill>
        <p:spPr>
          <a:xfrm>
            <a:off x="4709334" y="3559800"/>
            <a:ext cx="2773333" cy="2773333"/>
          </a:xfrm>
          <a:prstGeom prst="rect">
            <a:avLst/>
          </a:prstGeom>
          <a:noFill/>
          <a:ln>
            <a:noFill/>
          </a:ln>
        </p:spPr>
      </p:pic>
      <p:pic>
        <p:nvPicPr>
          <p:cNvPr id="517" name="Google Shape;517;p58" title="IMG_2440.jpeg"/>
          <p:cNvPicPr preferRelativeResize="0"/>
          <p:nvPr/>
        </p:nvPicPr>
        <p:blipFill rotWithShape="1">
          <a:blip r:embed="rId4">
            <a:alphaModFix/>
          </a:blip>
          <a:srcRect/>
          <a:stretch/>
        </p:blipFill>
        <p:spPr>
          <a:xfrm>
            <a:off x="1173932" y="3559792"/>
            <a:ext cx="3697800" cy="2773345"/>
          </a:xfrm>
          <a:prstGeom prst="rect">
            <a:avLst/>
          </a:prstGeom>
          <a:noFill/>
          <a:ln>
            <a:noFill/>
          </a:ln>
        </p:spPr>
      </p:pic>
      <p:pic>
        <p:nvPicPr>
          <p:cNvPr id="518" name="Google Shape;518;p58" title="IMG_1665.jpeg"/>
          <p:cNvPicPr preferRelativeResize="0"/>
          <p:nvPr/>
        </p:nvPicPr>
        <p:blipFill rotWithShape="1">
          <a:blip r:embed="rId5">
            <a:alphaModFix/>
          </a:blip>
          <a:srcRect l="187" t="4013" r="-4441" b="-8267"/>
          <a:stretch/>
        </p:blipFill>
        <p:spPr>
          <a:xfrm>
            <a:off x="7766416" y="3559801"/>
            <a:ext cx="2891299" cy="3151068"/>
          </a:xfrm>
          <a:prstGeom prst="rect">
            <a:avLst/>
          </a:prstGeom>
          <a:noFill/>
          <a:ln>
            <a:noFill/>
          </a:ln>
        </p:spPr>
      </p:pic>
    </p:spTree>
    <p:extLst>
      <p:ext uri="{BB962C8B-B14F-4D97-AF65-F5344CB8AC3E}">
        <p14:creationId xmlns:p14="http://schemas.microsoft.com/office/powerpoint/2010/main" val="1915726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9"/>
          <p:cNvSpPr txBox="1">
            <a:spLocks noGrp="1"/>
          </p:cNvSpPr>
          <p:nvPr>
            <p:ph type="title"/>
          </p:nvPr>
        </p:nvSpPr>
        <p:spPr>
          <a:xfrm>
            <a:off x="266400" y="636500"/>
            <a:ext cx="11659200" cy="137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6267" b="1">
                <a:solidFill>
                  <a:srgbClr val="394047"/>
                </a:solidFill>
                <a:latin typeface="Tahoma"/>
                <a:ea typeface="Tahoma"/>
                <a:cs typeface="Tahoma"/>
                <a:sym typeface="Tahoma"/>
              </a:rPr>
              <a:t>CORE Prevention Programs</a:t>
            </a:r>
            <a:endParaRPr sz="6267" b="1">
              <a:solidFill>
                <a:srgbClr val="394047"/>
              </a:solidFill>
              <a:latin typeface="Tahoma"/>
              <a:ea typeface="Tahoma"/>
              <a:cs typeface="Tahoma"/>
              <a:sym typeface="Tahoma"/>
            </a:endParaRPr>
          </a:p>
        </p:txBody>
      </p:sp>
      <p:sp>
        <p:nvSpPr>
          <p:cNvPr id="524" name="Google Shape;524;p59"/>
          <p:cNvSpPr txBox="1">
            <a:spLocks noGrp="1"/>
          </p:cNvSpPr>
          <p:nvPr>
            <p:ph type="subTitle" idx="1"/>
          </p:nvPr>
        </p:nvSpPr>
        <p:spPr>
          <a:xfrm>
            <a:off x="513600" y="2740033"/>
            <a:ext cx="2037600" cy="45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b="1">
                <a:latin typeface="Tahoma"/>
                <a:ea typeface="Tahoma"/>
                <a:cs typeface="Tahoma"/>
                <a:sym typeface="Tahoma"/>
              </a:rPr>
              <a:t>CAMPclinics &amp; Outreach</a:t>
            </a:r>
            <a:endParaRPr b="1">
              <a:latin typeface="Tahoma"/>
              <a:ea typeface="Tahoma"/>
              <a:cs typeface="Tahoma"/>
              <a:sym typeface="Tahoma"/>
            </a:endParaRPr>
          </a:p>
        </p:txBody>
      </p:sp>
      <p:sp>
        <p:nvSpPr>
          <p:cNvPr id="525" name="Google Shape;525;p59"/>
          <p:cNvSpPr txBox="1">
            <a:spLocks noGrp="1"/>
          </p:cNvSpPr>
          <p:nvPr>
            <p:ph type="subTitle" idx="2"/>
          </p:nvPr>
        </p:nvSpPr>
        <p:spPr>
          <a:xfrm>
            <a:off x="2988821" y="2823533"/>
            <a:ext cx="2037600" cy="45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a:latin typeface="Tahoma"/>
                <a:ea typeface="Tahoma"/>
                <a:cs typeface="Tahoma"/>
                <a:sym typeface="Tahoma"/>
              </a:rPr>
              <a:t>Spay/Neuter</a:t>
            </a:r>
            <a:endParaRPr b="1">
              <a:latin typeface="Tahoma"/>
              <a:ea typeface="Tahoma"/>
              <a:cs typeface="Tahoma"/>
              <a:sym typeface="Tahoma"/>
            </a:endParaRPr>
          </a:p>
        </p:txBody>
      </p:sp>
      <p:sp>
        <p:nvSpPr>
          <p:cNvPr id="526" name="Google Shape;526;p59"/>
          <p:cNvSpPr txBox="1">
            <a:spLocks noGrp="1"/>
          </p:cNvSpPr>
          <p:nvPr>
            <p:ph type="subTitle" idx="3"/>
          </p:nvPr>
        </p:nvSpPr>
        <p:spPr>
          <a:xfrm>
            <a:off x="5208792" y="2823533"/>
            <a:ext cx="2037600" cy="45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b="1">
                <a:latin typeface="Tahoma"/>
                <a:ea typeface="Tahoma"/>
                <a:cs typeface="Tahoma"/>
                <a:sym typeface="Tahoma"/>
              </a:rPr>
              <a:t>Urgent Care </a:t>
            </a:r>
            <a:endParaRPr b="1">
              <a:latin typeface="Tahoma"/>
              <a:ea typeface="Tahoma"/>
              <a:cs typeface="Tahoma"/>
              <a:sym typeface="Tahoma"/>
            </a:endParaRPr>
          </a:p>
        </p:txBody>
      </p:sp>
      <p:sp>
        <p:nvSpPr>
          <p:cNvPr id="527" name="Google Shape;527;p59"/>
          <p:cNvSpPr txBox="1">
            <a:spLocks noGrp="1"/>
          </p:cNvSpPr>
          <p:nvPr>
            <p:ph type="subTitle" idx="4"/>
          </p:nvPr>
        </p:nvSpPr>
        <p:spPr>
          <a:xfrm>
            <a:off x="7322429" y="2677633"/>
            <a:ext cx="2037600" cy="45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a:latin typeface="Tahoma"/>
                <a:ea typeface="Tahoma"/>
                <a:cs typeface="Tahoma"/>
                <a:sym typeface="Tahoma"/>
              </a:rPr>
              <a:t>Pet Food /</a:t>
            </a:r>
            <a:endParaRPr b="1">
              <a:latin typeface="Tahoma"/>
              <a:ea typeface="Tahoma"/>
              <a:cs typeface="Tahoma"/>
              <a:sym typeface="Tahoma"/>
            </a:endParaRPr>
          </a:p>
          <a:p>
            <a:pPr marL="0" lvl="0" indent="0" algn="ctr" rtl="0">
              <a:spcBef>
                <a:spcPts val="0"/>
              </a:spcBef>
              <a:spcAft>
                <a:spcPts val="0"/>
              </a:spcAft>
              <a:buNone/>
            </a:pPr>
            <a:r>
              <a:rPr lang="en" b="1">
                <a:latin typeface="Tahoma"/>
                <a:ea typeface="Tahoma"/>
                <a:cs typeface="Tahoma"/>
                <a:sym typeface="Tahoma"/>
              </a:rPr>
              <a:t>Supplies</a:t>
            </a:r>
            <a:endParaRPr b="1">
              <a:latin typeface="Tahoma"/>
              <a:ea typeface="Tahoma"/>
              <a:cs typeface="Tahoma"/>
              <a:sym typeface="Tahoma"/>
            </a:endParaRPr>
          </a:p>
        </p:txBody>
      </p:sp>
      <p:sp>
        <p:nvSpPr>
          <p:cNvPr id="528" name="Google Shape;528;p59"/>
          <p:cNvSpPr txBox="1">
            <a:spLocks noGrp="1"/>
          </p:cNvSpPr>
          <p:nvPr>
            <p:ph type="subTitle" idx="5"/>
          </p:nvPr>
        </p:nvSpPr>
        <p:spPr>
          <a:xfrm>
            <a:off x="9347933" y="2417217"/>
            <a:ext cx="2626000" cy="776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b="1">
                <a:latin typeface="Tahoma"/>
                <a:ea typeface="Tahoma"/>
                <a:cs typeface="Tahoma"/>
                <a:sym typeface="Tahoma"/>
              </a:rPr>
              <a:t>‘Ready Together’ Shelter/Housing Navigation</a:t>
            </a:r>
            <a:endParaRPr b="1">
              <a:latin typeface="Tahoma"/>
              <a:ea typeface="Tahoma"/>
              <a:cs typeface="Tahoma"/>
              <a:sym typeface="Tahoma"/>
            </a:endParaRPr>
          </a:p>
        </p:txBody>
      </p:sp>
      <p:sp>
        <p:nvSpPr>
          <p:cNvPr id="529" name="Google Shape;529;p59"/>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52</a:t>
            </a:fld>
            <a:endParaRPr/>
          </a:p>
        </p:txBody>
      </p:sp>
      <p:sp>
        <p:nvSpPr>
          <p:cNvPr id="530" name="Google Shape;530;p59"/>
          <p:cNvSpPr/>
          <p:nvPr/>
        </p:nvSpPr>
        <p:spPr>
          <a:xfrm>
            <a:off x="587000" y="1931309"/>
            <a:ext cx="11018000" cy="453200"/>
          </a:xfrm>
          <a:prstGeom prst="roundRect">
            <a:avLst>
              <a:gd name="adj" fmla="val 0"/>
            </a:avLst>
          </a:prstGeom>
          <a:solidFill>
            <a:srgbClr val="FFBD5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2400">
                <a:solidFill>
                  <a:srgbClr val="394047"/>
                </a:solidFill>
                <a:highlight>
                  <a:srgbClr val="FFBD59"/>
                </a:highlight>
                <a:latin typeface="Tahoma"/>
                <a:ea typeface="Tahoma"/>
                <a:cs typeface="Tahoma"/>
                <a:sym typeface="Tahoma"/>
              </a:rPr>
              <a:t> 	 				   Pet-Focused &amp; Human-Centered</a:t>
            </a:r>
            <a:endParaRPr sz="2400">
              <a:solidFill>
                <a:srgbClr val="394047"/>
              </a:solidFill>
              <a:highlight>
                <a:srgbClr val="FFBD59"/>
              </a:highlight>
              <a:latin typeface="Tahoma"/>
              <a:ea typeface="Tahoma"/>
              <a:cs typeface="Tahoma"/>
              <a:sym typeface="Tahoma"/>
            </a:endParaRPr>
          </a:p>
        </p:txBody>
      </p:sp>
      <p:pic>
        <p:nvPicPr>
          <p:cNvPr id="531" name="Google Shape;531;p59" title="IMG_2345 2.jpeg"/>
          <p:cNvPicPr preferRelativeResize="0"/>
          <p:nvPr/>
        </p:nvPicPr>
        <p:blipFill rotWithShape="1">
          <a:blip r:embed="rId3">
            <a:alphaModFix/>
          </a:blip>
          <a:srcRect l="14680" t="-15100" r="14772" b="-6776"/>
          <a:stretch/>
        </p:blipFill>
        <p:spPr>
          <a:xfrm>
            <a:off x="302484" y="3428301"/>
            <a:ext cx="2459832" cy="2982932"/>
          </a:xfrm>
          <a:prstGeom prst="rect">
            <a:avLst/>
          </a:prstGeom>
          <a:noFill/>
          <a:ln>
            <a:noFill/>
          </a:ln>
        </p:spPr>
      </p:pic>
      <p:pic>
        <p:nvPicPr>
          <p:cNvPr id="532" name="Google Shape;532;p59" title="IMG_6965.jpeg"/>
          <p:cNvPicPr preferRelativeResize="0"/>
          <p:nvPr/>
        </p:nvPicPr>
        <p:blipFill rotWithShape="1">
          <a:blip r:embed="rId4">
            <a:alphaModFix/>
          </a:blip>
          <a:srcRect l="11423" t="-9241" r="16959" b="-10318"/>
          <a:stretch/>
        </p:blipFill>
        <p:spPr>
          <a:xfrm>
            <a:off x="2932917" y="3427501"/>
            <a:ext cx="2149403" cy="2984535"/>
          </a:xfrm>
          <a:prstGeom prst="rect">
            <a:avLst/>
          </a:prstGeom>
          <a:noFill/>
          <a:ln>
            <a:noFill/>
          </a:ln>
        </p:spPr>
      </p:pic>
      <p:pic>
        <p:nvPicPr>
          <p:cNvPr id="533" name="Google Shape;533;p59" title="IMG_9570.JPG"/>
          <p:cNvPicPr preferRelativeResize="0"/>
          <p:nvPr/>
        </p:nvPicPr>
        <p:blipFill rotWithShape="1">
          <a:blip r:embed="rId5">
            <a:alphaModFix/>
          </a:blip>
          <a:srcRect l="7286" r="14275" b="990"/>
          <a:stretch/>
        </p:blipFill>
        <p:spPr>
          <a:xfrm>
            <a:off x="5262884" y="3428301"/>
            <a:ext cx="1929400" cy="2982932"/>
          </a:xfrm>
          <a:prstGeom prst="rect">
            <a:avLst/>
          </a:prstGeom>
          <a:noFill/>
          <a:ln>
            <a:noFill/>
          </a:ln>
        </p:spPr>
      </p:pic>
      <p:pic>
        <p:nvPicPr>
          <p:cNvPr id="534" name="Google Shape;534;p59" title="2728348640537362923.JPG"/>
          <p:cNvPicPr preferRelativeResize="0"/>
          <p:nvPr/>
        </p:nvPicPr>
        <p:blipFill rotWithShape="1">
          <a:blip r:embed="rId6">
            <a:alphaModFix/>
          </a:blip>
          <a:srcRect l="15362" t="-8933" r="14965" b="649"/>
          <a:stretch/>
        </p:blipFill>
        <p:spPr>
          <a:xfrm>
            <a:off x="9463618" y="3416367"/>
            <a:ext cx="2263101" cy="2984535"/>
          </a:xfrm>
          <a:prstGeom prst="rect">
            <a:avLst/>
          </a:prstGeom>
          <a:noFill/>
          <a:ln>
            <a:noFill/>
          </a:ln>
        </p:spPr>
      </p:pic>
      <p:pic>
        <p:nvPicPr>
          <p:cNvPr id="535" name="Google Shape;535;p59" title="IMG_0005.JPG"/>
          <p:cNvPicPr preferRelativeResize="0"/>
          <p:nvPr/>
        </p:nvPicPr>
        <p:blipFill rotWithShape="1">
          <a:blip r:embed="rId7">
            <a:alphaModFix/>
          </a:blip>
          <a:srcRect l="12650" r="641" b="8416"/>
          <a:stretch/>
        </p:blipFill>
        <p:spPr>
          <a:xfrm>
            <a:off x="7334528" y="3416367"/>
            <a:ext cx="2013389" cy="2982932"/>
          </a:xfrm>
          <a:prstGeom prst="rect">
            <a:avLst/>
          </a:prstGeom>
          <a:noFill/>
          <a:ln>
            <a:noFill/>
          </a:ln>
        </p:spPr>
      </p:pic>
    </p:spTree>
    <p:extLst>
      <p:ext uri="{BB962C8B-B14F-4D97-AF65-F5344CB8AC3E}">
        <p14:creationId xmlns:p14="http://schemas.microsoft.com/office/powerpoint/2010/main" val="18308443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3281AA-8C49-498D-BB7D-21B7FEE8BBB9}"/>
              </a:ext>
            </a:extLst>
          </p:cNvPr>
          <p:cNvSpPr txBox="1"/>
          <p:nvPr/>
        </p:nvSpPr>
        <p:spPr>
          <a:xfrm>
            <a:off x="2280306" y="2921168"/>
            <a:ext cx="8439912" cy="1015663"/>
          </a:xfrm>
          <a:prstGeom prst="rect">
            <a:avLst/>
          </a:prstGeom>
          <a:noFill/>
        </p:spPr>
        <p:txBody>
          <a:bodyPr wrap="square" lIns="91440" tIns="45720" rIns="91440" bIns="45720" rtlCol="0" anchor="t">
            <a:spAutoFit/>
          </a:bodyPr>
          <a:lstStyle/>
          <a:p>
            <a:r>
              <a:rPr lang="en-US" sz="2000"/>
              <a:t>To obtain this information in an alternate format such as Braille, large print, electronic formats, etc. please contact Amy Fraley at afraley@bendoregon.gov or 541-323-8550; Relay Users Dial 7-1-1.</a:t>
            </a:r>
          </a:p>
        </p:txBody>
      </p:sp>
    </p:spTree>
    <p:extLst>
      <p:ext uri="{BB962C8B-B14F-4D97-AF65-F5344CB8AC3E}">
        <p14:creationId xmlns:p14="http://schemas.microsoft.com/office/powerpoint/2010/main" val="191266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DC3BF4-9FC0-1535-32BA-6A5C238B7004}"/>
              </a:ext>
            </a:extLst>
          </p:cNvPr>
          <p:cNvSpPr>
            <a:spLocks noGrp="1"/>
          </p:cNvSpPr>
          <p:nvPr>
            <p:ph sz="half" idx="1"/>
          </p:nvPr>
        </p:nvSpPr>
        <p:spPr>
          <a:xfrm>
            <a:off x="838200" y="1233608"/>
            <a:ext cx="5181600" cy="4609408"/>
          </a:xfrm>
        </p:spPr>
        <p:txBody>
          <a:bodyPr vert="horz" lIns="91440" tIns="45720" rIns="91440" bIns="45720" rtlCol="0" anchor="t">
            <a:normAutofit/>
          </a:bodyPr>
          <a:lstStyle/>
          <a:p>
            <a:pPr marL="0" indent="0">
              <a:buNone/>
            </a:pPr>
            <a:endParaRPr lang="en-US" sz="2200" b="1" dirty="0">
              <a:ea typeface="Calibri"/>
              <a:cs typeface="Calibri"/>
            </a:endParaRPr>
          </a:p>
          <a:p>
            <a:pPr marL="0" indent="0">
              <a:buNone/>
            </a:pPr>
            <a:r>
              <a:rPr lang="en-US" sz="2200" b="1" dirty="0">
                <a:ea typeface="Calibri"/>
                <a:cs typeface="Calibri"/>
              </a:rPr>
              <a:t>Nights of shelter: 66,980 </a:t>
            </a:r>
            <a:endParaRPr lang="en-US" dirty="0"/>
          </a:p>
          <a:p>
            <a:pPr marL="0" indent="0">
              <a:buNone/>
            </a:pPr>
            <a:endParaRPr lang="en-US" sz="2200" b="1" dirty="0">
              <a:ea typeface="Calibri"/>
              <a:cs typeface="Calibri"/>
            </a:endParaRPr>
          </a:p>
          <a:p>
            <a:pPr marL="0" indent="0">
              <a:buNone/>
            </a:pPr>
            <a:r>
              <a:rPr lang="en-US" sz="2200" b="1" dirty="0">
                <a:ea typeface="Calibri"/>
                <a:cs typeface="Calibri"/>
              </a:rPr>
              <a:t>Average Utilization Rate: 92%</a:t>
            </a:r>
          </a:p>
          <a:p>
            <a:pPr marL="0" indent="0">
              <a:buNone/>
            </a:pPr>
            <a:endParaRPr lang="en-US" sz="2200" b="1" dirty="0">
              <a:ea typeface="Calibri"/>
              <a:cs typeface="Calibri"/>
            </a:endParaRPr>
          </a:p>
          <a:p>
            <a:pPr marL="0" indent="0">
              <a:buNone/>
            </a:pPr>
            <a:r>
              <a:rPr lang="en-US" sz="2200" b="1" dirty="0">
                <a:ea typeface="Calibri"/>
                <a:cs typeface="Calibri"/>
              </a:rPr>
              <a:t>Transitions: 205</a:t>
            </a:r>
          </a:p>
          <a:p>
            <a:pPr marL="0" indent="0">
              <a:buNone/>
            </a:pPr>
            <a:endParaRPr lang="en-US" sz="2200" b="1" dirty="0">
              <a:ea typeface="Calibri"/>
              <a:cs typeface="Calibri"/>
            </a:endParaRPr>
          </a:p>
          <a:p>
            <a:r>
              <a:rPr lang="en-US" sz="2200" dirty="0">
                <a:ea typeface="Calibri"/>
                <a:cs typeface="Calibri"/>
              </a:rPr>
              <a:t>Includes Safe Parking</a:t>
            </a:r>
          </a:p>
        </p:txBody>
      </p:sp>
      <p:pic>
        <p:nvPicPr>
          <p:cNvPr id="3" name="Picture 4" descr="A blue and red bed in a room&#10;&#10;Description automatically generated">
            <a:extLst>
              <a:ext uri="{FF2B5EF4-FFF2-40B4-BE49-F238E27FC236}">
                <a16:creationId xmlns:a16="http://schemas.microsoft.com/office/drawing/2014/main" id="{BAFC1D14-0BBA-2C57-08FA-DE14CAA6182D}"/>
              </a:ext>
            </a:extLst>
          </p:cNvPr>
          <p:cNvPicPr>
            <a:picLocks noChangeAspect="1"/>
          </p:cNvPicPr>
          <p:nvPr/>
        </p:nvPicPr>
        <p:blipFill rotWithShape="1">
          <a:blip r:embed="rId2"/>
          <a:srcRect l="7902" r="10882" b="3"/>
          <a:stretch/>
        </p:blipFill>
        <p:spPr>
          <a:xfrm>
            <a:off x="6172200" y="1233608"/>
            <a:ext cx="5181600" cy="4609408"/>
          </a:xfrm>
          <a:prstGeom prst="rect">
            <a:avLst/>
          </a:prstGeom>
          <a:noFill/>
        </p:spPr>
      </p:pic>
      <p:sp>
        <p:nvSpPr>
          <p:cNvPr id="4" name="Title 3">
            <a:extLst>
              <a:ext uri="{FF2B5EF4-FFF2-40B4-BE49-F238E27FC236}">
                <a16:creationId xmlns:a16="http://schemas.microsoft.com/office/drawing/2014/main" id="{645C0D03-3129-C1AF-D447-B6E7C4D6A1FA}"/>
              </a:ext>
            </a:extLst>
          </p:cNvPr>
          <p:cNvSpPr>
            <a:spLocks noGrp="1"/>
          </p:cNvSpPr>
          <p:nvPr>
            <p:ph type="title"/>
          </p:nvPr>
        </p:nvSpPr>
        <p:spPr>
          <a:xfrm>
            <a:off x="831850" y="491263"/>
            <a:ext cx="10515600" cy="591673"/>
          </a:xfrm>
        </p:spPr>
        <p:txBody>
          <a:bodyPr anchor="b">
            <a:normAutofit/>
          </a:bodyPr>
          <a:lstStyle/>
          <a:p>
            <a:r>
              <a:rPr lang="en-US">
                <a:latin typeface="Arial"/>
                <a:cs typeface="Arial"/>
              </a:rPr>
              <a:t>City-supported shelter totals 2025*</a:t>
            </a:r>
          </a:p>
        </p:txBody>
      </p:sp>
    </p:spTree>
    <p:extLst>
      <p:ext uri="{BB962C8B-B14F-4D97-AF65-F5344CB8AC3E}">
        <p14:creationId xmlns:p14="http://schemas.microsoft.com/office/powerpoint/2010/main" val="190434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w of small sheds&#10;&#10;AI-generated content may be incorrect.">
            <a:extLst>
              <a:ext uri="{FF2B5EF4-FFF2-40B4-BE49-F238E27FC236}">
                <a16:creationId xmlns:a16="http://schemas.microsoft.com/office/drawing/2014/main" id="{F7ABE843-035E-426A-074F-29F0A584579D}"/>
              </a:ext>
            </a:extLst>
          </p:cNvPr>
          <p:cNvPicPr>
            <a:picLocks noGrp="1" noChangeAspect="1"/>
          </p:cNvPicPr>
          <p:nvPr>
            <p:ph sz="half" idx="1"/>
          </p:nvPr>
        </p:nvPicPr>
        <p:blipFill>
          <a:blip r:embed="rId2"/>
          <a:stretch>
            <a:fillRect/>
          </a:stretch>
        </p:blipFill>
        <p:spPr>
          <a:xfrm>
            <a:off x="5677929" y="1642983"/>
            <a:ext cx="6221626" cy="4161363"/>
          </a:xfrm>
          <a:prstGeom prst="rect">
            <a:avLst/>
          </a:prstGeom>
        </p:spPr>
      </p:pic>
      <p:sp>
        <p:nvSpPr>
          <p:cNvPr id="4" name="Title 3">
            <a:extLst>
              <a:ext uri="{FF2B5EF4-FFF2-40B4-BE49-F238E27FC236}">
                <a16:creationId xmlns:a16="http://schemas.microsoft.com/office/drawing/2014/main" id="{DC31D6D9-A778-EC06-4D87-6B437C33F853}"/>
              </a:ext>
            </a:extLst>
          </p:cNvPr>
          <p:cNvSpPr>
            <a:spLocks noGrp="1"/>
          </p:cNvSpPr>
          <p:nvPr>
            <p:ph type="title"/>
          </p:nvPr>
        </p:nvSpPr>
        <p:spPr/>
        <p:txBody>
          <a:bodyPr/>
          <a:lstStyle/>
          <a:p>
            <a:r>
              <a:rPr lang="en-US"/>
              <a:t>Safe Parking</a:t>
            </a:r>
          </a:p>
        </p:txBody>
      </p:sp>
      <p:sp>
        <p:nvSpPr>
          <p:cNvPr id="6" name="TextBox 5">
            <a:extLst>
              <a:ext uri="{FF2B5EF4-FFF2-40B4-BE49-F238E27FC236}">
                <a16:creationId xmlns:a16="http://schemas.microsoft.com/office/drawing/2014/main" id="{397BB5FA-3AA3-44AF-1CC2-DA1379F2661D}"/>
              </a:ext>
            </a:extLst>
          </p:cNvPr>
          <p:cNvSpPr txBox="1"/>
          <p:nvPr/>
        </p:nvSpPr>
        <p:spPr>
          <a:xfrm>
            <a:off x="292445" y="1557029"/>
            <a:ext cx="5385408"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Council adopted the Safe Parking Programs into the Municipal Code in April 2021</a:t>
            </a:r>
          </a:p>
          <a:p>
            <a:pPr marL="742950" lvl="1" indent="-285750">
              <a:buFont typeface="Courier New,monospace"/>
              <a:buChar char="o"/>
            </a:pPr>
            <a:r>
              <a:rPr lang="en-US">
                <a:ea typeface="Calibri"/>
                <a:cs typeface="Calibri"/>
              </a:rPr>
              <a:t>Can be hosted on land owned or leased by non-profits, public entities, businesses, and religious organizations</a:t>
            </a:r>
            <a:endParaRPr lang="en-US"/>
          </a:p>
          <a:p>
            <a:pPr marL="742950" lvl="1" indent="-285750">
              <a:buFont typeface="Courier New,monospace"/>
              <a:buChar char="o"/>
            </a:pPr>
            <a:r>
              <a:rPr lang="en-US">
                <a:ea typeface="Calibri"/>
                <a:cs typeface="Calibri"/>
              </a:rPr>
              <a:t>Operated by non-profit service providers</a:t>
            </a:r>
          </a:p>
          <a:p>
            <a:pPr lvl="1"/>
            <a:endParaRPr lang="en-US">
              <a:ea typeface="Calibri"/>
              <a:cs typeface="Calibri"/>
            </a:endParaRPr>
          </a:p>
          <a:p>
            <a:pPr marL="285750" indent="-285750">
              <a:buFont typeface="Arial"/>
              <a:buChar char="•"/>
            </a:pPr>
            <a:r>
              <a:rPr lang="en-US">
                <a:ea typeface="Calibri"/>
                <a:cs typeface="Calibri"/>
              </a:rPr>
              <a:t>Operational Sites</a:t>
            </a:r>
          </a:p>
          <a:p>
            <a:pPr marL="742950" lvl="1" indent="-285750">
              <a:buFont typeface="Courier New,monospace"/>
              <a:buChar char="o"/>
            </a:pPr>
            <a:r>
              <a:rPr lang="en-US">
                <a:ea typeface="Calibri"/>
                <a:cs typeface="Calibri"/>
              </a:rPr>
              <a:t>6 religious organizations </a:t>
            </a:r>
          </a:p>
          <a:p>
            <a:pPr marL="742950" lvl="1" indent="-285750">
              <a:buFont typeface="Courier New,monospace"/>
              <a:buChar char="o"/>
            </a:pPr>
            <a:r>
              <a:rPr lang="en-US">
                <a:ea typeface="Calibri"/>
                <a:cs typeface="Calibri"/>
              </a:rPr>
              <a:t>1 publicly owned property</a:t>
            </a:r>
          </a:p>
          <a:p>
            <a:pPr marL="742950" lvl="1" indent="-285750">
              <a:buFont typeface="Courier New,monospace"/>
              <a:buChar char="o"/>
            </a:pPr>
            <a:r>
              <a:rPr lang="en-US">
                <a:ea typeface="Calibri"/>
                <a:cs typeface="Calibri"/>
              </a:rPr>
              <a:t>2 properties leased by non-profit</a:t>
            </a:r>
            <a:endParaRPr lang="en-US"/>
          </a:p>
          <a:p>
            <a:pPr lvl="1"/>
            <a:endParaRPr lang="en-US">
              <a:ea typeface="Calibri"/>
              <a:cs typeface="Calibri"/>
            </a:endParaRPr>
          </a:p>
          <a:p>
            <a:pPr marL="285750" indent="-285750">
              <a:buFont typeface="Arial"/>
              <a:buChar char="•"/>
            </a:pPr>
            <a:r>
              <a:rPr lang="en-US">
                <a:ea typeface="Calibri"/>
                <a:cs typeface="Calibri"/>
              </a:rPr>
              <a:t>Upcoming expansion</a:t>
            </a:r>
          </a:p>
          <a:p>
            <a:pPr marL="742950" lvl="1" indent="-285750">
              <a:buFont typeface="Courier New"/>
              <a:buChar char="o"/>
            </a:pPr>
            <a:r>
              <a:rPr lang="en-US">
                <a:ea typeface="Calibri"/>
                <a:cs typeface="Calibri"/>
              </a:rPr>
              <a:t>1 publicly owned property</a:t>
            </a:r>
          </a:p>
          <a:p>
            <a:pPr marL="742950" lvl="1" indent="-285750">
              <a:buFont typeface="Courier New"/>
              <a:buChar char="o"/>
            </a:pPr>
            <a:r>
              <a:rPr lang="en-US">
                <a:ea typeface="Calibri"/>
                <a:cs typeface="Calibri"/>
              </a:rPr>
              <a:t>5 additional pods, location TBD</a:t>
            </a:r>
          </a:p>
        </p:txBody>
      </p:sp>
      <p:sp>
        <p:nvSpPr>
          <p:cNvPr id="2" name="TextBox 1">
            <a:extLst>
              <a:ext uri="{FF2B5EF4-FFF2-40B4-BE49-F238E27FC236}">
                <a16:creationId xmlns:a16="http://schemas.microsoft.com/office/drawing/2014/main" id="{08CB3615-3B63-49D0-A1B8-32EC682A3BA8}"/>
              </a:ext>
            </a:extLst>
          </p:cNvPr>
          <p:cNvSpPr txBox="1"/>
          <p:nvPr/>
        </p:nvSpPr>
        <p:spPr>
          <a:xfrm>
            <a:off x="5679309" y="5806595"/>
            <a:ext cx="6238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ea typeface="Calibri"/>
                <a:cs typeface="Calibri"/>
              </a:rPr>
              <a:t>Photo Credit: </a:t>
            </a:r>
            <a:r>
              <a:rPr lang="en-US" sz="1000">
                <a:ea typeface="+mn-lt"/>
                <a:cs typeface="+mn-lt"/>
              </a:rPr>
              <a:t>Kaleb Riley of </a:t>
            </a:r>
            <a:r>
              <a:rPr lang="en-US" sz="1000">
                <a:solidFill>
                  <a:srgbClr val="2525FF"/>
                </a:solidFill>
                <a:ea typeface="+mn-lt"/>
                <a:cs typeface="+mn-lt"/>
                <a:hlinkClick r:id="rId3"/>
              </a:rPr>
              <a:t>rileyvisuals.org</a:t>
            </a:r>
            <a:endParaRPr lang="en-US" sz="1000">
              <a:ea typeface="Calibri"/>
              <a:cs typeface="Calibri"/>
            </a:endParaRPr>
          </a:p>
          <a:p>
            <a:endParaRPr lang="en-US">
              <a:ea typeface="Calibri"/>
              <a:cs typeface="Calibri"/>
            </a:endParaRPr>
          </a:p>
        </p:txBody>
      </p:sp>
    </p:spTree>
    <p:extLst>
      <p:ext uri="{BB962C8B-B14F-4D97-AF65-F5344CB8AC3E}">
        <p14:creationId xmlns:p14="http://schemas.microsoft.com/office/powerpoint/2010/main" val="4071779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E0E8B-6B18-9D30-1334-44CB9B6AE24F}"/>
              </a:ext>
            </a:extLst>
          </p:cNvPr>
          <p:cNvSpPr>
            <a:spLocks noGrp="1"/>
          </p:cNvSpPr>
          <p:nvPr>
            <p:ph type="title"/>
          </p:nvPr>
        </p:nvSpPr>
        <p:spPr/>
        <p:txBody>
          <a:bodyPr/>
          <a:lstStyle/>
          <a:p>
            <a:r>
              <a:rPr lang="en-US"/>
              <a:t>Houseless Services Grant Program</a:t>
            </a:r>
          </a:p>
        </p:txBody>
      </p:sp>
      <p:graphicFrame>
        <p:nvGraphicFramePr>
          <p:cNvPr id="5" name="Table 4">
            <a:extLst>
              <a:ext uri="{FF2B5EF4-FFF2-40B4-BE49-F238E27FC236}">
                <a16:creationId xmlns:a16="http://schemas.microsoft.com/office/drawing/2014/main" id="{66733C49-52CD-97DE-BC4B-5B9F5F1193FB}"/>
              </a:ext>
            </a:extLst>
          </p:cNvPr>
          <p:cNvGraphicFramePr>
            <a:graphicFrameLocks noGrp="1"/>
          </p:cNvGraphicFramePr>
          <p:nvPr>
            <p:extLst>
              <p:ext uri="{D42A27DB-BD31-4B8C-83A1-F6EECF244321}">
                <p14:modId xmlns:p14="http://schemas.microsoft.com/office/powerpoint/2010/main" val="3908652679"/>
              </p:ext>
            </p:extLst>
          </p:nvPr>
        </p:nvGraphicFramePr>
        <p:xfrm>
          <a:off x="674255" y="1338291"/>
          <a:ext cx="10814858" cy="4674583"/>
        </p:xfrm>
        <a:graphic>
          <a:graphicData uri="http://schemas.openxmlformats.org/drawingml/2006/table">
            <a:tbl>
              <a:tblPr firstRow="1" lastRow="1" bandRow="1">
                <a:tableStyleId>{5C22544A-7EE6-4342-B048-85BDC9FD1C3A}</a:tableStyleId>
              </a:tblPr>
              <a:tblGrid>
                <a:gridCol w="2946033">
                  <a:extLst>
                    <a:ext uri="{9D8B030D-6E8A-4147-A177-3AD203B41FA5}">
                      <a16:colId xmlns:a16="http://schemas.microsoft.com/office/drawing/2014/main" val="354159533"/>
                    </a:ext>
                  </a:extLst>
                </a:gridCol>
                <a:gridCol w="1573765">
                  <a:extLst>
                    <a:ext uri="{9D8B030D-6E8A-4147-A177-3AD203B41FA5}">
                      <a16:colId xmlns:a16="http://schemas.microsoft.com/office/drawing/2014/main" val="4056776810"/>
                    </a:ext>
                  </a:extLst>
                </a:gridCol>
                <a:gridCol w="1573765">
                  <a:extLst>
                    <a:ext uri="{9D8B030D-6E8A-4147-A177-3AD203B41FA5}">
                      <a16:colId xmlns:a16="http://schemas.microsoft.com/office/drawing/2014/main" val="2403538752"/>
                    </a:ext>
                  </a:extLst>
                </a:gridCol>
                <a:gridCol w="1573765">
                  <a:extLst>
                    <a:ext uri="{9D8B030D-6E8A-4147-A177-3AD203B41FA5}">
                      <a16:colId xmlns:a16="http://schemas.microsoft.com/office/drawing/2014/main" val="2099814040"/>
                    </a:ext>
                  </a:extLst>
                </a:gridCol>
                <a:gridCol w="1573765">
                  <a:extLst>
                    <a:ext uri="{9D8B030D-6E8A-4147-A177-3AD203B41FA5}">
                      <a16:colId xmlns:a16="http://schemas.microsoft.com/office/drawing/2014/main" val="902386948"/>
                    </a:ext>
                  </a:extLst>
                </a:gridCol>
                <a:gridCol w="1573765">
                  <a:extLst>
                    <a:ext uri="{9D8B030D-6E8A-4147-A177-3AD203B41FA5}">
                      <a16:colId xmlns:a16="http://schemas.microsoft.com/office/drawing/2014/main" val="1480761401"/>
                    </a:ext>
                  </a:extLst>
                </a:gridCol>
              </a:tblGrid>
              <a:tr h="767014">
                <a:tc>
                  <a:txBody>
                    <a:bodyPr/>
                    <a:lstStyle/>
                    <a:p>
                      <a:pPr algn="ctr" fontAlgn="b">
                        <a:buNone/>
                      </a:pPr>
                      <a:r>
                        <a:rPr lang="en-US" sz="1800" b="1" u="none" strike="noStrike" dirty="0">
                          <a:effectLst/>
                        </a:rPr>
                        <a:t>Grantee</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800" b="1" u="none" strike="noStrike">
                          <a:effectLst/>
                        </a:rPr>
                        <a:t> Total Award  </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800" b="1" u="none" strike="noStrike">
                          <a:effectLst/>
                        </a:rPr>
                        <a:t> TSSA  </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800" b="1" u="none" strike="noStrike">
                          <a:effectLst/>
                        </a:rPr>
                        <a:t> Safe Parking  </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800" b="1" u="none" strike="noStrike" dirty="0">
                          <a:effectLst/>
                        </a:rPr>
                        <a:t> Outreach  </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800" b="1" u="none" strike="noStrike" dirty="0">
                          <a:effectLst/>
                        </a:rPr>
                        <a:t> Housing Stabilization </a:t>
                      </a:r>
                      <a:endParaRPr lang="en-US" sz="18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34402567"/>
                  </a:ext>
                </a:extLst>
              </a:tr>
              <a:tr h="289397">
                <a:tc>
                  <a:txBody>
                    <a:bodyPr/>
                    <a:lstStyle/>
                    <a:p>
                      <a:pPr algn="l" fontAlgn="b">
                        <a:buNone/>
                      </a:pPr>
                      <a:r>
                        <a:rPr lang="en-US" sz="1400" u="none" strike="noStrike" dirty="0">
                          <a:effectLst/>
                        </a:rPr>
                        <a:t>NeighborImpact - Data Management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50,000.00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50,000.00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62144156"/>
                  </a:ext>
                </a:extLst>
              </a:tr>
              <a:tr h="371205">
                <a:tc>
                  <a:txBody>
                    <a:bodyPr/>
                    <a:lstStyle/>
                    <a:p>
                      <a:pPr algn="l" fontAlgn="b">
                        <a:buNone/>
                      </a:pPr>
                      <a:r>
                        <a:rPr lang="en-US" sz="1400" u="none" strike="noStrike" dirty="0">
                          <a:effectLst/>
                        </a:rPr>
                        <a:t>Home More Network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25,000.00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25,000.00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72913966"/>
                  </a:ext>
                </a:extLst>
              </a:tr>
              <a:tr h="289397">
                <a:tc>
                  <a:txBody>
                    <a:bodyPr/>
                    <a:lstStyle/>
                    <a:p>
                      <a:pPr algn="l" fontAlgn="b">
                        <a:buNone/>
                      </a:pPr>
                      <a:r>
                        <a:rPr lang="en-US" sz="1400" u="none" strike="noStrike" dirty="0">
                          <a:effectLst/>
                        </a:rPr>
                        <a:t>Companion Animal Medical Project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100,000.00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100,000.00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34251997"/>
                  </a:ext>
                </a:extLst>
              </a:tr>
              <a:tr h="289397">
                <a:tc>
                  <a:txBody>
                    <a:bodyPr/>
                    <a:lstStyle/>
                    <a:p>
                      <a:pPr algn="l" fontAlgn="b">
                        <a:buNone/>
                      </a:pPr>
                      <a:r>
                        <a:rPr lang="en-US" sz="1400" u="none" strike="noStrike">
                          <a:effectLst/>
                        </a:rPr>
                        <a:t>Shepherd's House Ministries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294,507.00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223,132.00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71,375.00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68174082"/>
                  </a:ext>
                </a:extLst>
              </a:tr>
              <a:tr h="289397">
                <a:tc>
                  <a:txBody>
                    <a:bodyPr/>
                    <a:lstStyle/>
                    <a:p>
                      <a:pPr algn="l" fontAlgn="b">
                        <a:buNone/>
                      </a:pPr>
                      <a:r>
                        <a:rPr lang="en-US" sz="1400" u="none" strike="noStrike">
                          <a:effectLst/>
                        </a:rPr>
                        <a:t>Mosaic Community Health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271,812.00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135,906.00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135,906.00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49269466"/>
                  </a:ext>
                </a:extLst>
              </a:tr>
              <a:tr h="288906">
                <a:tc>
                  <a:txBody>
                    <a:bodyPr/>
                    <a:lstStyle/>
                    <a:p>
                      <a:pPr algn="l" fontAlgn="b">
                        <a:buNone/>
                      </a:pPr>
                      <a:r>
                        <a:rPr lang="en-US" sz="1400" u="none" strike="noStrike" dirty="0">
                          <a:effectLst/>
                        </a:rPr>
                        <a:t>Central Oregon Villages</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327,463.00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183,863.00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143,600.00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5816438"/>
                  </a:ext>
                </a:extLst>
              </a:tr>
              <a:tr h="447507">
                <a:tc>
                  <a:txBody>
                    <a:bodyPr/>
                    <a:lstStyle/>
                    <a:p>
                      <a:pPr algn="l" fontAlgn="b">
                        <a:buNone/>
                      </a:pPr>
                      <a:r>
                        <a:rPr lang="en-US" sz="1400" u="none" strike="noStrike">
                          <a:effectLst/>
                        </a:rPr>
                        <a:t>REACH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543,941.00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413,131.00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130,810.00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05518690"/>
                  </a:ext>
                </a:extLst>
              </a:tr>
              <a:tr h="469009">
                <a:tc>
                  <a:txBody>
                    <a:bodyPr/>
                    <a:lstStyle/>
                    <a:p>
                      <a:pPr algn="l" fontAlgn="b">
                        <a:buNone/>
                      </a:pPr>
                      <a:r>
                        <a:rPr lang="en-US" sz="1400" u="none" strike="noStrike">
                          <a:effectLst/>
                        </a:rPr>
                        <a:t>Mountain View Community Development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607,950.00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607,950.00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942484385"/>
                  </a:ext>
                </a:extLst>
              </a:tr>
              <a:tr h="289397">
                <a:tc>
                  <a:txBody>
                    <a:bodyPr/>
                    <a:lstStyle/>
                    <a:p>
                      <a:pPr algn="l" fontAlgn="b">
                        <a:buNone/>
                      </a:pPr>
                      <a:r>
                        <a:rPr lang="en-US" sz="1400" u="none" strike="noStrike">
                          <a:effectLst/>
                        </a:rPr>
                        <a:t>Saving Grace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144,000.00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144,000.00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28352026"/>
                  </a:ext>
                </a:extLst>
              </a:tr>
              <a:tr h="289397">
                <a:tc>
                  <a:txBody>
                    <a:bodyPr/>
                    <a:lstStyle/>
                    <a:p>
                      <a:pPr algn="l" fontAlgn="b">
                        <a:buNone/>
                      </a:pPr>
                      <a:r>
                        <a:rPr lang="en-US" sz="1400" u="none" strike="noStrike">
                          <a:effectLst/>
                        </a:rPr>
                        <a:t>Thrive Central Oregon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433,335.00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433,335.00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440260839"/>
                  </a:ext>
                </a:extLst>
              </a:tr>
              <a:tr h="289397">
                <a:tc>
                  <a:txBody>
                    <a:bodyPr/>
                    <a:lstStyle/>
                    <a:p>
                      <a:pPr algn="l" fontAlgn="b">
                        <a:buNone/>
                      </a:pPr>
                      <a:r>
                        <a:rPr lang="en-US" sz="1400" u="none" strike="noStrike">
                          <a:effectLst/>
                        </a:rPr>
                        <a:t>Central Oregon FUSE </a:t>
                      </a:r>
                      <a:endParaRPr lang="en-US" sz="14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249,667.00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a:t>
                      </a:r>
                      <a:endParaRPr lang="en-US" sz="14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400" u="none" strike="noStrike" dirty="0">
                          <a:effectLst/>
                        </a:rPr>
                        <a:t> $              249,667.00 </a:t>
                      </a:r>
                      <a:endParaRPr lang="en-US" sz="14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23761774"/>
                  </a:ext>
                </a:extLst>
              </a:tr>
              <a:tr h="305163">
                <a:tc>
                  <a:txBody>
                    <a:bodyPr/>
                    <a:lstStyle/>
                    <a:p>
                      <a:pPr algn="l" fontAlgn="b">
                        <a:buNone/>
                      </a:pPr>
                      <a:r>
                        <a:rPr lang="en-US" sz="1800" u="none" strike="noStrike" dirty="0">
                          <a:effectLst/>
                        </a:rPr>
                        <a:t>Total </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 $  3,047,675.00 </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 $  1,131,032.00 </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 $     882,360.00 </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 $     207,281.00 </a:t>
                      </a:r>
                      <a:endParaRPr lang="en-US" sz="18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en-US" sz="1800" u="none" strike="noStrike" dirty="0">
                          <a:effectLst/>
                        </a:rPr>
                        <a:t> $     827,002.00 </a:t>
                      </a:r>
                      <a:endParaRPr lang="en-US" sz="18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662465712"/>
                  </a:ext>
                </a:extLst>
              </a:tr>
            </a:tbl>
          </a:graphicData>
        </a:graphic>
      </p:graphicFrame>
    </p:spTree>
    <p:extLst>
      <p:ext uri="{BB962C8B-B14F-4D97-AF65-F5344CB8AC3E}">
        <p14:creationId xmlns:p14="http://schemas.microsoft.com/office/powerpoint/2010/main" val="293561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5924C-76F5-9F20-CB4B-A5F1F1A3D3F3}"/>
              </a:ext>
            </a:extLst>
          </p:cNvPr>
          <p:cNvSpPr>
            <a:spLocks noGrp="1"/>
          </p:cNvSpPr>
          <p:nvPr>
            <p:ph sz="half" idx="1"/>
          </p:nvPr>
        </p:nvSpPr>
        <p:spPr>
          <a:xfrm>
            <a:off x="831850" y="1248016"/>
            <a:ext cx="8454980" cy="4609408"/>
          </a:xfrm>
        </p:spPr>
        <p:txBody>
          <a:bodyPr vert="horz" lIns="91440" tIns="45720" rIns="91440" bIns="45720" rtlCol="0" anchor="t">
            <a:normAutofit/>
          </a:bodyPr>
          <a:lstStyle/>
          <a:p>
            <a:pPr lvl="0"/>
            <a:r>
              <a:rPr lang="en-US"/>
              <a:t>Thrive  - Sarah Manke, Executive Director</a:t>
            </a:r>
          </a:p>
          <a:p>
            <a:r>
              <a:rPr lang="en-US"/>
              <a:t>Saving Grace – Taryn Ramos, Program Services Director</a:t>
            </a:r>
            <a:endParaRPr lang="en-US">
              <a:ea typeface="Calibri"/>
              <a:cs typeface="Calibri"/>
            </a:endParaRPr>
          </a:p>
          <a:p>
            <a:r>
              <a:rPr lang="en-US"/>
              <a:t>FUSE – Colleen Sinsky, Executive Director</a:t>
            </a:r>
            <a:endParaRPr lang="en-US">
              <a:ea typeface="Calibri"/>
              <a:cs typeface="Calibri"/>
            </a:endParaRPr>
          </a:p>
          <a:p>
            <a:endParaRPr lang="en-US"/>
          </a:p>
        </p:txBody>
      </p:sp>
      <p:sp>
        <p:nvSpPr>
          <p:cNvPr id="4" name="Title 3">
            <a:extLst>
              <a:ext uri="{FF2B5EF4-FFF2-40B4-BE49-F238E27FC236}">
                <a16:creationId xmlns:a16="http://schemas.microsoft.com/office/drawing/2014/main" id="{7A69AFE4-F530-1819-32F9-2C124BB062D4}"/>
              </a:ext>
            </a:extLst>
          </p:cNvPr>
          <p:cNvSpPr>
            <a:spLocks noGrp="1"/>
          </p:cNvSpPr>
          <p:nvPr>
            <p:ph type="title"/>
          </p:nvPr>
        </p:nvSpPr>
        <p:spPr/>
        <p:txBody>
          <a:bodyPr>
            <a:normAutofit/>
          </a:bodyPr>
          <a:lstStyle/>
          <a:p>
            <a:r>
              <a:rPr lang="en-US"/>
              <a:t>Prevention</a:t>
            </a:r>
          </a:p>
        </p:txBody>
      </p:sp>
    </p:spTree>
    <p:extLst>
      <p:ext uri="{BB962C8B-B14F-4D97-AF65-F5344CB8AC3E}">
        <p14:creationId xmlns:p14="http://schemas.microsoft.com/office/powerpoint/2010/main" val="30915852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E7E6E6"/>
      </a:lt2>
      <a:accent1>
        <a:srgbClr val="2B5D80"/>
      </a:accent1>
      <a:accent2>
        <a:srgbClr val="18696D"/>
      </a:accent2>
      <a:accent3>
        <a:srgbClr val="7B476C"/>
      </a:accent3>
      <a:accent4>
        <a:srgbClr val="486A3E"/>
      </a:accent4>
      <a:accent5>
        <a:srgbClr val="E2DF75"/>
      </a:accent5>
      <a:accent6>
        <a:srgbClr val="E0DEBE"/>
      </a:accent6>
      <a:hlink>
        <a:srgbClr val="9B2629"/>
      </a:hlink>
      <a:folHlink>
        <a:srgbClr val="7B476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City of Bend Template.potx" id="{CF06E4B7-CB9A-48FB-A973-2134232A70B6}" vid="{F0628C41-EC6D-4558-A9A1-8AEB1C45EE58}"/>
    </a:ext>
  </a:ext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7a8e286-a818-4fb6-865d-50135c5adb0a">
      <UserInfo>
        <DisplayName>Deena Cook</DisplayName>
        <AccountId>14</AccountId>
        <AccountType/>
      </UserInfo>
      <UserInfo>
        <DisplayName>Amy Fraley</DisplayName>
        <AccountId>21</AccountId>
        <AccountType/>
      </UserInfo>
    </SharedWithUsers>
    <_ip_UnifiedCompliancePolicyUIAction xmlns="http://schemas.microsoft.com/sharepoint/v3" xsi:nil="true"/>
    <_ip_UnifiedCompliancePolicyProperties xmlns="http://schemas.microsoft.com/sharepoint/v3" xsi:nil="true"/>
    <lcf76f155ced4ddcb4097134ff3c332f xmlns="2a51f45c-bd16-43f6-a1a3-f40fa18eb6f7">
      <Terms xmlns="http://schemas.microsoft.com/office/infopath/2007/PartnerControls"/>
    </lcf76f155ced4ddcb4097134ff3c332f>
    <TaxCatchAll xmlns="77a8e286-a818-4fb6-865d-50135c5adb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4F5FF14372874A9353BE795BF116E7" ma:contentTypeVersion="16" ma:contentTypeDescription="Create a new document." ma:contentTypeScope="" ma:versionID="3284fa7c2c8d2c8f700ef3f892bdc458">
  <xsd:schema xmlns:xsd="http://www.w3.org/2001/XMLSchema" xmlns:xs="http://www.w3.org/2001/XMLSchema" xmlns:p="http://schemas.microsoft.com/office/2006/metadata/properties" xmlns:ns1="http://schemas.microsoft.com/sharepoint/v3" xmlns:ns2="2a51f45c-bd16-43f6-a1a3-f40fa18eb6f7" xmlns:ns3="77a8e286-a818-4fb6-865d-50135c5adb0a" targetNamespace="http://schemas.microsoft.com/office/2006/metadata/properties" ma:root="true" ma:fieldsID="ab2f2d35a2f9658804d008bc6f35ce73" ns1:_="" ns2:_="" ns3:_="">
    <xsd:import namespace="http://schemas.microsoft.com/sharepoint/v3"/>
    <xsd:import namespace="2a51f45c-bd16-43f6-a1a3-f40fa18eb6f7"/>
    <xsd:import namespace="77a8e286-a818-4fb6-865d-50135c5adb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GenerationTime" minOccurs="0"/>
                <xsd:element ref="ns2:MediaServiceEventHashCode" minOccurs="0"/>
                <xsd:element ref="ns2:MediaServiceOCR" minOccurs="0"/>
                <xsd:element ref="ns2:MediaServiceDateTake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1f45c-bd16-43f6-a1a3-f40fa18eb6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33022fe-1e51-4b20-963d-b591020e5c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a8e286-a818-4fb6-865d-50135c5adb0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28c2fea-819a-4ad4-afa4-a92ab59e0293}" ma:internalName="TaxCatchAll" ma:showField="CatchAllData" ma:web="77a8e286-a818-4fb6-865d-50135c5adb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7A527D-0196-4D46-9F84-927000E66FB1}">
  <ds:schemaRefs>
    <ds:schemaRef ds:uri="http://schemas.microsoft.com/sharepoint/v3/contenttype/forms"/>
  </ds:schemaRefs>
</ds:datastoreItem>
</file>

<file path=customXml/itemProps2.xml><?xml version="1.0" encoding="utf-8"?>
<ds:datastoreItem xmlns:ds="http://schemas.openxmlformats.org/officeDocument/2006/customXml" ds:itemID="{93239BE6-6641-43F3-8839-239C7CBB1463}">
  <ds:schemaRefs>
    <ds:schemaRef ds:uri="2a51f45c-bd16-43f6-a1a3-f40fa18eb6f7"/>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7a8e286-a818-4fb6-865d-50135c5adb0a"/>
    <ds:schemaRef ds:uri="http://www.w3.org/XML/1998/namespace"/>
    <ds:schemaRef ds:uri="http://purl.org/dc/dcmitype/"/>
  </ds:schemaRefs>
</ds:datastoreItem>
</file>

<file path=customXml/itemProps3.xml><?xml version="1.0" encoding="utf-8"?>
<ds:datastoreItem xmlns:ds="http://schemas.openxmlformats.org/officeDocument/2006/customXml" ds:itemID="{1E80EC06-0B4E-45BB-884C-6D446553A89A}">
  <ds:schemaRefs>
    <ds:schemaRef ds:uri="2a51f45c-bd16-43f6-a1a3-f40fa18eb6f7"/>
    <ds:schemaRef ds:uri="77a8e286-a818-4fb6-865d-50135c5adb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2022 City of Bend Template</Template>
  <TotalTime>0</TotalTime>
  <Words>2377</Words>
  <Application>Microsoft Office PowerPoint</Application>
  <PresentationFormat>Widescreen</PresentationFormat>
  <Paragraphs>395</Paragraphs>
  <Slides>53</Slides>
  <Notes>18</Notes>
  <HiddenSlides>1</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53</vt:i4>
      </vt:variant>
    </vt:vector>
  </HeadingPairs>
  <TitlesOfParts>
    <vt:vector size="79" baseType="lpstr">
      <vt:lpstr>Aptos</vt:lpstr>
      <vt:lpstr>Aptos Narrow</vt:lpstr>
      <vt:lpstr>Arial</vt:lpstr>
      <vt:lpstr>Arial Bold</vt:lpstr>
      <vt:lpstr>Avenir</vt:lpstr>
      <vt:lpstr>Calibri</vt:lpstr>
      <vt:lpstr>Century Gothic</vt:lpstr>
      <vt:lpstr>Courier New</vt:lpstr>
      <vt:lpstr>Courier New,monospace</vt:lpstr>
      <vt:lpstr>DM Sans</vt:lpstr>
      <vt:lpstr>DM Sans Bold</vt:lpstr>
      <vt:lpstr>DM Sans Bold Italics</vt:lpstr>
      <vt:lpstr>DM Sans Italics</vt:lpstr>
      <vt:lpstr>IBM Plex Sans Light</vt:lpstr>
      <vt:lpstr>IBM Plex Sans SemiBold</vt:lpstr>
      <vt:lpstr>League Spartan</vt:lpstr>
      <vt:lpstr>Montserrat Classic</vt:lpstr>
      <vt:lpstr>Montserrat Classic Bold</vt:lpstr>
      <vt:lpstr>Montserrat Semi-Bold Bold</vt:lpstr>
      <vt:lpstr>Open Sans</vt:lpstr>
      <vt:lpstr>PT Sans Narrow</vt:lpstr>
      <vt:lpstr>Tahoma</vt:lpstr>
      <vt:lpstr>Times New Roman</vt:lpstr>
      <vt:lpstr>Office Theme</vt:lpstr>
      <vt:lpstr>New_Template1</vt:lpstr>
      <vt:lpstr>Office Theme</vt:lpstr>
      <vt:lpstr>Shelter and Houseless Services</vt:lpstr>
      <vt:lpstr>Goal </vt:lpstr>
      <vt:lpstr>Homelessness in Central Oregon </vt:lpstr>
      <vt:lpstr>2025 Point-in-Time Count</vt:lpstr>
      <vt:lpstr>PowerPoint Presentation</vt:lpstr>
      <vt:lpstr>City-supported shelter totals 2025*</vt:lpstr>
      <vt:lpstr>Safe Parking</vt:lpstr>
      <vt:lpstr>Houseless Services Grant Program</vt:lpstr>
      <vt:lpstr>Prevention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Stepping Stone, NeighborImpact Todd Rundall, Unhoused Services Manager</vt:lpstr>
      <vt:lpstr>PowerPoint Presentation</vt:lpstr>
      <vt:lpstr>PowerPoint Presentation</vt:lpstr>
      <vt:lpstr>Safe Parking</vt:lpstr>
      <vt:lpstr>Temporary Safe Stay Area</vt:lpstr>
      <vt:lpstr>Thank you!</vt:lpstr>
      <vt:lpstr>PowerPoint Presentation</vt:lpstr>
      <vt:lpstr>REACH Central Oregon</vt:lpstr>
      <vt:lpstr>PowerPoint Presentation</vt:lpstr>
      <vt:lpstr>About Mosaic Community Health</vt:lpstr>
      <vt:lpstr>What is Street Medicine?</vt:lpstr>
      <vt:lpstr>Top Health Needs </vt:lpstr>
      <vt:lpstr>Temporary Safe Stay Area Services </vt:lpstr>
      <vt:lpstr>Recent Celebrations </vt:lpstr>
      <vt:lpstr>PowerPoint Presentation</vt:lpstr>
      <vt:lpstr>Thank you</vt:lpstr>
      <vt:lpstr>Companion Animal Medical Project </vt:lpstr>
      <vt:lpstr>CORE Prevention Programs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AHAC Shelter Update</dc:title>
  <dc:creator>Brook Okeefe</dc:creator>
  <cp:lastModifiedBy>Chris Kerr</cp:lastModifiedBy>
  <cp:revision>21</cp:revision>
  <dcterms:created xsi:type="dcterms:W3CDTF">2023-05-09T17:49:36Z</dcterms:created>
  <dcterms:modified xsi:type="dcterms:W3CDTF">2025-10-27T22:25:26Z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0x010100AE4F5FF14372874A9353BE795BF116E7</vt:lpwstr>
  </property>
  <property fmtid="{D5CDD505-2E9C-101B-9397-08002B2CF9AE}" pid="4" name="_dlc_DocIdItemGuid">
    <vt:lpwstr>4f9238e1-5ae0-4a30-8cfc-649cb61c4556</vt:lpwstr>
  </property>
</Properties>
</file>