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63" r:id="rId2"/>
    <p:sldId id="264" r:id="rId3"/>
    <p:sldId id="275" r:id="rId4"/>
    <p:sldId id="276" r:id="rId5"/>
    <p:sldId id="266" r:id="rId6"/>
    <p:sldId id="272" r:id="rId7"/>
    <p:sldId id="267" r:id="rId8"/>
    <p:sldId id="270" r:id="rId9"/>
    <p:sldId id="273" r:id="rId10"/>
    <p:sldId id="262" r:id="rId11"/>
    <p:sldId id="277" r:id="rId12"/>
    <p:sldId id="283" r:id="rId13"/>
    <p:sldId id="286" r:id="rId14"/>
    <p:sldId id="257" r:id="rId15"/>
    <p:sldId id="274" r:id="rId16"/>
    <p:sldId id="288" r:id="rId17"/>
    <p:sldId id="290" r:id="rId18"/>
    <p:sldId id="291" r:id="rId19"/>
    <p:sldId id="289" r:id="rId20"/>
    <p:sldId id="309" r:id="rId21"/>
    <p:sldId id="295" r:id="rId22"/>
    <p:sldId id="261" r:id="rId23"/>
  </p:sldIdLst>
  <p:sldSz cx="12192000" cy="6858000"/>
  <p:notesSz cx="6858000" cy="9144000"/>
  <p:defaultTextStyle>
    <a:defPPr>
      <a:defRPr lang="en-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2332"/>
    <a:srgbClr val="7A5168"/>
    <a:srgbClr val="00717C"/>
    <a:srgbClr val="266591"/>
    <a:srgbClr val="4C7242"/>
    <a:srgbClr val="4C7142"/>
    <a:srgbClr val="E8E179"/>
    <a:srgbClr val="874C7B"/>
    <a:srgbClr val="2E2E2F"/>
    <a:srgbClr val="AE20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74" autoAdjust="0"/>
  </p:normalViewPr>
  <p:slideViewPr>
    <p:cSldViewPr snapToGrid="0" snapToObjects="1">
      <p:cViewPr varScale="1">
        <p:scale>
          <a:sx n="92" d="100"/>
          <a:sy n="92" d="100"/>
        </p:scale>
        <p:origin x="366" y="108"/>
      </p:cViewPr>
      <p:guideLst/>
    </p:cSldViewPr>
  </p:slideViewPr>
  <p:notesTextViewPr>
    <p:cViewPr>
      <p:scale>
        <a:sx n="3" d="2"/>
        <a:sy n="3" d="2"/>
      </p:scale>
      <p:origin x="0" y="0"/>
    </p:cViewPr>
  </p:notesTextViewPr>
  <p:notesViewPr>
    <p:cSldViewPr snapToGrid="0" snapToObject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C1954-B190-8A48-B726-6C8D1730B606}" type="datetimeFigureOut">
              <a:rPr lang="en-VE" smtClean="0"/>
              <a:t>10/27/2023</a:t>
            </a:fld>
            <a:endParaRPr lang="en-V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18DE4-D3C1-9A47-8022-E43917FD018D}" type="slidenum">
              <a:rPr lang="en-VE" smtClean="0"/>
              <a:t>‹#›</a:t>
            </a:fld>
            <a:endParaRPr lang="en-VE"/>
          </a:p>
        </p:txBody>
      </p:sp>
    </p:spTree>
    <p:extLst>
      <p:ext uri="{BB962C8B-B14F-4D97-AF65-F5344CB8AC3E}">
        <p14:creationId xmlns:p14="http://schemas.microsoft.com/office/powerpoint/2010/main" val="957443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Mellissa Kamanya, City of Bend Affordable Housing Coordinator. </a:t>
            </a:r>
          </a:p>
          <a:p>
            <a:r>
              <a:rPr lang="en-US" dirty="0"/>
              <a:t>This presentation is an application review for the Surplus Land Request for Proposals (or RFP) for the Bear Creek property. </a:t>
            </a:r>
          </a:p>
        </p:txBody>
      </p:sp>
      <p:sp>
        <p:nvSpPr>
          <p:cNvPr id="4" name="Slide Number Placeholder 3"/>
          <p:cNvSpPr>
            <a:spLocks noGrp="1"/>
          </p:cNvSpPr>
          <p:nvPr>
            <p:ph type="sldNum" sz="quarter" idx="5"/>
          </p:nvPr>
        </p:nvSpPr>
        <p:spPr/>
        <p:txBody>
          <a:bodyPr/>
          <a:lstStyle/>
          <a:p>
            <a:fld id="{D5B18DE4-D3C1-9A47-8022-E43917FD018D}" type="slidenum">
              <a:rPr lang="en-VE" smtClean="0"/>
              <a:t>1</a:t>
            </a:fld>
            <a:endParaRPr lang="en-VE"/>
          </a:p>
        </p:txBody>
      </p:sp>
    </p:spTree>
    <p:extLst>
      <p:ext uri="{BB962C8B-B14F-4D97-AF65-F5344CB8AC3E}">
        <p14:creationId xmlns:p14="http://schemas.microsoft.com/office/powerpoint/2010/main" val="2283736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10</a:t>
            </a:fld>
            <a:endParaRPr lang="en-VE"/>
          </a:p>
        </p:txBody>
      </p:sp>
    </p:spTree>
    <p:extLst>
      <p:ext uri="{BB962C8B-B14F-4D97-AF65-F5344CB8AC3E}">
        <p14:creationId xmlns:p14="http://schemas.microsoft.com/office/powerpoint/2010/main" val="3856820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11</a:t>
            </a:fld>
            <a:endParaRPr lang="en-VE"/>
          </a:p>
        </p:txBody>
      </p:sp>
    </p:spTree>
    <p:extLst>
      <p:ext uri="{BB962C8B-B14F-4D97-AF65-F5344CB8AC3E}">
        <p14:creationId xmlns:p14="http://schemas.microsoft.com/office/powerpoint/2010/main" val="10668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12</a:t>
            </a:fld>
            <a:endParaRPr lang="en-VE"/>
          </a:p>
        </p:txBody>
      </p:sp>
    </p:spTree>
    <p:extLst>
      <p:ext uri="{BB962C8B-B14F-4D97-AF65-F5344CB8AC3E}">
        <p14:creationId xmlns:p14="http://schemas.microsoft.com/office/powerpoint/2010/main" val="2793457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13</a:t>
            </a:fld>
            <a:endParaRPr lang="en-VE"/>
          </a:p>
        </p:txBody>
      </p:sp>
    </p:spTree>
    <p:extLst>
      <p:ext uri="{BB962C8B-B14F-4D97-AF65-F5344CB8AC3E}">
        <p14:creationId xmlns:p14="http://schemas.microsoft.com/office/powerpoint/2010/main" val="3493126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14</a:t>
            </a:fld>
            <a:endParaRPr lang="en-VE"/>
          </a:p>
        </p:txBody>
      </p:sp>
    </p:spTree>
    <p:extLst>
      <p:ext uri="{BB962C8B-B14F-4D97-AF65-F5344CB8AC3E}">
        <p14:creationId xmlns:p14="http://schemas.microsoft.com/office/powerpoint/2010/main" val="3385993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15</a:t>
            </a:fld>
            <a:endParaRPr lang="en-VE"/>
          </a:p>
        </p:txBody>
      </p:sp>
    </p:spTree>
    <p:extLst>
      <p:ext uri="{BB962C8B-B14F-4D97-AF65-F5344CB8AC3E}">
        <p14:creationId xmlns:p14="http://schemas.microsoft.com/office/powerpoint/2010/main" val="1056828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16</a:t>
            </a:fld>
            <a:endParaRPr lang="en-VE"/>
          </a:p>
        </p:txBody>
      </p:sp>
    </p:spTree>
    <p:extLst>
      <p:ext uri="{BB962C8B-B14F-4D97-AF65-F5344CB8AC3E}">
        <p14:creationId xmlns:p14="http://schemas.microsoft.com/office/powerpoint/2010/main" val="2278355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17</a:t>
            </a:fld>
            <a:endParaRPr lang="en-VE"/>
          </a:p>
        </p:txBody>
      </p:sp>
    </p:spTree>
    <p:extLst>
      <p:ext uri="{BB962C8B-B14F-4D97-AF65-F5344CB8AC3E}">
        <p14:creationId xmlns:p14="http://schemas.microsoft.com/office/powerpoint/2010/main" val="1258513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18</a:t>
            </a:fld>
            <a:endParaRPr lang="en-VE"/>
          </a:p>
        </p:txBody>
      </p:sp>
    </p:spTree>
    <p:extLst>
      <p:ext uri="{BB962C8B-B14F-4D97-AF65-F5344CB8AC3E}">
        <p14:creationId xmlns:p14="http://schemas.microsoft.com/office/powerpoint/2010/main" val="2229158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19</a:t>
            </a:fld>
            <a:endParaRPr lang="en-VE"/>
          </a:p>
        </p:txBody>
      </p:sp>
    </p:spTree>
    <p:extLst>
      <p:ext uri="{BB962C8B-B14F-4D97-AF65-F5344CB8AC3E}">
        <p14:creationId xmlns:p14="http://schemas.microsoft.com/office/powerpoint/2010/main" val="1418628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important background information regarding the City of Bend and the surplus land process.</a:t>
            </a:r>
          </a:p>
        </p:txBody>
      </p:sp>
      <p:sp>
        <p:nvSpPr>
          <p:cNvPr id="4" name="Slide Number Placeholder 3"/>
          <p:cNvSpPr>
            <a:spLocks noGrp="1"/>
          </p:cNvSpPr>
          <p:nvPr>
            <p:ph type="sldNum" sz="quarter" idx="5"/>
          </p:nvPr>
        </p:nvSpPr>
        <p:spPr/>
        <p:txBody>
          <a:bodyPr/>
          <a:lstStyle/>
          <a:p>
            <a:fld id="{D5B18DE4-D3C1-9A47-8022-E43917FD018D}" type="slidenum">
              <a:rPr lang="en-VE" smtClean="0"/>
              <a:t>2</a:t>
            </a:fld>
            <a:endParaRPr lang="en-VE"/>
          </a:p>
        </p:txBody>
      </p:sp>
    </p:spTree>
    <p:extLst>
      <p:ext uri="{BB962C8B-B14F-4D97-AF65-F5344CB8AC3E}">
        <p14:creationId xmlns:p14="http://schemas.microsoft.com/office/powerpoint/2010/main" val="3665528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20</a:t>
            </a:fld>
            <a:endParaRPr lang="en-VE"/>
          </a:p>
        </p:txBody>
      </p:sp>
    </p:spTree>
    <p:extLst>
      <p:ext uri="{BB962C8B-B14F-4D97-AF65-F5344CB8AC3E}">
        <p14:creationId xmlns:p14="http://schemas.microsoft.com/office/powerpoint/2010/main" val="44241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21</a:t>
            </a:fld>
            <a:endParaRPr lang="en-VE"/>
          </a:p>
        </p:txBody>
      </p:sp>
    </p:spTree>
    <p:extLst>
      <p:ext uri="{BB962C8B-B14F-4D97-AF65-F5344CB8AC3E}">
        <p14:creationId xmlns:p14="http://schemas.microsoft.com/office/powerpoint/2010/main" val="133747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22</a:t>
            </a:fld>
            <a:endParaRPr lang="en-VE"/>
          </a:p>
        </p:txBody>
      </p:sp>
    </p:spTree>
    <p:extLst>
      <p:ext uri="{BB962C8B-B14F-4D97-AF65-F5344CB8AC3E}">
        <p14:creationId xmlns:p14="http://schemas.microsoft.com/office/powerpoint/2010/main" val="4132755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3</a:t>
            </a:fld>
            <a:endParaRPr lang="en-VE"/>
          </a:p>
        </p:txBody>
      </p:sp>
    </p:spTree>
    <p:extLst>
      <p:ext uri="{BB962C8B-B14F-4D97-AF65-F5344CB8AC3E}">
        <p14:creationId xmlns:p14="http://schemas.microsoft.com/office/powerpoint/2010/main" val="329022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4</a:t>
            </a:fld>
            <a:endParaRPr lang="en-VE"/>
          </a:p>
        </p:txBody>
      </p:sp>
    </p:spTree>
    <p:extLst>
      <p:ext uri="{BB962C8B-B14F-4D97-AF65-F5344CB8AC3E}">
        <p14:creationId xmlns:p14="http://schemas.microsoft.com/office/powerpoint/2010/main" val="3577938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Timeline. </a:t>
            </a:r>
          </a:p>
        </p:txBody>
      </p:sp>
      <p:sp>
        <p:nvSpPr>
          <p:cNvPr id="4" name="Slide Number Placeholder 3"/>
          <p:cNvSpPr>
            <a:spLocks noGrp="1"/>
          </p:cNvSpPr>
          <p:nvPr>
            <p:ph type="sldNum" sz="quarter" idx="5"/>
          </p:nvPr>
        </p:nvSpPr>
        <p:spPr/>
        <p:txBody>
          <a:bodyPr/>
          <a:lstStyle/>
          <a:p>
            <a:fld id="{D5B18DE4-D3C1-9A47-8022-E43917FD018D}" type="slidenum">
              <a:rPr lang="en-VE" smtClean="0"/>
              <a:t>5</a:t>
            </a:fld>
            <a:endParaRPr lang="en-VE"/>
          </a:p>
        </p:txBody>
      </p:sp>
    </p:spTree>
    <p:extLst>
      <p:ext uri="{BB962C8B-B14F-4D97-AF65-F5344CB8AC3E}">
        <p14:creationId xmlns:p14="http://schemas.microsoft.com/office/powerpoint/2010/main" val="3478284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6</a:t>
            </a:fld>
            <a:endParaRPr lang="en-VE"/>
          </a:p>
        </p:txBody>
      </p:sp>
    </p:spTree>
    <p:extLst>
      <p:ext uri="{BB962C8B-B14F-4D97-AF65-F5344CB8AC3E}">
        <p14:creationId xmlns:p14="http://schemas.microsoft.com/office/powerpoint/2010/main" val="3667553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B18DE4-D3C1-9A47-8022-E43917FD018D}" type="slidenum">
              <a:rPr lang="en-VE" smtClean="0"/>
              <a:t>7</a:t>
            </a:fld>
            <a:endParaRPr lang="en-VE"/>
          </a:p>
        </p:txBody>
      </p:sp>
    </p:spTree>
    <p:extLst>
      <p:ext uri="{BB962C8B-B14F-4D97-AF65-F5344CB8AC3E}">
        <p14:creationId xmlns:p14="http://schemas.microsoft.com/office/powerpoint/2010/main" val="1032542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8</a:t>
            </a:fld>
            <a:endParaRPr lang="en-VE"/>
          </a:p>
        </p:txBody>
      </p:sp>
    </p:spTree>
    <p:extLst>
      <p:ext uri="{BB962C8B-B14F-4D97-AF65-F5344CB8AC3E}">
        <p14:creationId xmlns:p14="http://schemas.microsoft.com/office/powerpoint/2010/main" val="1065566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18DE4-D3C1-9A47-8022-E43917FD018D}" type="slidenum">
              <a:rPr lang="en-VE" smtClean="0"/>
              <a:t>9</a:t>
            </a:fld>
            <a:endParaRPr lang="en-VE"/>
          </a:p>
        </p:txBody>
      </p:sp>
    </p:spTree>
    <p:extLst>
      <p:ext uri="{BB962C8B-B14F-4D97-AF65-F5344CB8AC3E}">
        <p14:creationId xmlns:p14="http://schemas.microsoft.com/office/powerpoint/2010/main" val="9026940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5591-3CD0-7A49-AD04-9BE7752353D0}"/>
              </a:ext>
            </a:extLst>
          </p:cNvPr>
          <p:cNvSpPr>
            <a:spLocks noGrp="1"/>
          </p:cNvSpPr>
          <p:nvPr>
            <p:ph type="ctrTitle" hasCustomPrompt="1"/>
          </p:nvPr>
        </p:nvSpPr>
        <p:spPr>
          <a:xfrm>
            <a:off x="887505" y="2534032"/>
            <a:ext cx="9144000" cy="1074542"/>
          </a:xfrm>
        </p:spPr>
        <p:txBody>
          <a:bodyPr anchor="b"/>
          <a:lstStyle>
            <a:lvl1pPr algn="l">
              <a:defRPr sz="5000" b="1" i="0">
                <a:latin typeface="Arial" panose="020B0604020202020204" pitchFamily="34" charset="0"/>
                <a:cs typeface="Arial" panose="020B0604020202020204" pitchFamily="34" charset="0"/>
              </a:defRPr>
            </a:lvl1pPr>
          </a:lstStyle>
          <a:p>
            <a:r>
              <a:rPr lang="en-US" dirty="0"/>
              <a:t>Add Title</a:t>
            </a:r>
            <a:endParaRPr lang="en-VE" dirty="0"/>
          </a:p>
        </p:txBody>
      </p:sp>
      <p:sp>
        <p:nvSpPr>
          <p:cNvPr id="3" name="Subtitle 2">
            <a:extLst>
              <a:ext uri="{FF2B5EF4-FFF2-40B4-BE49-F238E27FC236}">
                <a16:creationId xmlns:a16="http://schemas.microsoft.com/office/drawing/2014/main" id="{A997C970-D7A4-E444-B068-3C8DB778BCAB}"/>
              </a:ext>
            </a:extLst>
          </p:cNvPr>
          <p:cNvSpPr>
            <a:spLocks noGrp="1"/>
          </p:cNvSpPr>
          <p:nvPr>
            <p:ph type="subTitle" idx="1" hasCustomPrompt="1"/>
          </p:nvPr>
        </p:nvSpPr>
        <p:spPr>
          <a:xfrm>
            <a:off x="887505" y="3700649"/>
            <a:ext cx="9144000" cy="718950"/>
          </a:xfr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Presenter Name</a:t>
            </a:r>
            <a:endParaRPr lang="en-VE" dirty="0"/>
          </a:p>
        </p:txBody>
      </p:sp>
      <p:pic>
        <p:nvPicPr>
          <p:cNvPr id="5" name="Picture 4" descr="City of Bend logo.">
            <a:extLst>
              <a:ext uri="{FF2B5EF4-FFF2-40B4-BE49-F238E27FC236}">
                <a16:creationId xmlns:a16="http://schemas.microsoft.com/office/drawing/2014/main" id="{A965FAFB-CDDC-E045-8742-977503756E1B}"/>
              </a:ext>
            </a:extLst>
          </p:cNvPr>
          <p:cNvPicPr>
            <a:picLocks noChangeAspect="1"/>
          </p:cNvPicPr>
          <p:nvPr userDrawn="1"/>
        </p:nvPicPr>
        <p:blipFill>
          <a:blip r:embed="rId2"/>
          <a:stretch>
            <a:fillRect/>
          </a:stretch>
        </p:blipFill>
        <p:spPr>
          <a:xfrm>
            <a:off x="-321514" y="-519222"/>
            <a:ext cx="2782556" cy="2782556"/>
          </a:xfrm>
          <a:prstGeom prst="rect">
            <a:avLst/>
          </a:prstGeom>
        </p:spPr>
      </p:pic>
      <p:sp>
        <p:nvSpPr>
          <p:cNvPr id="7" name="Text Placeholder 6">
            <a:extLst>
              <a:ext uri="{FF2B5EF4-FFF2-40B4-BE49-F238E27FC236}">
                <a16:creationId xmlns:a16="http://schemas.microsoft.com/office/drawing/2014/main" id="{4BD48BE4-A4C6-415F-9BBC-7E2E3CEF7C69}"/>
              </a:ext>
            </a:extLst>
          </p:cNvPr>
          <p:cNvSpPr>
            <a:spLocks noGrp="1"/>
          </p:cNvSpPr>
          <p:nvPr>
            <p:ph type="body" sz="quarter" idx="10" hasCustomPrompt="1"/>
          </p:nvPr>
        </p:nvSpPr>
        <p:spPr>
          <a:xfrm>
            <a:off x="887413" y="4713288"/>
            <a:ext cx="4614862" cy="647700"/>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US" dirty="0"/>
              <a:t>Add Presentation Date</a:t>
            </a:r>
          </a:p>
        </p:txBody>
      </p:sp>
    </p:spTree>
    <p:extLst>
      <p:ext uri="{BB962C8B-B14F-4D97-AF65-F5344CB8AC3E}">
        <p14:creationId xmlns:p14="http://schemas.microsoft.com/office/powerpoint/2010/main" val="201770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terials in Alternate Format Reques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AA3028-A474-4E41-B871-23F09796D448}"/>
              </a:ext>
            </a:extLst>
          </p:cNvPr>
          <p:cNvSpPr txBox="1">
            <a:spLocks/>
          </p:cNvSpPr>
          <p:nvPr userDrawn="1"/>
        </p:nvSpPr>
        <p:spPr>
          <a:xfrm>
            <a:off x="831850" y="491263"/>
            <a:ext cx="10515600" cy="59167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500" b="1" i="0" kern="1200">
                <a:solidFill>
                  <a:schemeClr val="tx1"/>
                </a:solidFill>
                <a:latin typeface="Arial" panose="020B0604020202020204" pitchFamily="34" charset="0"/>
                <a:ea typeface="+mj-ea"/>
                <a:cs typeface="Arial" panose="020B0604020202020204" pitchFamily="34" charset="0"/>
              </a:defRPr>
            </a:lvl1pPr>
          </a:lstStyle>
          <a:p>
            <a:r>
              <a:rPr lang="en-US" sz="3200" b="1" i="0" kern="1200" dirty="0">
                <a:solidFill>
                  <a:schemeClr val="tx1"/>
                </a:solidFill>
                <a:effectLst/>
                <a:latin typeface="Arial" panose="020B0604020202020204" pitchFamily="34" charset="0"/>
                <a:ea typeface="+mj-ea"/>
                <a:cs typeface="Arial" panose="020B0604020202020204" pitchFamily="34" charset="0"/>
              </a:rPr>
              <a:t>Accommodation Information for People with Disabilities</a:t>
            </a:r>
          </a:p>
        </p:txBody>
      </p:sp>
      <p:pic>
        <p:nvPicPr>
          <p:cNvPr id="1025" name="image10.png" descr="ISA Wheelchair icon.">
            <a:extLst>
              <a:ext uri="{FF2B5EF4-FFF2-40B4-BE49-F238E27FC236}">
                <a16:creationId xmlns:a16="http://schemas.microsoft.com/office/drawing/2014/main" id="{360BB738-557D-E243-8A8C-FEE37D7365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923" b="1923"/>
          <a:stretch>
            <a:fillRect/>
          </a:stretch>
        </p:blipFill>
        <p:spPr bwMode="auto">
          <a:xfrm>
            <a:off x="961220" y="2868612"/>
            <a:ext cx="1165226" cy="1120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753D9D1-CFBC-0B42-B5B8-5D34BDD2538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7350" y="6007509"/>
            <a:ext cx="3473679" cy="868420"/>
          </a:xfrm>
          <a:prstGeom prst="rect">
            <a:avLst/>
          </a:prstGeom>
        </p:spPr>
      </p:pic>
    </p:spTree>
    <p:extLst>
      <p:ext uri="{BB962C8B-B14F-4D97-AF65-F5344CB8AC3E}">
        <p14:creationId xmlns:p14="http://schemas.microsoft.com/office/powerpoint/2010/main" val="1054207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_Lake">
    <p:bg>
      <p:bgPr>
        <a:solidFill>
          <a:srgbClr val="2C5D8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lstStyle>
            <a:lvl1pPr algn="ctr">
              <a:defRPr sz="5000" b="1">
                <a:solidFill>
                  <a:schemeClr val="bg1"/>
                </a:solidFill>
                <a:latin typeface="Arial" panose="020B0604020202020204" pitchFamily="34" charset="0"/>
                <a:cs typeface="Arial" panose="020B0604020202020204" pitchFamily="34" charset="0"/>
              </a:defRPr>
            </a:lvl1pPr>
          </a:lstStyle>
          <a:p>
            <a:r>
              <a:rPr lang="en-US" dirty="0"/>
              <a:t>Add Title</a:t>
            </a:r>
            <a:endParaRPr lang="en-VE" dirty="0"/>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pic>
        <p:nvPicPr>
          <p:cNvPr id="5" name="Picture 4">
            <a:extLst>
              <a:ext uri="{FF2B5EF4-FFF2-40B4-BE49-F238E27FC236}">
                <a16:creationId xmlns:a16="http://schemas.microsoft.com/office/drawing/2014/main" id="{2F54A158-970F-D14B-B0E6-D0C7E72242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4222990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_Juniper">
    <p:bg>
      <p:bgPr>
        <a:solidFill>
          <a:srgbClr val="1969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lstStyle>
            <a:lvl1pPr algn="ctr">
              <a:defRPr sz="5000" b="1">
                <a:solidFill>
                  <a:schemeClr val="bg1"/>
                </a:solidFill>
                <a:latin typeface="Arial" panose="020B0604020202020204" pitchFamily="34" charset="0"/>
                <a:cs typeface="Arial" panose="020B0604020202020204" pitchFamily="34" charset="0"/>
              </a:defRPr>
            </a:lvl1pPr>
          </a:lstStyle>
          <a:p>
            <a:r>
              <a:rPr lang="en-US" dirty="0"/>
              <a:t>Add Title</a:t>
            </a:r>
            <a:endParaRPr lang="en-VE" dirty="0"/>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pic>
        <p:nvPicPr>
          <p:cNvPr id="6" name="Picture 5">
            <a:extLst>
              <a:ext uri="{FF2B5EF4-FFF2-40B4-BE49-F238E27FC236}">
                <a16:creationId xmlns:a16="http://schemas.microsoft.com/office/drawing/2014/main" id="{E43102CE-9BFC-6449-8058-FE562ACF34A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190200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_Mountain">
    <p:bg>
      <p:bgPr>
        <a:solidFill>
          <a:srgbClr val="7C476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lstStyle>
            <a:lvl1pPr algn="ctr">
              <a:defRPr sz="5000" b="1">
                <a:solidFill>
                  <a:schemeClr val="bg1"/>
                </a:solidFill>
                <a:latin typeface="Arial" panose="020B0604020202020204" pitchFamily="34" charset="0"/>
                <a:cs typeface="Arial" panose="020B0604020202020204" pitchFamily="34" charset="0"/>
              </a:defRPr>
            </a:lvl1pPr>
          </a:lstStyle>
          <a:p>
            <a:r>
              <a:rPr lang="en-US" dirty="0"/>
              <a:t>Add Title</a:t>
            </a:r>
            <a:endParaRPr lang="en-VE" dirty="0"/>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pic>
        <p:nvPicPr>
          <p:cNvPr id="6" name="Picture 5">
            <a:extLst>
              <a:ext uri="{FF2B5EF4-FFF2-40B4-BE49-F238E27FC236}">
                <a16:creationId xmlns:a16="http://schemas.microsoft.com/office/drawing/2014/main" id="{1E6342EC-7D97-6F47-9DDC-66A8C83DCA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09"/>
            <a:ext cx="3473679" cy="868420"/>
          </a:xfrm>
          <a:prstGeom prst="rect">
            <a:avLst/>
          </a:prstGeom>
        </p:spPr>
      </p:pic>
    </p:spTree>
    <p:extLst>
      <p:ext uri="{BB962C8B-B14F-4D97-AF65-F5344CB8AC3E}">
        <p14:creationId xmlns:p14="http://schemas.microsoft.com/office/powerpoint/2010/main" val="2309127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_Pine">
    <p:bg>
      <p:bgPr>
        <a:solidFill>
          <a:srgbClr val="496A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lstStyle>
            <a:lvl1pPr algn="ctr">
              <a:defRPr sz="5000" b="1">
                <a:solidFill>
                  <a:schemeClr val="bg1"/>
                </a:solidFill>
                <a:latin typeface="Arial" panose="020B0604020202020204" pitchFamily="34" charset="0"/>
                <a:cs typeface="Arial" panose="020B0604020202020204" pitchFamily="34" charset="0"/>
              </a:defRPr>
            </a:lvl1pPr>
          </a:lstStyle>
          <a:p>
            <a:r>
              <a:rPr lang="en-US" dirty="0"/>
              <a:t>Add Title</a:t>
            </a:r>
            <a:endParaRPr lang="en-VE" dirty="0"/>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pic>
        <p:nvPicPr>
          <p:cNvPr id="6" name="Picture 5">
            <a:extLst>
              <a:ext uri="{FF2B5EF4-FFF2-40B4-BE49-F238E27FC236}">
                <a16:creationId xmlns:a16="http://schemas.microsoft.com/office/drawing/2014/main" id="{F64BD011-A7AC-9B47-9607-BC3CCB52C10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4250024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CFF70D-A0F3-234A-B753-E2E3BA6B48AD}"/>
              </a:ext>
            </a:extLst>
          </p:cNvPr>
          <p:cNvSpPr>
            <a:spLocks noGrp="1"/>
          </p:cNvSpPr>
          <p:nvPr>
            <p:ph sz="half" idx="1"/>
          </p:nvPr>
        </p:nvSpPr>
        <p:spPr>
          <a:xfrm>
            <a:off x="838200" y="1233608"/>
            <a:ext cx="518160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4" name="Content Placeholder 3">
            <a:extLst>
              <a:ext uri="{FF2B5EF4-FFF2-40B4-BE49-F238E27FC236}">
                <a16:creationId xmlns:a16="http://schemas.microsoft.com/office/drawing/2014/main" id="{FA3AE70D-0521-9746-A552-6E1F940E37A0}"/>
              </a:ext>
            </a:extLst>
          </p:cNvPr>
          <p:cNvSpPr>
            <a:spLocks noGrp="1"/>
          </p:cNvSpPr>
          <p:nvPr>
            <p:ph sz="half" idx="2"/>
          </p:nvPr>
        </p:nvSpPr>
        <p:spPr>
          <a:xfrm>
            <a:off x="6172200" y="1233608"/>
            <a:ext cx="518160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8" name="Title 1">
            <a:extLst>
              <a:ext uri="{FF2B5EF4-FFF2-40B4-BE49-F238E27FC236}">
                <a16:creationId xmlns:a16="http://schemas.microsoft.com/office/drawing/2014/main" id="{773E4F95-2580-5041-AA53-06498328D836}"/>
              </a:ext>
            </a:extLst>
          </p:cNvPr>
          <p:cNvSpPr>
            <a:spLocks noGrp="1"/>
          </p:cNvSpPr>
          <p:nvPr>
            <p:ph type="title" hasCustomPrompt="1"/>
          </p:nvPr>
        </p:nvSpPr>
        <p:spPr>
          <a:xfrm>
            <a:off x="831850" y="491263"/>
            <a:ext cx="10515600" cy="591673"/>
          </a:xfrm>
        </p:spPr>
        <p:txBody>
          <a:bodyPr anchor="b"/>
          <a:lstStyle>
            <a:lvl1pPr algn="l">
              <a:defRPr sz="3500" b="1">
                <a:solidFill>
                  <a:schemeClr val="tx1"/>
                </a:solidFill>
                <a:latin typeface="Arial" panose="020B0604020202020204" pitchFamily="34" charset="0"/>
                <a:cs typeface="Arial" panose="020B0604020202020204" pitchFamily="34" charset="0"/>
              </a:defRPr>
            </a:lvl1pPr>
          </a:lstStyle>
          <a:p>
            <a:r>
              <a:rPr lang="en-US" dirty="0"/>
              <a:t>Add Title</a:t>
            </a:r>
            <a:endParaRPr lang="en-VE" dirty="0"/>
          </a:p>
        </p:txBody>
      </p:sp>
      <p:pic>
        <p:nvPicPr>
          <p:cNvPr id="5" name="Picture 4">
            <a:extLst>
              <a:ext uri="{FF2B5EF4-FFF2-40B4-BE49-F238E27FC236}">
                <a16:creationId xmlns:a16="http://schemas.microsoft.com/office/drawing/2014/main" id="{B52604A7-835F-5542-AF13-CDFDFC9C85A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271851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491263"/>
            <a:ext cx="10515600" cy="591673"/>
          </a:xfrm>
        </p:spPr>
        <p:txBody>
          <a:bodyPr anchor="b"/>
          <a:lstStyle>
            <a:lvl1pPr algn="l">
              <a:defRPr sz="3500" b="1">
                <a:solidFill>
                  <a:schemeClr val="tx1"/>
                </a:solidFill>
                <a:latin typeface="Arial" panose="020B0604020202020204" pitchFamily="34" charset="0"/>
                <a:cs typeface="Arial" panose="020B0604020202020204" pitchFamily="34" charset="0"/>
              </a:defRPr>
            </a:lvl1pPr>
          </a:lstStyle>
          <a:p>
            <a:r>
              <a:rPr lang="en-US" dirty="0"/>
              <a:t>Add Title</a:t>
            </a:r>
            <a:endParaRPr lang="en-VE" dirty="0"/>
          </a:p>
        </p:txBody>
      </p:sp>
      <p:sp>
        <p:nvSpPr>
          <p:cNvPr id="6" name="Content Placeholder 2">
            <a:extLst>
              <a:ext uri="{FF2B5EF4-FFF2-40B4-BE49-F238E27FC236}">
                <a16:creationId xmlns:a16="http://schemas.microsoft.com/office/drawing/2014/main" id="{8C21CD76-25D5-594E-ADEB-CB807E589032}"/>
              </a:ext>
            </a:extLst>
          </p:cNvPr>
          <p:cNvSpPr>
            <a:spLocks noGrp="1"/>
          </p:cNvSpPr>
          <p:nvPr>
            <p:ph sz="half" idx="1"/>
          </p:nvPr>
        </p:nvSpPr>
        <p:spPr>
          <a:xfrm>
            <a:off x="838200" y="1233608"/>
            <a:ext cx="1050925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7" name="Picture 6">
            <a:extLst>
              <a:ext uri="{FF2B5EF4-FFF2-40B4-BE49-F238E27FC236}">
                <a16:creationId xmlns:a16="http://schemas.microsoft.com/office/drawing/2014/main" id="{8488EB05-96E1-004A-811C-99412A4626A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5989580"/>
            <a:ext cx="3473679" cy="868420"/>
          </a:xfrm>
          <a:prstGeom prst="rect">
            <a:avLst/>
          </a:prstGeom>
        </p:spPr>
      </p:pic>
    </p:spTree>
    <p:extLst>
      <p:ext uri="{BB962C8B-B14F-4D97-AF65-F5344CB8AC3E}">
        <p14:creationId xmlns:p14="http://schemas.microsoft.com/office/powerpoint/2010/main" val="97414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87D0-B602-114E-A444-F8DA96642866}"/>
              </a:ext>
            </a:extLst>
          </p:cNvPr>
          <p:cNvSpPr>
            <a:spLocks noGrp="1"/>
          </p:cNvSpPr>
          <p:nvPr>
            <p:ph type="title" hasCustomPrompt="1"/>
          </p:nvPr>
        </p:nvSpPr>
        <p:spPr>
          <a:xfrm>
            <a:off x="839788" y="457200"/>
            <a:ext cx="3932237" cy="1112838"/>
          </a:xfrm>
        </p:spPr>
        <p:txBody>
          <a:bodyPr anchor="b"/>
          <a:lstStyle>
            <a:lvl1pPr>
              <a:defRPr sz="3000"/>
            </a:lvl1pPr>
          </a:lstStyle>
          <a:p>
            <a:r>
              <a:rPr lang="en-US" dirty="0"/>
              <a:t>Add Title</a:t>
            </a:r>
            <a:endParaRPr lang="en-VE" dirty="0"/>
          </a:p>
        </p:txBody>
      </p:sp>
      <p:sp>
        <p:nvSpPr>
          <p:cNvPr id="3" name="Content Placeholder 2">
            <a:extLst>
              <a:ext uri="{FF2B5EF4-FFF2-40B4-BE49-F238E27FC236}">
                <a16:creationId xmlns:a16="http://schemas.microsoft.com/office/drawing/2014/main" id="{ECBDFC80-E65C-D74C-8074-207303D8CEB6}"/>
              </a:ext>
            </a:extLst>
          </p:cNvPr>
          <p:cNvSpPr>
            <a:spLocks noGrp="1"/>
          </p:cNvSpPr>
          <p:nvPr>
            <p:ph idx="1"/>
          </p:nvPr>
        </p:nvSpPr>
        <p:spPr>
          <a:xfrm>
            <a:off x="5183188" y="393193"/>
            <a:ext cx="6172200" cy="5467858"/>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4" name="Text Placeholder 3">
            <a:extLst>
              <a:ext uri="{FF2B5EF4-FFF2-40B4-BE49-F238E27FC236}">
                <a16:creationId xmlns:a16="http://schemas.microsoft.com/office/drawing/2014/main" id="{5EDD7A09-E74F-D346-A311-2AAE4E50ABAC}"/>
              </a:ext>
            </a:extLst>
          </p:cNvPr>
          <p:cNvSpPr>
            <a:spLocks noGrp="1"/>
          </p:cNvSpPr>
          <p:nvPr>
            <p:ph type="body" sz="half" idx="2"/>
          </p:nvPr>
        </p:nvSpPr>
        <p:spPr>
          <a:xfrm>
            <a:off x="839788" y="1570038"/>
            <a:ext cx="3932237" cy="4298950"/>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17DFA95E-CAD7-1149-BA4B-CCB6DF3DC66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452532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068B354-1D8B-D84B-84EB-5BB9CF9B0F10}"/>
              </a:ext>
            </a:extLst>
          </p:cNvPr>
          <p:cNvSpPr>
            <a:spLocks noChangeArrowheads="1"/>
          </p:cNvSpPr>
          <p:nvPr userDrawn="1"/>
        </p:nvSpPr>
        <p:spPr bwMode="auto">
          <a:xfrm>
            <a:off x="813816" y="342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E"/>
          </a:p>
        </p:txBody>
      </p:sp>
      <p:sp>
        <p:nvSpPr>
          <p:cNvPr id="9" name="Title 1">
            <a:extLst>
              <a:ext uri="{FF2B5EF4-FFF2-40B4-BE49-F238E27FC236}">
                <a16:creationId xmlns:a16="http://schemas.microsoft.com/office/drawing/2014/main" id="{5B523BF7-C542-FB4F-8048-2B4489E5C722}"/>
              </a:ext>
            </a:extLst>
          </p:cNvPr>
          <p:cNvSpPr>
            <a:spLocks noGrp="1"/>
          </p:cNvSpPr>
          <p:nvPr>
            <p:ph type="title" hasCustomPrompt="1"/>
          </p:nvPr>
        </p:nvSpPr>
        <p:spPr>
          <a:xfrm>
            <a:off x="831850" y="491263"/>
            <a:ext cx="10515600" cy="591673"/>
          </a:xfrm>
        </p:spPr>
        <p:txBody>
          <a:bodyPr anchor="b"/>
          <a:lstStyle>
            <a:lvl1pPr algn="l">
              <a:defRPr sz="3500" b="1">
                <a:solidFill>
                  <a:schemeClr val="tx1"/>
                </a:solidFill>
                <a:latin typeface="Arial" panose="020B0604020202020204" pitchFamily="34" charset="0"/>
                <a:cs typeface="Arial" panose="020B0604020202020204" pitchFamily="34" charset="0"/>
              </a:defRPr>
            </a:lvl1pPr>
          </a:lstStyle>
          <a:p>
            <a:r>
              <a:rPr lang="en-US" dirty="0"/>
              <a:t>Add Title</a:t>
            </a:r>
            <a:endParaRPr lang="en-VE" dirty="0"/>
          </a:p>
        </p:txBody>
      </p:sp>
      <p:sp>
        <p:nvSpPr>
          <p:cNvPr id="12" name="Text Placeholder 3">
            <a:extLst>
              <a:ext uri="{FF2B5EF4-FFF2-40B4-BE49-F238E27FC236}">
                <a16:creationId xmlns:a16="http://schemas.microsoft.com/office/drawing/2014/main" id="{5CFB0686-C626-E548-80D4-E39FC23F470D}"/>
              </a:ext>
            </a:extLst>
          </p:cNvPr>
          <p:cNvSpPr>
            <a:spLocks noGrp="1"/>
          </p:cNvSpPr>
          <p:nvPr>
            <p:ph type="body" sz="half" idx="2"/>
          </p:nvPr>
        </p:nvSpPr>
        <p:spPr>
          <a:xfrm>
            <a:off x="7415213" y="1234459"/>
            <a:ext cx="3932237" cy="4389082"/>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813815" y="1234458"/>
            <a:ext cx="6417301" cy="438908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10" name="Picture 9">
            <a:extLst>
              <a:ext uri="{FF2B5EF4-FFF2-40B4-BE49-F238E27FC236}">
                <a16:creationId xmlns:a16="http://schemas.microsoft.com/office/drawing/2014/main" id="{4FC9E1D7-3928-844F-A018-CA9A7F3A310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09"/>
            <a:ext cx="3473679" cy="868420"/>
          </a:xfrm>
          <a:prstGeom prst="rect">
            <a:avLst/>
          </a:prstGeom>
        </p:spPr>
      </p:pic>
    </p:spTree>
    <p:extLst>
      <p:ext uri="{BB962C8B-B14F-4D97-AF65-F5344CB8AC3E}">
        <p14:creationId xmlns:p14="http://schemas.microsoft.com/office/powerpoint/2010/main" val="77064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E9E81-4F3D-E044-B745-2E9D43C9E9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E" dirty="0"/>
          </a:p>
        </p:txBody>
      </p:sp>
      <p:sp>
        <p:nvSpPr>
          <p:cNvPr id="3" name="Text Placeholder 2">
            <a:extLst>
              <a:ext uri="{FF2B5EF4-FFF2-40B4-BE49-F238E27FC236}">
                <a16:creationId xmlns:a16="http://schemas.microsoft.com/office/drawing/2014/main" id="{0BD0F2F3-C089-C54E-9F4F-4BB94AB92482}"/>
              </a:ext>
            </a:extLst>
          </p:cNvPr>
          <p:cNvSpPr>
            <a:spLocks noGrp="1"/>
          </p:cNvSpPr>
          <p:nvPr>
            <p:ph type="body" idx="1"/>
          </p:nvPr>
        </p:nvSpPr>
        <p:spPr>
          <a:xfrm>
            <a:off x="838200" y="1825625"/>
            <a:ext cx="10515600" cy="4163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Tree>
    <p:extLst>
      <p:ext uri="{BB962C8B-B14F-4D97-AF65-F5344CB8AC3E}">
        <p14:creationId xmlns:p14="http://schemas.microsoft.com/office/powerpoint/2010/main" val="13535968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9" r:id="rId4"/>
    <p:sldLayoutId id="2147483660" r:id="rId5"/>
    <p:sldLayoutId id="2147483652" r:id="rId6"/>
    <p:sldLayoutId id="2147483661" r:id="rId7"/>
    <p:sldLayoutId id="2147483656" r:id="rId8"/>
    <p:sldLayoutId id="2147483654" r:id="rId9"/>
    <p:sldLayoutId id="2147483662" r:id="rId10"/>
  </p:sldLayoutIdLst>
  <p:hf sldNum="0" hdr="0" ftr="0"/>
  <p:txStyles>
    <p:titleStyle>
      <a:lvl1pPr algn="l" defTabSz="914400" rtl="0" eaLnBrk="1" latinLnBrk="0" hangingPunct="1">
        <a:lnSpc>
          <a:spcPct val="90000"/>
        </a:lnSpc>
        <a:spcBef>
          <a:spcPct val="0"/>
        </a:spcBef>
        <a:buNone/>
        <a:defRPr sz="5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png"/><Relationship Id="rId5" Type="http://schemas.openxmlformats.org/officeDocument/2006/relationships/hyperlink" Target="mailto:housing@bendoregon.gov"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hyperlink" Target="mailto:mkamanya@bendoregon.gov" TargetMode="Externa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jfi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hyperlink" Target="https://cityview.ci.bend.or.us/Portal/Account/Logon"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hyperlink" Target="http://www.bendoregon.gov/affordable-housing-developers"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housing@bendoregon.gov" TargetMode="External"/><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3E3A9-20B0-4D28-A229-33148C2D7BE3}"/>
              </a:ext>
            </a:extLst>
          </p:cNvPr>
          <p:cNvSpPr>
            <a:spLocks noGrp="1"/>
          </p:cNvSpPr>
          <p:nvPr>
            <p:ph type="ctrTitle"/>
          </p:nvPr>
        </p:nvSpPr>
        <p:spPr/>
        <p:txBody>
          <a:bodyPr>
            <a:normAutofit fontScale="90000"/>
          </a:bodyPr>
          <a:lstStyle/>
          <a:p>
            <a:r>
              <a:rPr lang="en-US" dirty="0"/>
              <a:t>Surplus Land RFP: </a:t>
            </a:r>
            <a:br>
              <a:rPr lang="en-US" dirty="0"/>
            </a:br>
            <a:r>
              <a:rPr lang="en-US" dirty="0"/>
              <a:t>Bear Creek </a:t>
            </a:r>
          </a:p>
        </p:txBody>
      </p:sp>
      <p:sp>
        <p:nvSpPr>
          <p:cNvPr id="3" name="Subtitle 2">
            <a:extLst>
              <a:ext uri="{FF2B5EF4-FFF2-40B4-BE49-F238E27FC236}">
                <a16:creationId xmlns:a16="http://schemas.microsoft.com/office/drawing/2014/main" id="{EADEC079-40D0-4D24-B7D1-FBFA8F586B4D}"/>
              </a:ext>
            </a:extLst>
          </p:cNvPr>
          <p:cNvSpPr>
            <a:spLocks noGrp="1"/>
          </p:cNvSpPr>
          <p:nvPr>
            <p:ph type="subTitle" idx="1"/>
          </p:nvPr>
        </p:nvSpPr>
        <p:spPr/>
        <p:txBody>
          <a:bodyPr>
            <a:normAutofit/>
          </a:bodyPr>
          <a:lstStyle/>
          <a:p>
            <a:r>
              <a:rPr lang="en-US" dirty="0"/>
              <a:t>Application Overview</a:t>
            </a:r>
          </a:p>
        </p:txBody>
      </p:sp>
      <p:sp>
        <p:nvSpPr>
          <p:cNvPr id="4" name="Text Placeholder 3">
            <a:extLst>
              <a:ext uri="{FF2B5EF4-FFF2-40B4-BE49-F238E27FC236}">
                <a16:creationId xmlns:a16="http://schemas.microsoft.com/office/drawing/2014/main" id="{AECF0E2E-028B-48B4-9506-C629B33D01FC}"/>
              </a:ext>
            </a:extLst>
          </p:cNvPr>
          <p:cNvSpPr>
            <a:spLocks noGrp="1"/>
          </p:cNvSpPr>
          <p:nvPr>
            <p:ph type="body" sz="quarter" idx="10"/>
          </p:nvPr>
        </p:nvSpPr>
        <p:spPr>
          <a:xfrm>
            <a:off x="887412" y="4713288"/>
            <a:ext cx="6108191" cy="647700"/>
          </a:xfrm>
        </p:spPr>
        <p:txBody>
          <a:bodyPr>
            <a:normAutofit/>
          </a:bodyPr>
          <a:lstStyle/>
          <a:p>
            <a:r>
              <a:rPr lang="en-US" sz="2000" dirty="0"/>
              <a:t>Mellissa Kamanya, Affordable Housing Coordinator</a:t>
            </a:r>
          </a:p>
        </p:txBody>
      </p:sp>
      <p:pic>
        <p:nvPicPr>
          <p:cNvPr id="20" name="Audio 19">
            <a:hlinkClick r:id="" action="ppaction://media"/>
            <a:extLst>
              <a:ext uri="{FF2B5EF4-FFF2-40B4-BE49-F238E27FC236}">
                <a16:creationId xmlns:a16="http://schemas.microsoft.com/office/drawing/2014/main" id="{C0ABFA18-3EFE-3EB2-F359-A9BC6E233E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4000169"/>
      </p:ext>
    </p:extLst>
  </p:cSld>
  <p:clrMapOvr>
    <a:masterClrMapping/>
  </p:clrMapOvr>
  <mc:AlternateContent xmlns:mc="http://schemas.openxmlformats.org/markup-compatibility/2006" xmlns:p14="http://schemas.microsoft.com/office/powerpoint/2010/main">
    <mc:Choice Requires="p14">
      <p:transition spd="slow" p14:dur="2000" advTm="14126"/>
    </mc:Choice>
    <mc:Fallback xmlns="">
      <p:transition spd="slow" advTm="1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17C"/>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021C46-4AFA-4CBB-285C-AEC1DB56B92D}"/>
              </a:ext>
            </a:extLst>
          </p:cNvPr>
          <p:cNvSpPr>
            <a:spLocks noGrp="1"/>
          </p:cNvSpPr>
          <p:nvPr>
            <p:ph type="title"/>
          </p:nvPr>
        </p:nvSpPr>
        <p:spPr>
          <a:xfrm>
            <a:off x="838200" y="1541866"/>
            <a:ext cx="10515600" cy="1500187"/>
          </a:xfrm>
        </p:spPr>
        <p:txBody>
          <a:bodyPr>
            <a:normAutofit fontScale="90000"/>
          </a:bodyPr>
          <a:lstStyle/>
          <a:p>
            <a:r>
              <a:rPr lang="en-US" sz="6600" dirty="0"/>
              <a:t>Bear Creek </a:t>
            </a:r>
            <a:br>
              <a:rPr lang="en-US" sz="6600" dirty="0"/>
            </a:br>
            <a:r>
              <a:rPr lang="en-US" sz="6600" dirty="0"/>
              <a:t>Parcel</a:t>
            </a:r>
          </a:p>
        </p:txBody>
      </p:sp>
      <p:pic>
        <p:nvPicPr>
          <p:cNvPr id="3" name="Picture 2" descr="A blue circle with a question mark in the middle&#10;&#10;Description automatically generated">
            <a:extLst>
              <a:ext uri="{FF2B5EF4-FFF2-40B4-BE49-F238E27FC236}">
                <a16:creationId xmlns:a16="http://schemas.microsoft.com/office/drawing/2014/main" id="{0408F7DF-6F66-C9B2-8730-4663F0C36B72}"/>
              </a:ext>
            </a:extLst>
          </p:cNvPr>
          <p:cNvPicPr>
            <a:picLocks noChangeAspect="1"/>
          </p:cNvPicPr>
          <p:nvPr/>
        </p:nvPicPr>
        <p:blipFill>
          <a:blip r:embed="rId5"/>
          <a:stretch>
            <a:fillRect/>
          </a:stretch>
        </p:blipFill>
        <p:spPr>
          <a:xfrm>
            <a:off x="7909025" y="3304743"/>
            <a:ext cx="2894453" cy="2894453"/>
          </a:xfrm>
          <a:prstGeom prst="rect">
            <a:avLst/>
          </a:prstGeom>
        </p:spPr>
      </p:pic>
      <p:pic>
        <p:nvPicPr>
          <p:cNvPr id="10" name="Audio 9">
            <a:hlinkClick r:id="" action="ppaction://media"/>
            <a:extLst>
              <a:ext uri="{FF2B5EF4-FFF2-40B4-BE49-F238E27FC236}">
                <a16:creationId xmlns:a16="http://schemas.microsoft.com/office/drawing/2014/main" id="{FBCE3641-7EF2-B007-F372-6AE7223D6E8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25673535"/>
      </p:ext>
    </p:extLst>
  </p:cSld>
  <p:clrMapOvr>
    <a:masterClrMapping/>
  </p:clrMapOvr>
  <mc:AlternateContent xmlns:mc="http://schemas.openxmlformats.org/markup-compatibility/2006" xmlns:p14="http://schemas.microsoft.com/office/powerpoint/2010/main">
    <mc:Choice Requires="p14">
      <p:transition spd="slow" p14:dur="2000" advTm="2825"/>
    </mc:Choice>
    <mc:Fallback xmlns="">
      <p:transition spd="slow" advTm="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Content Placeholder 1">
            <a:extLst>
              <a:ext uri="{FF2B5EF4-FFF2-40B4-BE49-F238E27FC236}">
                <a16:creationId xmlns:a16="http://schemas.microsoft.com/office/drawing/2014/main" id="{5F322658-50BD-F21D-CAD6-0A871170D047}"/>
              </a:ext>
            </a:extLst>
          </p:cNvPr>
          <p:cNvSpPr>
            <a:spLocks noGrp="1"/>
          </p:cNvSpPr>
          <p:nvPr>
            <p:ph sz="half" idx="1"/>
          </p:nvPr>
        </p:nvSpPr>
        <p:spPr>
          <a:xfrm>
            <a:off x="838199" y="1233608"/>
            <a:ext cx="5431657" cy="5051782"/>
          </a:xfrm>
        </p:spPr>
        <p:txBody>
          <a:bodyPr>
            <a:normAutofit/>
          </a:bodyPr>
          <a:lstStyle/>
          <a:p>
            <a:r>
              <a:rPr lang="en-US" dirty="0"/>
              <a:t>Intersection of Bear Creek &amp; NE 13</a:t>
            </a:r>
            <a:r>
              <a:rPr lang="en-US" baseline="30000" dirty="0"/>
              <a:t>th</a:t>
            </a:r>
            <a:r>
              <a:rPr lang="en-US" dirty="0"/>
              <a:t> St. </a:t>
            </a:r>
          </a:p>
          <a:p>
            <a:r>
              <a:rPr lang="en-US" dirty="0"/>
              <a:t>PP20011-14 lot PARCEL 1 Block</a:t>
            </a:r>
          </a:p>
          <a:p>
            <a:r>
              <a:rPr lang="en-US" dirty="0" err="1"/>
              <a:t>Taxlot</a:t>
            </a:r>
            <a:r>
              <a:rPr lang="en-US" dirty="0"/>
              <a:t> 171233DD00102</a:t>
            </a:r>
          </a:p>
          <a:p>
            <a:r>
              <a:rPr lang="en-US" dirty="0"/>
              <a:t>Approx. 0.62 acres</a:t>
            </a:r>
          </a:p>
          <a:p>
            <a:r>
              <a:rPr lang="en-US" dirty="0"/>
              <a:t>Zoned RS, bordered by land zoned PF</a:t>
            </a:r>
          </a:p>
          <a:p>
            <a:r>
              <a:rPr lang="en-US" dirty="0"/>
              <a:t>City of Bend is working to partition the property and record an access easement.</a:t>
            </a:r>
          </a:p>
          <a:p>
            <a:r>
              <a:rPr lang="en-US" dirty="0"/>
              <a:t>Successful purchaser will be required to work with the City on any remaining titling issues. </a:t>
            </a:r>
          </a:p>
          <a:p>
            <a:endParaRPr lang="en-US" dirty="0"/>
          </a:p>
        </p:txBody>
      </p:sp>
      <p:sp>
        <p:nvSpPr>
          <p:cNvPr id="4" name="Title 3">
            <a:extLst>
              <a:ext uri="{FF2B5EF4-FFF2-40B4-BE49-F238E27FC236}">
                <a16:creationId xmlns:a16="http://schemas.microsoft.com/office/drawing/2014/main" id="{99F09D4B-64DD-56CF-81DB-34C04A23836E}"/>
              </a:ext>
            </a:extLst>
          </p:cNvPr>
          <p:cNvSpPr>
            <a:spLocks noGrp="1"/>
          </p:cNvSpPr>
          <p:nvPr>
            <p:ph type="title"/>
          </p:nvPr>
        </p:nvSpPr>
        <p:spPr>
          <a:xfrm>
            <a:off x="831850" y="491263"/>
            <a:ext cx="10515600" cy="591673"/>
          </a:xfrm>
        </p:spPr>
        <p:txBody>
          <a:bodyPr anchor="b">
            <a:normAutofit/>
          </a:bodyPr>
          <a:lstStyle/>
          <a:p>
            <a:pPr algn="ctr"/>
            <a:r>
              <a:rPr lang="en-US" dirty="0"/>
              <a:t>Bear Creek Parcel </a:t>
            </a:r>
          </a:p>
        </p:txBody>
      </p:sp>
      <p:pic>
        <p:nvPicPr>
          <p:cNvPr id="6" name="Picture 5">
            <a:extLst>
              <a:ext uri="{FF2B5EF4-FFF2-40B4-BE49-F238E27FC236}">
                <a16:creationId xmlns:a16="http://schemas.microsoft.com/office/drawing/2014/main" id="{3F8FBF9E-BECA-5CE0-45EA-29E99F697076}"/>
              </a:ext>
            </a:extLst>
          </p:cNvPr>
          <p:cNvPicPr>
            <a:picLocks noChangeAspect="1"/>
          </p:cNvPicPr>
          <p:nvPr/>
        </p:nvPicPr>
        <p:blipFill rotWithShape="1">
          <a:blip r:embed="rId5"/>
          <a:srcRect l="2935" r="17165"/>
          <a:stretch/>
        </p:blipFill>
        <p:spPr>
          <a:xfrm>
            <a:off x="7513467" y="1082936"/>
            <a:ext cx="4350059" cy="3980358"/>
          </a:xfrm>
          <a:prstGeom prst="rect">
            <a:avLst/>
          </a:prstGeom>
        </p:spPr>
      </p:pic>
      <p:pic>
        <p:nvPicPr>
          <p:cNvPr id="1026" name="Picture 1">
            <a:extLst>
              <a:ext uri="{FF2B5EF4-FFF2-40B4-BE49-F238E27FC236}">
                <a16:creationId xmlns:a16="http://schemas.microsoft.com/office/drawing/2014/main" id="{CF07144C-DD33-47E7-C9EE-AFB45AB947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026" t="7327" r="14461" b="35087"/>
          <a:stretch/>
        </p:blipFill>
        <p:spPr bwMode="auto">
          <a:xfrm>
            <a:off x="6518432" y="4298240"/>
            <a:ext cx="2615021" cy="2068497"/>
          </a:xfrm>
          <a:prstGeom prst="rect">
            <a:avLst/>
          </a:prstGeom>
          <a:ln w="127000" cap="sq">
            <a:solidFill>
              <a:srgbClr val="E8E179"/>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2" name="Audio 21">
            <a:hlinkClick r:id="" action="ppaction://media"/>
            <a:extLst>
              <a:ext uri="{FF2B5EF4-FFF2-40B4-BE49-F238E27FC236}">
                <a16:creationId xmlns:a16="http://schemas.microsoft.com/office/drawing/2014/main" id="{AA4102CA-8EF2-2388-53E8-6D81F3FEDD6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2409907"/>
      </p:ext>
    </p:extLst>
  </p:cSld>
  <p:clrMapOvr>
    <a:masterClrMapping/>
  </p:clrMapOvr>
  <mc:AlternateContent xmlns:mc="http://schemas.openxmlformats.org/markup-compatibility/2006" xmlns:p14="http://schemas.microsoft.com/office/powerpoint/2010/main">
    <mc:Choice Requires="p14">
      <p:transition spd="slow" p14:dur="2000" advTm="52489"/>
    </mc:Choice>
    <mc:Fallback xmlns="">
      <p:transition spd="slow" advTm="52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1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B7D3-1315-6143-ACDA-229B80F4EAE6}"/>
              </a:ext>
            </a:extLst>
          </p:cNvPr>
          <p:cNvSpPr>
            <a:spLocks noGrp="1"/>
          </p:cNvSpPr>
          <p:nvPr>
            <p:ph type="title"/>
          </p:nvPr>
        </p:nvSpPr>
        <p:spPr/>
        <p:txBody>
          <a:bodyPr>
            <a:noAutofit/>
          </a:bodyPr>
          <a:lstStyle/>
          <a:p>
            <a:r>
              <a:rPr lang="en-US" sz="6600" dirty="0"/>
              <a:t>Cost </a:t>
            </a:r>
            <a:br>
              <a:rPr lang="en-US" sz="6600" dirty="0"/>
            </a:br>
            <a:r>
              <a:rPr lang="en-US" sz="6600" dirty="0"/>
              <a:t>Information</a:t>
            </a:r>
            <a:endParaRPr lang="en-VE" sz="6600" dirty="0"/>
          </a:p>
        </p:txBody>
      </p:sp>
      <p:pic>
        <p:nvPicPr>
          <p:cNvPr id="3" name="Picture 2">
            <a:extLst>
              <a:ext uri="{FF2B5EF4-FFF2-40B4-BE49-F238E27FC236}">
                <a16:creationId xmlns:a16="http://schemas.microsoft.com/office/drawing/2014/main" id="{49C34454-EF34-0DD4-DCA2-F2B6B9211BDD}"/>
              </a:ext>
            </a:extLst>
          </p:cNvPr>
          <p:cNvPicPr>
            <a:picLocks noChangeAspect="1"/>
          </p:cNvPicPr>
          <p:nvPr/>
        </p:nvPicPr>
        <p:blipFill>
          <a:blip r:embed="rId5"/>
          <a:srcRect/>
          <a:stretch/>
        </p:blipFill>
        <p:spPr>
          <a:xfrm>
            <a:off x="8467347" y="3297357"/>
            <a:ext cx="2889754" cy="2889754"/>
          </a:xfrm>
          <a:prstGeom prst="rect">
            <a:avLst/>
          </a:prstGeom>
        </p:spPr>
      </p:pic>
      <p:pic>
        <p:nvPicPr>
          <p:cNvPr id="20" name="Audio 19">
            <a:hlinkClick r:id="" action="ppaction://media"/>
            <a:extLst>
              <a:ext uri="{FF2B5EF4-FFF2-40B4-BE49-F238E27FC236}">
                <a16:creationId xmlns:a16="http://schemas.microsoft.com/office/drawing/2014/main" id="{B5A5F894-8FF2-EFC2-F4AD-D839456458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8235420"/>
      </p:ext>
    </p:extLst>
  </p:cSld>
  <p:clrMapOvr>
    <a:masterClrMapping/>
  </p:clrMapOvr>
  <mc:AlternateContent xmlns:mc="http://schemas.openxmlformats.org/markup-compatibility/2006" xmlns:p14="http://schemas.microsoft.com/office/powerpoint/2010/main">
    <mc:Choice Requires="p14">
      <p:transition spd="slow" p14:dur="2000" advTm="2375"/>
    </mc:Choice>
    <mc:Fallback xmlns="">
      <p:transition spd="slow" advTm="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4D515E-A761-1C24-BB86-070EC79DE7EE}"/>
              </a:ext>
            </a:extLst>
          </p:cNvPr>
          <p:cNvSpPr>
            <a:spLocks noGrp="1"/>
          </p:cNvSpPr>
          <p:nvPr>
            <p:ph sz="half" idx="1"/>
          </p:nvPr>
        </p:nvSpPr>
        <p:spPr>
          <a:xfrm>
            <a:off x="838199" y="1165608"/>
            <a:ext cx="7542126" cy="5054321"/>
          </a:xfrm>
        </p:spPr>
        <p:txBody>
          <a:bodyPr>
            <a:normAutofit/>
          </a:bodyPr>
          <a:lstStyle/>
          <a:p>
            <a:pPr marL="0" marR="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The sale price of the subject property is approximately $20,000 and is based on the costs the City has associated with the sale, including the parcel. </a:t>
            </a:r>
          </a:p>
          <a:p>
            <a:pPr marL="0" marR="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Buyer will be responsible for the cost of titling.</a:t>
            </a:r>
          </a:p>
          <a:p>
            <a:pPr marL="0" marR="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 The successful applicant will be responsible for all costs associated with development, including but not limited to cost of required infrastructure construction, cost of recording, and costs of obtaining necessary governmental approvals</a:t>
            </a:r>
          </a:p>
          <a:p>
            <a:pPr marL="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City of Bend is not liable for any cost incurred by applicants prior to issuance of a contract. Applicants responding to this RFP do so at their own expense and the City will not reimburse any expense incurred by Applicants or any other party in the preparation or submission of a response to this RFP.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800" dirty="0"/>
          </a:p>
        </p:txBody>
      </p:sp>
      <p:sp>
        <p:nvSpPr>
          <p:cNvPr id="4" name="Title 3">
            <a:extLst>
              <a:ext uri="{FF2B5EF4-FFF2-40B4-BE49-F238E27FC236}">
                <a16:creationId xmlns:a16="http://schemas.microsoft.com/office/drawing/2014/main" id="{CDB44DDD-1FE5-7B12-4DD0-6D1ED90D0D85}"/>
              </a:ext>
            </a:extLst>
          </p:cNvPr>
          <p:cNvSpPr>
            <a:spLocks noGrp="1"/>
          </p:cNvSpPr>
          <p:nvPr>
            <p:ph type="title"/>
          </p:nvPr>
        </p:nvSpPr>
        <p:spPr>
          <a:xfrm>
            <a:off x="838200" y="342234"/>
            <a:ext cx="10515600" cy="591673"/>
          </a:xfrm>
        </p:spPr>
        <p:txBody>
          <a:bodyPr/>
          <a:lstStyle/>
          <a:p>
            <a:pPr algn="ctr"/>
            <a:r>
              <a:rPr lang="en-US" dirty="0"/>
              <a:t>Cost Information</a:t>
            </a:r>
          </a:p>
        </p:txBody>
      </p:sp>
      <p:pic>
        <p:nvPicPr>
          <p:cNvPr id="5" name="Picture 4" descr="A blue and white paper with a dollar sign and a plus sign&#10;&#10;Description automatically generated">
            <a:extLst>
              <a:ext uri="{FF2B5EF4-FFF2-40B4-BE49-F238E27FC236}">
                <a16:creationId xmlns:a16="http://schemas.microsoft.com/office/drawing/2014/main" id="{B00D1DBB-9A57-CBC6-D19E-4FD2E0B6B98B}"/>
              </a:ext>
            </a:extLst>
          </p:cNvPr>
          <p:cNvPicPr>
            <a:picLocks noChangeAspect="1"/>
          </p:cNvPicPr>
          <p:nvPr/>
        </p:nvPicPr>
        <p:blipFill>
          <a:blip r:embed="rId5"/>
          <a:stretch>
            <a:fillRect/>
          </a:stretch>
        </p:blipFill>
        <p:spPr>
          <a:xfrm>
            <a:off x="8900808" y="2621955"/>
            <a:ext cx="2773881" cy="3417818"/>
          </a:xfrm>
          <a:prstGeom prst="rect">
            <a:avLst/>
          </a:prstGeom>
        </p:spPr>
      </p:pic>
      <p:pic>
        <p:nvPicPr>
          <p:cNvPr id="14" name="Audio 13">
            <a:hlinkClick r:id="" action="ppaction://media"/>
            <a:extLst>
              <a:ext uri="{FF2B5EF4-FFF2-40B4-BE49-F238E27FC236}">
                <a16:creationId xmlns:a16="http://schemas.microsoft.com/office/drawing/2014/main" id="{5653A81B-9192-1FCE-EA59-89E37DDB31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7561894"/>
      </p:ext>
    </p:extLst>
  </p:cSld>
  <p:clrMapOvr>
    <a:masterClrMapping/>
  </p:clrMapOvr>
  <mc:AlternateContent xmlns:mc="http://schemas.openxmlformats.org/markup-compatibility/2006" xmlns:p14="http://schemas.microsoft.com/office/powerpoint/2010/main">
    <mc:Choice Requires="p14">
      <p:transition spd="slow" p14:dur="2000" advTm="49015"/>
    </mc:Choice>
    <mc:Fallback xmlns="">
      <p:transition spd="slow" advTm="49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1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B7D3-1315-6143-ACDA-229B80F4EAE6}"/>
              </a:ext>
            </a:extLst>
          </p:cNvPr>
          <p:cNvSpPr>
            <a:spLocks noGrp="1"/>
          </p:cNvSpPr>
          <p:nvPr>
            <p:ph type="title"/>
          </p:nvPr>
        </p:nvSpPr>
        <p:spPr/>
        <p:txBody>
          <a:bodyPr>
            <a:noAutofit/>
          </a:bodyPr>
          <a:lstStyle/>
          <a:p>
            <a:r>
              <a:rPr lang="en-US" sz="6600" dirty="0"/>
              <a:t>Request for Proposal </a:t>
            </a:r>
            <a:br>
              <a:rPr lang="en-US" sz="6600" dirty="0"/>
            </a:br>
            <a:r>
              <a:rPr lang="en-US" sz="6600" dirty="0"/>
              <a:t>Details</a:t>
            </a:r>
            <a:endParaRPr lang="en-VE" sz="6600" dirty="0"/>
          </a:p>
        </p:txBody>
      </p:sp>
      <p:pic>
        <p:nvPicPr>
          <p:cNvPr id="4" name="Picture 3">
            <a:extLst>
              <a:ext uri="{FF2B5EF4-FFF2-40B4-BE49-F238E27FC236}">
                <a16:creationId xmlns:a16="http://schemas.microsoft.com/office/drawing/2014/main" id="{D9CB4D48-3E10-2389-31C6-94ACA18DB735}"/>
              </a:ext>
            </a:extLst>
          </p:cNvPr>
          <p:cNvPicPr>
            <a:picLocks noChangeAspect="1"/>
          </p:cNvPicPr>
          <p:nvPr/>
        </p:nvPicPr>
        <p:blipFill>
          <a:blip r:embed="rId5"/>
          <a:srcRect/>
          <a:stretch/>
        </p:blipFill>
        <p:spPr>
          <a:xfrm>
            <a:off x="7898861" y="2799946"/>
            <a:ext cx="3610582" cy="3610582"/>
          </a:xfrm>
          <a:prstGeom prst="rect">
            <a:avLst/>
          </a:prstGeom>
        </p:spPr>
      </p:pic>
      <p:pic>
        <p:nvPicPr>
          <p:cNvPr id="12" name="Audio 11">
            <a:hlinkClick r:id="" action="ppaction://media"/>
            <a:extLst>
              <a:ext uri="{FF2B5EF4-FFF2-40B4-BE49-F238E27FC236}">
                <a16:creationId xmlns:a16="http://schemas.microsoft.com/office/drawing/2014/main" id="{0990F071-1FD9-6855-7FD9-6A97541AEF8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60285974"/>
      </p:ext>
    </p:extLst>
  </p:cSld>
  <p:clrMapOvr>
    <a:masterClrMapping/>
  </p:clrMapOvr>
  <mc:AlternateContent xmlns:mc="http://schemas.openxmlformats.org/markup-compatibility/2006" xmlns:p14="http://schemas.microsoft.com/office/powerpoint/2010/main">
    <mc:Choice Requires="p14">
      <p:transition spd="slow" p14:dur="2000" advTm="2738"/>
    </mc:Choice>
    <mc:Fallback xmlns="">
      <p:transition spd="slow" advTm="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CA89361-972E-6288-4414-5280748222D8}"/>
              </a:ext>
            </a:extLst>
          </p:cNvPr>
          <p:cNvSpPr>
            <a:spLocks noGrp="1"/>
          </p:cNvSpPr>
          <p:nvPr>
            <p:ph sz="half" idx="1"/>
          </p:nvPr>
        </p:nvSpPr>
        <p:spPr>
          <a:xfrm>
            <a:off x="541538" y="1304242"/>
            <a:ext cx="7945513" cy="5433522"/>
          </a:xfrm>
        </p:spPr>
        <p:txBody>
          <a:bodyPr>
            <a:normAutofit/>
          </a:bodyPr>
          <a:lstStyle/>
          <a:p>
            <a:pPr marL="0" indent="0">
              <a:buNone/>
            </a:pPr>
            <a:r>
              <a:rPr lang="en-US" dirty="0">
                <a:effectLst/>
                <a:latin typeface="Arial" panose="020B0604020202020204" pitchFamily="34" charset="0"/>
                <a:cs typeface="Arial" panose="020B0604020202020204" pitchFamily="34" charset="0"/>
              </a:rPr>
              <a:t>Buyer(s) will develop the property for affordable housing, maximizing the available sites, under the City of Bend’s Comprehensive Plan Chapter 5-20.</a:t>
            </a:r>
          </a:p>
          <a:p>
            <a:pPr marL="742950" lvl="1" indent="-285750">
              <a:buFont typeface="Arial" panose="020B0604020202020204" pitchFamily="34" charset="0"/>
              <a:buChar char="•"/>
            </a:pPr>
            <a:r>
              <a:rPr lang="en-US" dirty="0">
                <a:effectLst/>
                <a:latin typeface="Arial" panose="020B0604020202020204" pitchFamily="34" charset="0"/>
                <a:cs typeface="Arial" panose="020B0604020202020204" pitchFamily="34" charset="0"/>
              </a:rPr>
              <a:t>Restricted to sixty (60%) percent of Area Median Income (AMI) for rentals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Restricted to </a:t>
            </a:r>
            <a:r>
              <a:rPr lang="en-US" dirty="0">
                <a:effectLst/>
                <a:latin typeface="Arial" panose="020B0604020202020204" pitchFamily="34" charset="0"/>
                <a:cs typeface="Arial" panose="020B0604020202020204" pitchFamily="34" charset="0"/>
              </a:rPr>
              <a:t>and eighty (80%) AMI for home ownership</a:t>
            </a:r>
          </a:p>
          <a:p>
            <a:pPr marL="285750" indent="-285750"/>
            <a:r>
              <a:rPr lang="en-US" dirty="0">
                <a:effectLst/>
                <a:latin typeface="Arial" panose="020B0604020202020204" pitchFamily="34" charset="0"/>
                <a:cs typeface="Arial" panose="020B0604020202020204" pitchFamily="34" charset="0"/>
              </a:rPr>
              <a:t>The successful Applicant must enter into an Affordable Housing Covenant at the time the contract is awarded, minimum of 20 years.</a:t>
            </a:r>
          </a:p>
          <a:p>
            <a:pPr marL="742950" lvl="1" indent="-285750"/>
            <a:r>
              <a:rPr lang="en-US" dirty="0">
                <a:latin typeface="Arial" panose="020B0604020202020204" pitchFamily="34" charset="0"/>
                <a:cs typeface="Arial" panose="020B0604020202020204" pitchFamily="34" charset="0"/>
              </a:rPr>
              <a:t>Specify the affordability period in your application</a:t>
            </a:r>
            <a:endParaRPr lang="en-US" dirty="0">
              <a:effectLst/>
              <a:latin typeface="Arial" panose="020B0604020202020204" pitchFamily="34" charset="0"/>
              <a:cs typeface="Arial" panose="020B0604020202020204" pitchFamily="34" charset="0"/>
            </a:endParaRPr>
          </a:p>
          <a:p>
            <a:pPr marL="285750" indent="-285750"/>
            <a:endParaRPr lang="en-US"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effectLst/>
            </a:endParaRPr>
          </a:p>
          <a:p>
            <a:pPr marL="285750" indent="-285750">
              <a:buFont typeface="Arial" panose="020B0604020202020204" pitchFamily="34" charset="0"/>
              <a:buChar char="•"/>
            </a:pPr>
            <a:endParaRPr lang="en-US" sz="1800" dirty="0"/>
          </a:p>
        </p:txBody>
      </p:sp>
      <p:sp>
        <p:nvSpPr>
          <p:cNvPr id="11" name="Title 1">
            <a:extLst>
              <a:ext uri="{FF2B5EF4-FFF2-40B4-BE49-F238E27FC236}">
                <a16:creationId xmlns:a16="http://schemas.microsoft.com/office/drawing/2014/main" id="{454EB7ED-B72F-22F3-4697-0F94D69DF530}"/>
              </a:ext>
            </a:extLst>
          </p:cNvPr>
          <p:cNvSpPr>
            <a:spLocks noGrp="1"/>
          </p:cNvSpPr>
          <p:nvPr>
            <p:ph type="title"/>
          </p:nvPr>
        </p:nvSpPr>
        <p:spPr>
          <a:xfrm>
            <a:off x="838200" y="322587"/>
            <a:ext cx="10515600" cy="591673"/>
          </a:xfrm>
        </p:spPr>
        <p:txBody>
          <a:bodyPr anchor="b">
            <a:normAutofit/>
          </a:bodyPr>
          <a:lstStyle/>
          <a:p>
            <a:pPr algn="ctr"/>
            <a:r>
              <a:rPr lang="en-US" dirty="0"/>
              <a:t>Affordable Housing Covenant</a:t>
            </a:r>
          </a:p>
        </p:txBody>
      </p:sp>
      <p:pic>
        <p:nvPicPr>
          <p:cNvPr id="3" name="Picture 2" descr="A blue and white building with a plus sign&#10;&#10;Description automatically generated">
            <a:extLst>
              <a:ext uri="{FF2B5EF4-FFF2-40B4-BE49-F238E27FC236}">
                <a16:creationId xmlns:a16="http://schemas.microsoft.com/office/drawing/2014/main" id="{6A9E3AB3-1D9D-80E9-F45B-0538A8DF577F}"/>
              </a:ext>
            </a:extLst>
          </p:cNvPr>
          <p:cNvPicPr>
            <a:picLocks noChangeAspect="1"/>
          </p:cNvPicPr>
          <p:nvPr/>
        </p:nvPicPr>
        <p:blipFill>
          <a:blip r:embed="rId5"/>
          <a:stretch>
            <a:fillRect/>
          </a:stretch>
        </p:blipFill>
        <p:spPr>
          <a:xfrm>
            <a:off x="8813261" y="2936158"/>
            <a:ext cx="2760310" cy="3148478"/>
          </a:xfrm>
          <a:prstGeom prst="rect">
            <a:avLst/>
          </a:prstGeom>
        </p:spPr>
      </p:pic>
      <p:pic>
        <p:nvPicPr>
          <p:cNvPr id="5" name="Audio 4">
            <a:hlinkClick r:id="" action="ppaction://media"/>
            <a:extLst>
              <a:ext uri="{FF2B5EF4-FFF2-40B4-BE49-F238E27FC236}">
                <a16:creationId xmlns:a16="http://schemas.microsoft.com/office/drawing/2014/main" id="{38F6B46C-97BC-3B18-3738-5D79519CE35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5317244"/>
      </p:ext>
    </p:extLst>
  </p:cSld>
  <p:clrMapOvr>
    <a:masterClrMapping/>
  </p:clrMapOvr>
  <mc:AlternateContent xmlns:mc="http://schemas.openxmlformats.org/markup-compatibility/2006" xmlns:p14="http://schemas.microsoft.com/office/powerpoint/2010/main">
    <mc:Choice Requires="p14">
      <p:transition spd="slow" p14:dur="2000" advTm="32579"/>
    </mc:Choice>
    <mc:Fallback xmlns="">
      <p:transition spd="slow" advTm="3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4D515E-A761-1C24-BB86-070EC79DE7EE}"/>
              </a:ext>
            </a:extLst>
          </p:cNvPr>
          <p:cNvSpPr>
            <a:spLocks noGrp="1"/>
          </p:cNvSpPr>
          <p:nvPr>
            <p:ph sz="half" idx="1"/>
          </p:nvPr>
        </p:nvSpPr>
        <p:spPr>
          <a:xfrm>
            <a:off x="838199" y="1430365"/>
            <a:ext cx="8607642" cy="4609408"/>
          </a:xfrm>
        </p:spPr>
        <p:txBody>
          <a:bodyPr/>
          <a:lstStyle/>
          <a:p>
            <a:pPr marL="742950" marR="0" lvl="1" indent="-285750">
              <a:spcAft>
                <a:spcPts val="0"/>
              </a:spcAft>
            </a:pPr>
            <a:r>
              <a:rPr lang="en-US" dirty="0">
                <a:latin typeface="Arial" panose="020B0604020202020204" pitchFamily="34" charset="0"/>
                <a:cs typeface="Arial" panose="020B0604020202020204" pitchFamily="34" charset="0"/>
              </a:rPr>
              <a:t>Cover Letter</a:t>
            </a:r>
          </a:p>
          <a:p>
            <a:pPr marL="742950" marR="0" lvl="1" indent="-285750">
              <a:spcAft>
                <a:spcPts val="0"/>
              </a:spcAft>
            </a:pPr>
            <a:r>
              <a:rPr lang="en-US" dirty="0">
                <a:latin typeface="Arial" panose="020B0604020202020204" pitchFamily="34" charset="0"/>
                <a:cs typeface="Arial" panose="020B0604020202020204" pitchFamily="34" charset="0"/>
              </a:rPr>
              <a:t>Applicant Identification</a:t>
            </a:r>
          </a:p>
          <a:p>
            <a:pPr marL="742950" marR="0" lvl="1" indent="-285750">
              <a:spcAft>
                <a:spcPts val="0"/>
              </a:spcAft>
            </a:pPr>
            <a:r>
              <a:rPr lang="en-US" dirty="0">
                <a:latin typeface="Arial" panose="020B0604020202020204" pitchFamily="34" charset="0"/>
                <a:cs typeface="Arial" panose="020B0604020202020204" pitchFamily="34" charset="0"/>
              </a:rPr>
              <a:t>Project Description</a:t>
            </a:r>
          </a:p>
          <a:p>
            <a:pPr marL="742950" marR="0" lvl="1" indent="-285750">
              <a:spcAft>
                <a:spcPts val="0"/>
              </a:spcAft>
            </a:pPr>
            <a:r>
              <a:rPr lang="en-US" dirty="0">
                <a:latin typeface="Arial" panose="020B0604020202020204" pitchFamily="34" charset="0"/>
                <a:cs typeface="Arial" panose="020B0604020202020204" pitchFamily="34" charset="0"/>
              </a:rPr>
              <a:t>Qualifications and Experience</a:t>
            </a:r>
          </a:p>
          <a:p>
            <a:pPr marL="742950" marR="0" lvl="1" indent="-285750">
              <a:spcAft>
                <a:spcPts val="0"/>
              </a:spcAft>
            </a:pPr>
            <a:r>
              <a:rPr lang="en-US" dirty="0">
                <a:latin typeface="Arial" panose="020B0604020202020204" pitchFamily="34" charset="0"/>
                <a:cs typeface="Arial" panose="020B0604020202020204" pitchFamily="34" charset="0"/>
              </a:rPr>
              <a:t>Development Schedule</a:t>
            </a:r>
          </a:p>
          <a:p>
            <a:pPr marL="742950" marR="0" lvl="1" indent="-285750">
              <a:spcAft>
                <a:spcPts val="0"/>
              </a:spcAft>
            </a:pPr>
            <a:endParaRPr lang="en-US" dirty="0">
              <a:latin typeface="Arial" panose="020B0604020202020204" pitchFamily="34" charset="0"/>
              <a:cs typeface="Arial" panose="020B0604020202020204" pitchFamily="34" charset="0"/>
            </a:endParaRPr>
          </a:p>
          <a:p>
            <a:pPr marL="285750" indent="-285750"/>
            <a:r>
              <a:rPr lang="en-US" dirty="0">
                <a:latin typeface="Arial" panose="020B0604020202020204" pitchFamily="34" charset="0"/>
                <a:cs typeface="Arial" panose="020B0604020202020204" pitchFamily="34" charset="0"/>
              </a:rPr>
              <a:t>Due November 28, 2023 by 2 p.m.</a:t>
            </a:r>
          </a:p>
          <a:p>
            <a:pPr marL="742950" lvl="1" indent="-285750"/>
            <a:r>
              <a:rPr lang="en-US" dirty="0">
                <a:latin typeface="Arial" panose="020B0604020202020204" pitchFamily="34" charset="0"/>
                <a:cs typeface="Arial" panose="020B0604020202020204" pitchFamily="34" charset="0"/>
              </a:rPr>
              <a:t>Email to </a:t>
            </a:r>
            <a:r>
              <a:rPr lang="en-US" dirty="0">
                <a:latin typeface="Arial" panose="020B0604020202020204" pitchFamily="34" charset="0"/>
                <a:cs typeface="Arial" panose="020B0604020202020204" pitchFamily="34" charset="0"/>
                <a:hlinkClick r:id="rId5"/>
              </a:rPr>
              <a:t>housing@bendoregon.gov</a:t>
            </a:r>
            <a:endParaRPr lang="en-US" dirty="0">
              <a:latin typeface="Arial" panose="020B0604020202020204" pitchFamily="34" charset="0"/>
              <a:cs typeface="Arial" panose="020B0604020202020204" pitchFamily="34" charset="0"/>
            </a:endParaRPr>
          </a:p>
          <a:p>
            <a:pPr marL="1200150" lvl="2" indent="-285750"/>
            <a:r>
              <a:rPr lang="en-US" dirty="0">
                <a:latin typeface="Arial" panose="020B0604020202020204" pitchFamily="34" charset="0"/>
                <a:cs typeface="Arial" panose="020B0604020202020204" pitchFamily="34" charset="0"/>
              </a:rPr>
              <a:t>Include ‘RFP – Bear Creek’ in the subject line</a:t>
            </a:r>
          </a:p>
          <a:p>
            <a:pPr marL="742950" lvl="1" indent="-285750"/>
            <a:r>
              <a:rPr lang="en-US" dirty="0">
                <a:latin typeface="Arial" panose="020B0604020202020204" pitchFamily="34" charset="0"/>
                <a:cs typeface="Arial" panose="020B0604020202020204" pitchFamily="34" charset="0"/>
              </a:rPr>
              <a:t>May also submit paper copies, but email is preferred</a:t>
            </a:r>
          </a:p>
          <a:p>
            <a:pPr marL="0" marR="0" indent="0">
              <a:lnSpc>
                <a:spcPct val="107000"/>
              </a:lnSpc>
              <a:spcBef>
                <a:spcPts val="0"/>
              </a:spcBef>
              <a:spcAft>
                <a:spcPts val="800"/>
              </a:spcAft>
              <a:buNone/>
            </a:pPr>
            <a:endParaRPr lang="en-US" dirty="0"/>
          </a:p>
        </p:txBody>
      </p:sp>
      <p:sp>
        <p:nvSpPr>
          <p:cNvPr id="4" name="Title 3">
            <a:extLst>
              <a:ext uri="{FF2B5EF4-FFF2-40B4-BE49-F238E27FC236}">
                <a16:creationId xmlns:a16="http://schemas.microsoft.com/office/drawing/2014/main" id="{CDB44DDD-1FE5-7B12-4DD0-6D1ED90D0D85}"/>
              </a:ext>
            </a:extLst>
          </p:cNvPr>
          <p:cNvSpPr>
            <a:spLocks noGrp="1"/>
          </p:cNvSpPr>
          <p:nvPr>
            <p:ph type="title"/>
          </p:nvPr>
        </p:nvSpPr>
        <p:spPr/>
        <p:txBody>
          <a:bodyPr/>
          <a:lstStyle/>
          <a:p>
            <a:pPr algn="ctr"/>
            <a:r>
              <a:rPr lang="en-US" dirty="0"/>
              <a:t>Submittal Requirements </a:t>
            </a:r>
          </a:p>
        </p:txBody>
      </p:sp>
      <p:pic>
        <p:nvPicPr>
          <p:cNvPr id="5" name="Picture 4" descr="A blue and white paper with a up arrow&#10;&#10;Description automatically generated">
            <a:extLst>
              <a:ext uri="{FF2B5EF4-FFF2-40B4-BE49-F238E27FC236}">
                <a16:creationId xmlns:a16="http://schemas.microsoft.com/office/drawing/2014/main" id="{C7407245-71B7-C070-2301-4889E06D2289}"/>
              </a:ext>
            </a:extLst>
          </p:cNvPr>
          <p:cNvPicPr>
            <a:picLocks noChangeAspect="1"/>
          </p:cNvPicPr>
          <p:nvPr/>
        </p:nvPicPr>
        <p:blipFill>
          <a:blip r:embed="rId6"/>
          <a:stretch>
            <a:fillRect/>
          </a:stretch>
        </p:blipFill>
        <p:spPr>
          <a:xfrm>
            <a:off x="9009168" y="3005847"/>
            <a:ext cx="2548914" cy="3135569"/>
          </a:xfrm>
          <a:prstGeom prst="rect">
            <a:avLst/>
          </a:prstGeom>
        </p:spPr>
      </p:pic>
      <p:pic>
        <p:nvPicPr>
          <p:cNvPr id="10" name="Audio 9">
            <a:hlinkClick r:id="" action="ppaction://media"/>
            <a:extLst>
              <a:ext uri="{FF2B5EF4-FFF2-40B4-BE49-F238E27FC236}">
                <a16:creationId xmlns:a16="http://schemas.microsoft.com/office/drawing/2014/main" id="{6D29BF2F-4EC1-1867-E5E6-C61ADF85389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5412646"/>
      </p:ext>
    </p:extLst>
  </p:cSld>
  <p:clrMapOvr>
    <a:masterClrMapping/>
  </p:clrMapOvr>
  <mc:AlternateContent xmlns:mc="http://schemas.openxmlformats.org/markup-compatibility/2006" xmlns:p14="http://schemas.microsoft.com/office/powerpoint/2010/main">
    <mc:Choice Requires="p14">
      <p:transition spd="slow" p14:dur="2000" advTm="33529"/>
    </mc:Choice>
    <mc:Fallback xmlns="">
      <p:transition spd="slow" advTm="3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1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B7D3-1315-6143-ACDA-229B80F4EAE6}"/>
              </a:ext>
            </a:extLst>
          </p:cNvPr>
          <p:cNvSpPr>
            <a:spLocks noGrp="1"/>
          </p:cNvSpPr>
          <p:nvPr>
            <p:ph type="title"/>
          </p:nvPr>
        </p:nvSpPr>
        <p:spPr>
          <a:xfrm>
            <a:off x="828198" y="1152196"/>
            <a:ext cx="10515600" cy="1500187"/>
          </a:xfrm>
        </p:spPr>
        <p:txBody>
          <a:bodyPr>
            <a:noAutofit/>
          </a:bodyPr>
          <a:lstStyle/>
          <a:p>
            <a:r>
              <a:rPr lang="en-US" sz="6600" dirty="0"/>
              <a:t>Selection Process</a:t>
            </a:r>
            <a:endParaRPr lang="en-VE" sz="6600" dirty="0"/>
          </a:p>
        </p:txBody>
      </p:sp>
      <p:pic>
        <p:nvPicPr>
          <p:cNvPr id="4" name="Picture 3">
            <a:extLst>
              <a:ext uri="{FF2B5EF4-FFF2-40B4-BE49-F238E27FC236}">
                <a16:creationId xmlns:a16="http://schemas.microsoft.com/office/drawing/2014/main" id="{D9CB4D48-3E10-2389-31C6-94ACA18DB735}"/>
              </a:ext>
            </a:extLst>
          </p:cNvPr>
          <p:cNvPicPr>
            <a:picLocks noChangeAspect="1"/>
          </p:cNvPicPr>
          <p:nvPr/>
        </p:nvPicPr>
        <p:blipFill>
          <a:blip r:embed="rId5"/>
          <a:srcRect/>
          <a:stretch/>
        </p:blipFill>
        <p:spPr>
          <a:xfrm>
            <a:off x="7898861" y="2799946"/>
            <a:ext cx="3610582" cy="3610582"/>
          </a:xfrm>
          <a:prstGeom prst="rect">
            <a:avLst/>
          </a:prstGeom>
        </p:spPr>
      </p:pic>
      <p:pic>
        <p:nvPicPr>
          <p:cNvPr id="6" name="Audio 5">
            <a:hlinkClick r:id="" action="ppaction://media"/>
            <a:extLst>
              <a:ext uri="{FF2B5EF4-FFF2-40B4-BE49-F238E27FC236}">
                <a16:creationId xmlns:a16="http://schemas.microsoft.com/office/drawing/2014/main" id="{69AF4FE6-409D-D0DC-C640-4F70C3143BE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9893701"/>
      </p:ext>
    </p:extLst>
  </p:cSld>
  <p:clrMapOvr>
    <a:masterClrMapping/>
  </p:clrMapOvr>
  <mc:AlternateContent xmlns:mc="http://schemas.openxmlformats.org/markup-compatibility/2006" xmlns:p14="http://schemas.microsoft.com/office/powerpoint/2010/main">
    <mc:Choice Requires="p14">
      <p:transition spd="slow" p14:dur="2000" advTm="2747"/>
    </mc:Choice>
    <mc:Fallback xmlns="">
      <p:transition spd="slow" advTm="2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4D515E-A761-1C24-BB86-070EC79DE7EE}"/>
              </a:ext>
            </a:extLst>
          </p:cNvPr>
          <p:cNvSpPr>
            <a:spLocks noGrp="1"/>
          </p:cNvSpPr>
          <p:nvPr>
            <p:ph sz="half" idx="1"/>
          </p:nvPr>
        </p:nvSpPr>
        <p:spPr>
          <a:xfrm>
            <a:off x="838200" y="1125860"/>
            <a:ext cx="7060399" cy="5284988"/>
          </a:xfrm>
        </p:spPr>
        <p:txBody>
          <a:bodyPr>
            <a:normAutofit/>
          </a:bodyPr>
          <a:lstStyle/>
          <a:p>
            <a:r>
              <a:rPr lang="en-US" dirty="0">
                <a:latin typeface="Arial" panose="020B0604020202020204" pitchFamily="34" charset="0"/>
                <a:cs typeface="Arial" panose="020B0604020202020204" pitchFamily="34" charset="0"/>
              </a:rPr>
              <a:t>Complete proposals meeting the qualification criteria will be forwarded to AHAC for review, evaluation, and scoring. </a:t>
            </a:r>
          </a:p>
          <a:p>
            <a:pPr lvl="1"/>
            <a:r>
              <a:rPr lang="en-US" dirty="0">
                <a:latin typeface="Arial" panose="020B0604020202020204" pitchFamily="34" charset="0"/>
                <a:cs typeface="Arial" panose="020B0604020202020204" pitchFamily="34" charset="0"/>
              </a:rPr>
              <a:t>Presentations to AHAC in December </a:t>
            </a:r>
          </a:p>
          <a:p>
            <a:r>
              <a:rPr lang="en-US" dirty="0">
                <a:latin typeface="Arial" panose="020B0604020202020204" pitchFamily="34" charset="0"/>
                <a:cs typeface="Arial" panose="020B0604020202020204" pitchFamily="34" charset="0"/>
              </a:rPr>
              <a:t>AHAC forwards their recommendations to City Council for final approval.</a:t>
            </a:r>
          </a:p>
          <a:p>
            <a:r>
              <a:rPr lang="en-US" dirty="0">
                <a:latin typeface="Arial" panose="020B0604020202020204" pitchFamily="34" charset="0"/>
                <a:cs typeface="Arial" panose="020B0604020202020204" pitchFamily="34" charset="0"/>
              </a:rPr>
              <a:t>Applicant enters into a Purchase and Sale Agreement for the Property. </a:t>
            </a:r>
          </a:p>
          <a:p>
            <a:pPr lvl="1"/>
            <a:r>
              <a:rPr lang="en-US" dirty="0">
                <a:latin typeface="Arial" panose="020B0604020202020204" pitchFamily="34" charset="0"/>
                <a:cs typeface="Arial" panose="020B0604020202020204" pitchFamily="34" charset="0"/>
              </a:rPr>
              <a:t>Possible City Council presentation</a:t>
            </a:r>
          </a:p>
          <a:p>
            <a:r>
              <a:rPr lang="en-US" dirty="0">
                <a:latin typeface="Arial" panose="020B0604020202020204" pitchFamily="34" charset="0"/>
                <a:cs typeface="Arial" panose="020B0604020202020204" pitchFamily="34" charset="0"/>
              </a:rPr>
              <a:t>If a satisfactory agreement cannot be negotiated, the second-best proposal may be invited to enter into a Purchase and Sale Agreement for the property.</a:t>
            </a:r>
          </a:p>
          <a:p>
            <a:pPr marL="0" marR="0" indent="0">
              <a:lnSpc>
                <a:spcPct val="107000"/>
              </a:lnSpc>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dirty="0"/>
          </a:p>
        </p:txBody>
      </p:sp>
      <p:sp>
        <p:nvSpPr>
          <p:cNvPr id="4" name="Title 3">
            <a:extLst>
              <a:ext uri="{FF2B5EF4-FFF2-40B4-BE49-F238E27FC236}">
                <a16:creationId xmlns:a16="http://schemas.microsoft.com/office/drawing/2014/main" id="{CDB44DDD-1FE5-7B12-4DD0-6D1ED90D0D85}"/>
              </a:ext>
            </a:extLst>
          </p:cNvPr>
          <p:cNvSpPr>
            <a:spLocks noGrp="1"/>
          </p:cNvSpPr>
          <p:nvPr>
            <p:ph type="title"/>
          </p:nvPr>
        </p:nvSpPr>
        <p:spPr>
          <a:xfrm>
            <a:off x="838200" y="320295"/>
            <a:ext cx="10515600" cy="591673"/>
          </a:xfrm>
        </p:spPr>
        <p:txBody>
          <a:bodyPr/>
          <a:lstStyle/>
          <a:p>
            <a:pPr algn="ctr"/>
            <a:r>
              <a:rPr lang="en-US" dirty="0"/>
              <a:t>Selection Process</a:t>
            </a:r>
          </a:p>
        </p:txBody>
      </p:sp>
      <p:pic>
        <p:nvPicPr>
          <p:cNvPr id="5" name="Picture 4" descr="A group of people with blue outline&#10;&#10;Description automatically generated">
            <a:extLst>
              <a:ext uri="{FF2B5EF4-FFF2-40B4-BE49-F238E27FC236}">
                <a16:creationId xmlns:a16="http://schemas.microsoft.com/office/drawing/2014/main" id="{1B8F0018-FBD1-88FE-31AB-9FA6779DE18E}"/>
              </a:ext>
            </a:extLst>
          </p:cNvPr>
          <p:cNvPicPr>
            <a:picLocks noChangeAspect="1"/>
          </p:cNvPicPr>
          <p:nvPr/>
        </p:nvPicPr>
        <p:blipFill>
          <a:blip r:embed="rId5"/>
          <a:stretch>
            <a:fillRect/>
          </a:stretch>
        </p:blipFill>
        <p:spPr>
          <a:xfrm>
            <a:off x="8215703" y="3560324"/>
            <a:ext cx="3569812" cy="2385708"/>
          </a:xfrm>
          <a:prstGeom prst="rect">
            <a:avLst/>
          </a:prstGeom>
        </p:spPr>
      </p:pic>
      <p:pic>
        <p:nvPicPr>
          <p:cNvPr id="26" name="Audio 25">
            <a:hlinkClick r:id="" action="ppaction://media"/>
            <a:extLst>
              <a:ext uri="{FF2B5EF4-FFF2-40B4-BE49-F238E27FC236}">
                <a16:creationId xmlns:a16="http://schemas.microsoft.com/office/drawing/2014/main" id="{7F3E36CA-E49D-A08D-FE77-A15FBB93332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3819401"/>
      </p:ext>
    </p:extLst>
  </p:cSld>
  <p:clrMapOvr>
    <a:masterClrMapping/>
  </p:clrMapOvr>
  <mc:AlternateContent xmlns:mc="http://schemas.openxmlformats.org/markup-compatibility/2006" xmlns:p14="http://schemas.microsoft.com/office/powerpoint/2010/main">
    <mc:Choice Requires="p14">
      <p:transition spd="slow" p14:dur="2000" advTm="35587"/>
    </mc:Choice>
    <mc:Fallback xmlns="">
      <p:transition spd="slow" advTm="35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4D515E-A761-1C24-BB86-070EC79DE7EE}"/>
              </a:ext>
            </a:extLst>
          </p:cNvPr>
          <p:cNvSpPr>
            <a:spLocks noGrp="1"/>
          </p:cNvSpPr>
          <p:nvPr>
            <p:ph sz="half" idx="1"/>
          </p:nvPr>
        </p:nvSpPr>
        <p:spPr>
          <a:xfrm>
            <a:off x="838199" y="1430365"/>
            <a:ext cx="6698943" cy="4609408"/>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Complete proposals will be evaluated by AHAC using the following criteria.</a:t>
            </a:r>
          </a:p>
          <a:p>
            <a:pPr marL="285750" indent="-285750"/>
            <a:r>
              <a:rPr lang="en-US" dirty="0">
                <a:latin typeface="Arial" panose="020B0604020202020204" pitchFamily="34" charset="0"/>
                <a:cs typeface="Arial" panose="020B0604020202020204" pitchFamily="34" charset="0"/>
              </a:rPr>
              <a:t>Project Evaluation (15 points)</a:t>
            </a:r>
          </a:p>
          <a:p>
            <a:pPr marL="285750" indent="-285750"/>
            <a:r>
              <a:rPr lang="en-US" dirty="0">
                <a:latin typeface="Arial" panose="020B0604020202020204" pitchFamily="34" charset="0"/>
                <a:cs typeface="Arial" panose="020B0604020202020204" pitchFamily="34" charset="0"/>
              </a:rPr>
              <a:t>Funding/Budget (10 points)</a:t>
            </a:r>
          </a:p>
          <a:p>
            <a:pPr marL="285750" indent="-285750"/>
            <a:r>
              <a:rPr lang="en-US" dirty="0">
                <a:latin typeface="Arial" panose="020B0604020202020204" pitchFamily="34" charset="0"/>
                <a:cs typeface="Arial" panose="020B0604020202020204" pitchFamily="34" charset="0"/>
              </a:rPr>
              <a:t>Affordable Housing Compliance (10 points)</a:t>
            </a:r>
          </a:p>
          <a:p>
            <a:pPr marL="285750" indent="-285750"/>
            <a:r>
              <a:rPr lang="en-US" dirty="0">
                <a:latin typeface="Arial" panose="020B0604020202020204" pitchFamily="34" charset="0"/>
                <a:cs typeface="Arial" panose="020B0604020202020204" pitchFamily="34" charset="0"/>
              </a:rPr>
              <a:t>Development Feasibility (10 points)</a:t>
            </a:r>
          </a:p>
          <a:p>
            <a:pPr marL="285750" indent="-285750"/>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Bonus points</a:t>
            </a:r>
          </a:p>
          <a:p>
            <a:pPr marL="285750" indent="-285750"/>
            <a:r>
              <a:rPr lang="en-US" dirty="0">
                <a:latin typeface="Arial" panose="020B0604020202020204" pitchFamily="34" charset="0"/>
                <a:cs typeface="Arial" panose="020B0604020202020204" pitchFamily="34" charset="0"/>
              </a:rPr>
              <a:t>Accessibility Bonus Award (5 bonus points)</a:t>
            </a:r>
          </a:p>
          <a:p>
            <a:pPr marL="285750" indent="-285750"/>
            <a:r>
              <a:rPr lang="en-US" dirty="0">
                <a:latin typeface="Arial" panose="020B0604020202020204" pitchFamily="34" charset="0"/>
                <a:cs typeface="Arial" panose="020B0604020202020204" pitchFamily="34" charset="0"/>
              </a:rPr>
              <a:t>Lowest AMI Priority Bonus Award (up to 5 bonus points)</a:t>
            </a:r>
          </a:p>
          <a:p>
            <a:pPr marL="0" marR="0" indent="0">
              <a:lnSpc>
                <a:spcPct val="107000"/>
              </a:lnSpc>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dirty="0"/>
          </a:p>
        </p:txBody>
      </p:sp>
      <p:sp>
        <p:nvSpPr>
          <p:cNvPr id="4" name="Title 3">
            <a:extLst>
              <a:ext uri="{FF2B5EF4-FFF2-40B4-BE49-F238E27FC236}">
                <a16:creationId xmlns:a16="http://schemas.microsoft.com/office/drawing/2014/main" id="{CDB44DDD-1FE5-7B12-4DD0-6D1ED90D0D85}"/>
              </a:ext>
            </a:extLst>
          </p:cNvPr>
          <p:cNvSpPr>
            <a:spLocks noGrp="1"/>
          </p:cNvSpPr>
          <p:nvPr>
            <p:ph type="title"/>
          </p:nvPr>
        </p:nvSpPr>
        <p:spPr/>
        <p:txBody>
          <a:bodyPr/>
          <a:lstStyle/>
          <a:p>
            <a:pPr algn="ctr"/>
            <a:r>
              <a:rPr lang="en-US" dirty="0"/>
              <a:t>Evaluation Criteria and Bonus </a:t>
            </a:r>
          </a:p>
        </p:txBody>
      </p:sp>
      <p:pic>
        <p:nvPicPr>
          <p:cNvPr id="5" name="Picture 4" descr="A blue and white paper with a magnifying glass&#10;&#10;Description automatically generated">
            <a:extLst>
              <a:ext uri="{FF2B5EF4-FFF2-40B4-BE49-F238E27FC236}">
                <a16:creationId xmlns:a16="http://schemas.microsoft.com/office/drawing/2014/main" id="{B962F8D3-342F-7252-73EC-EDF5E2F027F0}"/>
              </a:ext>
            </a:extLst>
          </p:cNvPr>
          <p:cNvPicPr>
            <a:picLocks noChangeAspect="1"/>
          </p:cNvPicPr>
          <p:nvPr/>
        </p:nvPicPr>
        <p:blipFill>
          <a:blip r:embed="rId5"/>
          <a:stretch>
            <a:fillRect/>
          </a:stretch>
        </p:blipFill>
        <p:spPr>
          <a:xfrm>
            <a:off x="9095362" y="3222586"/>
            <a:ext cx="2440023" cy="3092908"/>
          </a:xfrm>
          <a:prstGeom prst="rect">
            <a:avLst/>
          </a:prstGeom>
        </p:spPr>
      </p:pic>
      <p:pic>
        <p:nvPicPr>
          <p:cNvPr id="22" name="Audio 21">
            <a:hlinkClick r:id="" action="ppaction://media"/>
            <a:extLst>
              <a:ext uri="{FF2B5EF4-FFF2-40B4-BE49-F238E27FC236}">
                <a16:creationId xmlns:a16="http://schemas.microsoft.com/office/drawing/2014/main" id="{05D7B19A-75CF-6CE4-EB39-B4AE8E244E3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442749"/>
      </p:ext>
    </p:extLst>
  </p:cSld>
  <p:clrMapOvr>
    <a:masterClrMapping/>
  </p:clrMapOvr>
  <mc:AlternateContent xmlns:mc="http://schemas.openxmlformats.org/markup-compatibility/2006" xmlns:p14="http://schemas.microsoft.com/office/powerpoint/2010/main">
    <mc:Choice Requires="p14">
      <p:transition spd="slow" p14:dur="2000" advTm="34261"/>
    </mc:Choice>
    <mc:Fallback xmlns="">
      <p:transition spd="slow" advTm="3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1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B7D3-1315-6143-ACDA-229B80F4EAE6}"/>
              </a:ext>
            </a:extLst>
          </p:cNvPr>
          <p:cNvSpPr>
            <a:spLocks noGrp="1"/>
          </p:cNvSpPr>
          <p:nvPr>
            <p:ph type="title"/>
          </p:nvPr>
        </p:nvSpPr>
        <p:spPr/>
        <p:txBody>
          <a:bodyPr/>
          <a:lstStyle/>
          <a:p>
            <a:r>
              <a:rPr lang="en-US" sz="6600" dirty="0"/>
              <a:t>Background</a:t>
            </a:r>
            <a:endParaRPr lang="en-VE" dirty="0"/>
          </a:p>
        </p:txBody>
      </p:sp>
      <p:pic>
        <p:nvPicPr>
          <p:cNvPr id="5" name="Picture 4">
            <a:extLst>
              <a:ext uri="{FF2B5EF4-FFF2-40B4-BE49-F238E27FC236}">
                <a16:creationId xmlns:a16="http://schemas.microsoft.com/office/drawing/2014/main" id="{905D26A2-594D-A85F-64D6-3752C0DA62E5}"/>
              </a:ext>
            </a:extLst>
          </p:cNvPr>
          <p:cNvPicPr>
            <a:picLocks noChangeAspect="1"/>
          </p:cNvPicPr>
          <p:nvPr/>
        </p:nvPicPr>
        <p:blipFill>
          <a:blip r:embed="rId5"/>
          <a:srcRect/>
          <a:stretch/>
        </p:blipFill>
        <p:spPr>
          <a:xfrm>
            <a:off x="8222778" y="2512089"/>
            <a:ext cx="3634277" cy="3634277"/>
          </a:xfrm>
          <a:prstGeom prst="rect">
            <a:avLst/>
          </a:prstGeom>
        </p:spPr>
      </p:pic>
      <p:pic>
        <p:nvPicPr>
          <p:cNvPr id="28" name="Audio 27">
            <a:hlinkClick r:id="" action="ppaction://media"/>
            <a:extLst>
              <a:ext uri="{FF2B5EF4-FFF2-40B4-BE49-F238E27FC236}">
                <a16:creationId xmlns:a16="http://schemas.microsoft.com/office/drawing/2014/main" id="{7FECE45D-5E5C-5DE3-FD0F-24862EF79A5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8935619"/>
      </p:ext>
    </p:extLst>
  </p:cSld>
  <p:clrMapOvr>
    <a:masterClrMapping/>
  </p:clrMapOvr>
  <mc:AlternateContent xmlns:mc="http://schemas.openxmlformats.org/markup-compatibility/2006" xmlns:p14="http://schemas.microsoft.com/office/powerpoint/2010/main">
    <mc:Choice Requires="p14">
      <p:transition spd="slow" p14:dur="2000" advTm="6592"/>
    </mc:Choice>
    <mc:Fallback xmlns="">
      <p:transition spd="slow" advTm="6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0F2193-3703-3C73-0201-26A5F1BA08E7}"/>
              </a:ext>
            </a:extLst>
          </p:cNvPr>
          <p:cNvPicPr>
            <a:picLocks noChangeAspect="1"/>
          </p:cNvPicPr>
          <p:nvPr/>
        </p:nvPicPr>
        <p:blipFill>
          <a:blip r:embed="rId5"/>
          <a:stretch>
            <a:fillRect/>
          </a:stretch>
        </p:blipFill>
        <p:spPr>
          <a:xfrm>
            <a:off x="212352" y="236649"/>
            <a:ext cx="11767296" cy="5850778"/>
          </a:xfrm>
          <a:prstGeom prst="rect">
            <a:avLst/>
          </a:prstGeom>
        </p:spPr>
      </p:pic>
      <p:pic>
        <p:nvPicPr>
          <p:cNvPr id="8" name="Audio 7">
            <a:hlinkClick r:id="" action="ppaction://media"/>
            <a:extLst>
              <a:ext uri="{FF2B5EF4-FFF2-40B4-BE49-F238E27FC236}">
                <a16:creationId xmlns:a16="http://schemas.microsoft.com/office/drawing/2014/main" id="{B31373FC-6D70-22F8-9C08-198FEA6188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5812375"/>
      </p:ext>
    </p:extLst>
  </p:cSld>
  <p:clrMapOvr>
    <a:masterClrMapping/>
  </p:clrMapOvr>
  <mc:AlternateContent xmlns:mc="http://schemas.openxmlformats.org/markup-compatibility/2006" xmlns:p14="http://schemas.microsoft.com/office/powerpoint/2010/main">
    <mc:Choice Requires="p14">
      <p:transition spd="slow" p14:dur="2000" advTm="38778"/>
    </mc:Choice>
    <mc:Fallback xmlns="">
      <p:transition spd="slow" advTm="3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820DB7-9F69-683A-A109-A568C482E79A}"/>
              </a:ext>
            </a:extLst>
          </p:cNvPr>
          <p:cNvPicPr>
            <a:picLocks noChangeAspect="1"/>
          </p:cNvPicPr>
          <p:nvPr/>
        </p:nvPicPr>
        <p:blipFill>
          <a:blip r:embed="rId5"/>
          <a:srcRect/>
          <a:stretch/>
        </p:blipFill>
        <p:spPr>
          <a:xfrm>
            <a:off x="714940" y="1829097"/>
            <a:ext cx="2385767" cy="2385767"/>
          </a:xfrm>
          <a:prstGeom prst="rect">
            <a:avLst/>
          </a:prstGeom>
          <a:noFill/>
        </p:spPr>
      </p:pic>
      <p:sp>
        <p:nvSpPr>
          <p:cNvPr id="4" name="Title 3">
            <a:extLst>
              <a:ext uri="{FF2B5EF4-FFF2-40B4-BE49-F238E27FC236}">
                <a16:creationId xmlns:a16="http://schemas.microsoft.com/office/drawing/2014/main" id="{A1407C65-CC52-984A-806A-8F191272F025}"/>
              </a:ext>
            </a:extLst>
          </p:cNvPr>
          <p:cNvSpPr>
            <a:spLocks noGrp="1"/>
          </p:cNvSpPr>
          <p:nvPr>
            <p:ph type="title"/>
          </p:nvPr>
        </p:nvSpPr>
        <p:spPr>
          <a:xfrm>
            <a:off x="838200" y="355076"/>
            <a:ext cx="10515600" cy="591673"/>
          </a:xfrm>
        </p:spPr>
        <p:txBody>
          <a:bodyPr anchor="b">
            <a:normAutofit/>
          </a:bodyPr>
          <a:lstStyle/>
          <a:p>
            <a:pPr algn="ctr"/>
            <a:r>
              <a:rPr lang="en-US" dirty="0"/>
              <a:t>Where to find information on the RFP</a:t>
            </a:r>
            <a:endParaRPr lang="en-VE" dirty="0"/>
          </a:p>
        </p:txBody>
      </p:sp>
      <p:pic>
        <p:nvPicPr>
          <p:cNvPr id="7" name="Content Placeholder 6">
            <a:extLst>
              <a:ext uri="{FF2B5EF4-FFF2-40B4-BE49-F238E27FC236}">
                <a16:creationId xmlns:a16="http://schemas.microsoft.com/office/drawing/2014/main" id="{BB17808D-3DEB-5958-4446-48134E3664E5}"/>
              </a:ext>
            </a:extLst>
          </p:cNvPr>
          <p:cNvPicPr>
            <a:picLocks noGrp="1" noChangeAspect="1"/>
          </p:cNvPicPr>
          <p:nvPr>
            <p:ph sz="half" idx="1"/>
          </p:nvPr>
        </p:nvPicPr>
        <p:blipFill>
          <a:blip r:embed="rId6"/>
          <a:stretch>
            <a:fillRect/>
          </a:stretch>
        </p:blipFill>
        <p:spPr>
          <a:xfrm>
            <a:off x="3599235" y="1167320"/>
            <a:ext cx="8243994" cy="5374702"/>
          </a:xfrm>
        </p:spPr>
      </p:pic>
      <p:pic>
        <p:nvPicPr>
          <p:cNvPr id="11" name="Picture 10">
            <a:extLst>
              <a:ext uri="{FF2B5EF4-FFF2-40B4-BE49-F238E27FC236}">
                <a16:creationId xmlns:a16="http://schemas.microsoft.com/office/drawing/2014/main" id="{7D2CCD75-E229-F607-A0FA-06F781B40FAA}"/>
              </a:ext>
            </a:extLst>
          </p:cNvPr>
          <p:cNvPicPr>
            <a:picLocks noChangeAspect="1"/>
          </p:cNvPicPr>
          <p:nvPr/>
        </p:nvPicPr>
        <p:blipFill>
          <a:blip r:embed="rId7"/>
          <a:stretch>
            <a:fillRect/>
          </a:stretch>
        </p:blipFill>
        <p:spPr>
          <a:xfrm>
            <a:off x="132386" y="4353053"/>
            <a:ext cx="3517740" cy="641224"/>
          </a:xfrm>
          <a:prstGeom prst="rect">
            <a:avLst/>
          </a:prstGeom>
        </p:spPr>
      </p:pic>
      <p:pic>
        <p:nvPicPr>
          <p:cNvPr id="19" name="Audio 18">
            <a:hlinkClick r:id="" action="ppaction://media"/>
            <a:extLst>
              <a:ext uri="{FF2B5EF4-FFF2-40B4-BE49-F238E27FC236}">
                <a16:creationId xmlns:a16="http://schemas.microsoft.com/office/drawing/2014/main" id="{7C16F6E7-A4E1-728E-751C-D459B77FE2D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5631242"/>
      </p:ext>
    </p:extLst>
  </p:cSld>
  <p:clrMapOvr>
    <a:masterClrMapping/>
  </p:clrMapOvr>
  <mc:AlternateContent xmlns:mc="http://schemas.openxmlformats.org/markup-compatibility/2006" xmlns:p14="http://schemas.microsoft.com/office/powerpoint/2010/main">
    <mc:Choice Requires="p14">
      <p:transition spd="slow" p14:dur="2000" advTm="15484"/>
    </mc:Choice>
    <mc:Fallback xmlns="">
      <p:transition spd="slow" advTm="15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3281AA-8C49-498D-BB7D-21B7FEE8BBB9}"/>
              </a:ext>
            </a:extLst>
          </p:cNvPr>
          <p:cNvSpPr txBox="1"/>
          <p:nvPr/>
        </p:nvSpPr>
        <p:spPr>
          <a:xfrm>
            <a:off x="2280306" y="2921168"/>
            <a:ext cx="8439912" cy="1015663"/>
          </a:xfrm>
          <a:prstGeom prst="rect">
            <a:avLst/>
          </a:prstGeom>
          <a:noFill/>
        </p:spPr>
        <p:txBody>
          <a:bodyPr wrap="square" rtlCol="0">
            <a:spAutoFit/>
          </a:bodyPr>
          <a:lstStyle/>
          <a:p>
            <a:r>
              <a:rPr lang="en-US" sz="2000" dirty="0"/>
              <a:t>To obtain this information in an alternate format such as Braille, large print, electronic formats, etc. please contact Mellissa Kamanya at </a:t>
            </a:r>
            <a:r>
              <a:rPr lang="en-US" sz="2000" dirty="0">
                <a:hlinkClick r:id="rId5"/>
              </a:rPr>
              <a:t>mkamanya@bendoregon.gov</a:t>
            </a:r>
            <a:r>
              <a:rPr lang="en-US" sz="2000" dirty="0"/>
              <a:t> or 541-382-5615. Relay Users Dial 7-1-1.</a:t>
            </a:r>
          </a:p>
        </p:txBody>
      </p:sp>
      <p:pic>
        <p:nvPicPr>
          <p:cNvPr id="9" name="Audio 8">
            <a:hlinkClick r:id="" action="ppaction://media"/>
            <a:extLst>
              <a:ext uri="{FF2B5EF4-FFF2-40B4-BE49-F238E27FC236}">
                <a16:creationId xmlns:a16="http://schemas.microsoft.com/office/drawing/2014/main" id="{84DAF4CF-E912-2E4B-CCC8-6DBBF65F860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2660578"/>
      </p:ext>
    </p:extLst>
  </p:cSld>
  <p:clrMapOvr>
    <a:masterClrMapping/>
  </p:clrMapOvr>
  <mc:AlternateContent xmlns:mc="http://schemas.openxmlformats.org/markup-compatibility/2006" xmlns:p14="http://schemas.microsoft.com/office/powerpoint/2010/main">
    <mc:Choice Requires="p14">
      <p:transition spd="slow" p14:dur="2000" advTm="34023"/>
    </mc:Choice>
    <mc:Fallback xmlns="">
      <p:transition spd="slow" advTm="34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CA89361-972E-6288-4414-5280748222D8}"/>
              </a:ext>
            </a:extLst>
          </p:cNvPr>
          <p:cNvSpPr>
            <a:spLocks noGrp="1"/>
          </p:cNvSpPr>
          <p:nvPr>
            <p:ph sz="half" idx="1"/>
          </p:nvPr>
        </p:nvSpPr>
        <p:spPr>
          <a:xfrm>
            <a:off x="414568" y="1320834"/>
            <a:ext cx="4830672" cy="4838806"/>
          </a:xfrm>
        </p:spPr>
        <p:txBody>
          <a:bodyPr>
            <a:normAutofit/>
          </a:bodyPr>
          <a:lstStyle/>
          <a:p>
            <a:pPr marL="342900" indent="-342900">
              <a:spcBef>
                <a:spcPts val="0"/>
              </a:spcBef>
              <a:buFont typeface="Arial" panose="020B0604020202020204" pitchFamily="34" charset="0"/>
              <a:buChar char="•"/>
            </a:pPr>
            <a:r>
              <a:rPr lang="en-US" dirty="0">
                <a:effectLst/>
              </a:rPr>
              <a:t>Bend is the largest urban area in Oregon east of the Cascade Mountains with an approximate population of 99,178 (2020 census data). </a:t>
            </a:r>
          </a:p>
          <a:p>
            <a:pPr marL="571500" lvl="1" indent="-342900">
              <a:spcBef>
                <a:spcPts val="0"/>
              </a:spcBef>
              <a:buFont typeface="Arial" panose="020B0604020202020204" pitchFamily="34" charset="0"/>
              <a:buChar char="•"/>
            </a:pPr>
            <a:r>
              <a:rPr lang="en-US" dirty="0">
                <a:effectLst/>
              </a:rPr>
              <a:t>2030 </a:t>
            </a:r>
            <a:r>
              <a:rPr lang="en-US" dirty="0"/>
              <a:t>population ≈ </a:t>
            </a:r>
            <a:r>
              <a:rPr lang="en-US" dirty="0">
                <a:effectLst/>
              </a:rPr>
              <a:t>123,574</a:t>
            </a:r>
          </a:p>
          <a:p>
            <a:pPr marL="571500" lvl="1" indent="-342900">
              <a:spcBef>
                <a:spcPts val="0"/>
              </a:spcBef>
              <a:buFont typeface="Arial" panose="020B0604020202020204" pitchFamily="34" charset="0"/>
              <a:buChar char="•"/>
            </a:pPr>
            <a:r>
              <a:rPr lang="en-US" dirty="0"/>
              <a:t>2050 population ≈ </a:t>
            </a:r>
            <a:r>
              <a:rPr lang="en-US" dirty="0">
                <a:effectLst/>
              </a:rPr>
              <a:t>184,754</a:t>
            </a:r>
          </a:p>
          <a:p>
            <a:pPr marL="342900" indent="-342900">
              <a:spcBef>
                <a:spcPts val="0"/>
              </a:spcBef>
              <a:buFont typeface="Arial" panose="020B0604020202020204" pitchFamily="34" charset="0"/>
              <a:buChar char="•"/>
            </a:pPr>
            <a:r>
              <a:rPr lang="en-US" dirty="0">
                <a:effectLst/>
              </a:rPr>
              <a:t>Increased challenges related to housing availability and affordability. </a:t>
            </a:r>
          </a:p>
          <a:p>
            <a:pPr marL="342900" indent="-342900">
              <a:spcBef>
                <a:spcPts val="0"/>
              </a:spcBef>
              <a:buFont typeface="Arial" panose="020B0604020202020204" pitchFamily="34" charset="0"/>
              <a:buChar char="•"/>
            </a:pPr>
            <a:r>
              <a:rPr lang="en-US" dirty="0">
                <a:effectLst/>
              </a:rPr>
              <a:t>By 2028, 16,700 new dwelling units will be needed to meet population growth.  </a:t>
            </a:r>
          </a:p>
          <a:p>
            <a:pPr marL="285750" indent="-285750">
              <a:buFont typeface="Arial" panose="020B0604020202020204" pitchFamily="34" charset="0"/>
              <a:buChar char="•"/>
            </a:pPr>
            <a:endParaRPr lang="en-US" dirty="0">
              <a:effectLst/>
            </a:endParaRPr>
          </a:p>
          <a:p>
            <a:pPr marL="285750" indent="-285750">
              <a:buFont typeface="Arial" panose="020B0604020202020204" pitchFamily="34" charset="0"/>
              <a:buChar char="•"/>
            </a:pPr>
            <a:endParaRPr lang="en-US" dirty="0"/>
          </a:p>
        </p:txBody>
      </p:sp>
      <p:pic>
        <p:nvPicPr>
          <p:cNvPr id="5" name="Picture 4" descr="A river running through a city&#10;&#10;Description automatically generated">
            <a:extLst>
              <a:ext uri="{FF2B5EF4-FFF2-40B4-BE49-F238E27FC236}">
                <a16:creationId xmlns:a16="http://schemas.microsoft.com/office/drawing/2014/main" id="{E0227852-7352-35D4-A8D1-958F55251E05}"/>
              </a:ext>
            </a:extLst>
          </p:cNvPr>
          <p:cNvPicPr>
            <a:picLocks noChangeAspect="1"/>
          </p:cNvPicPr>
          <p:nvPr/>
        </p:nvPicPr>
        <p:blipFill rotWithShape="1">
          <a:blip r:embed="rId5"/>
          <a:srcRect l="2675" r="15082"/>
          <a:stretch/>
        </p:blipFill>
        <p:spPr>
          <a:xfrm>
            <a:off x="5695742" y="1636384"/>
            <a:ext cx="6081690" cy="4207706"/>
          </a:xfrm>
          <a:prstGeom prst="rect">
            <a:avLst/>
          </a:prstGeom>
          <a:noFill/>
        </p:spPr>
      </p:pic>
      <p:sp>
        <p:nvSpPr>
          <p:cNvPr id="11" name="Title 1">
            <a:extLst>
              <a:ext uri="{FF2B5EF4-FFF2-40B4-BE49-F238E27FC236}">
                <a16:creationId xmlns:a16="http://schemas.microsoft.com/office/drawing/2014/main" id="{454EB7ED-B72F-22F3-4697-0F94D69DF530}"/>
              </a:ext>
            </a:extLst>
          </p:cNvPr>
          <p:cNvSpPr>
            <a:spLocks noGrp="1"/>
          </p:cNvSpPr>
          <p:nvPr>
            <p:ph type="title"/>
          </p:nvPr>
        </p:nvSpPr>
        <p:spPr>
          <a:xfrm>
            <a:off x="831850" y="491263"/>
            <a:ext cx="10515600" cy="591673"/>
          </a:xfrm>
        </p:spPr>
        <p:txBody>
          <a:bodyPr anchor="b">
            <a:normAutofit/>
          </a:bodyPr>
          <a:lstStyle/>
          <a:p>
            <a:pPr algn="ctr"/>
            <a:r>
              <a:rPr lang="en-US" dirty="0"/>
              <a:t>City of Bend</a:t>
            </a:r>
          </a:p>
        </p:txBody>
      </p:sp>
      <p:pic>
        <p:nvPicPr>
          <p:cNvPr id="9" name="Audio 8">
            <a:hlinkClick r:id="" action="ppaction://media"/>
            <a:extLst>
              <a:ext uri="{FF2B5EF4-FFF2-40B4-BE49-F238E27FC236}">
                <a16:creationId xmlns:a16="http://schemas.microsoft.com/office/drawing/2014/main" id="{A3B3DABB-FBE5-2D97-4ECD-BD87B8B3FC4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5351065"/>
      </p:ext>
    </p:extLst>
  </p:cSld>
  <p:clrMapOvr>
    <a:masterClrMapping/>
  </p:clrMapOvr>
  <mc:AlternateContent xmlns:mc="http://schemas.openxmlformats.org/markup-compatibility/2006" xmlns:p14="http://schemas.microsoft.com/office/powerpoint/2010/main">
    <mc:Choice Requires="p14">
      <p:transition spd="slow" p14:dur="2000" advTm="28301"/>
    </mc:Choice>
    <mc:Fallback xmlns="">
      <p:transition spd="slow" advTm="28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room&#10;&#10;Description automatically generated">
            <a:extLst>
              <a:ext uri="{FF2B5EF4-FFF2-40B4-BE49-F238E27FC236}">
                <a16:creationId xmlns:a16="http://schemas.microsoft.com/office/drawing/2014/main" id="{E0227852-7352-35D4-A8D1-958F55251E05}"/>
              </a:ext>
            </a:extLst>
          </p:cNvPr>
          <p:cNvPicPr>
            <a:picLocks noChangeAspect="1"/>
          </p:cNvPicPr>
          <p:nvPr/>
        </p:nvPicPr>
        <p:blipFill rotWithShape="1">
          <a:blip r:embed="rId5"/>
          <a:srcRect l="19046" r="20531"/>
          <a:stretch/>
        </p:blipFill>
        <p:spPr>
          <a:xfrm>
            <a:off x="1184428" y="1555617"/>
            <a:ext cx="4428713" cy="3939661"/>
          </a:xfrm>
          <a:prstGeom prst="rect">
            <a:avLst/>
          </a:prstGeom>
          <a:noFill/>
        </p:spPr>
      </p:pic>
      <p:sp>
        <p:nvSpPr>
          <p:cNvPr id="19" name="Text Placeholder 18">
            <a:extLst>
              <a:ext uri="{FF2B5EF4-FFF2-40B4-BE49-F238E27FC236}">
                <a16:creationId xmlns:a16="http://schemas.microsoft.com/office/drawing/2014/main" id="{CCA89361-972E-6288-4414-5280748222D8}"/>
              </a:ext>
            </a:extLst>
          </p:cNvPr>
          <p:cNvSpPr>
            <a:spLocks noGrp="1"/>
          </p:cNvSpPr>
          <p:nvPr>
            <p:ph sz="half" idx="2"/>
          </p:nvPr>
        </p:nvSpPr>
        <p:spPr>
          <a:xfrm>
            <a:off x="6172200" y="1233607"/>
            <a:ext cx="5501936" cy="5469034"/>
          </a:xfrm>
        </p:spPr>
        <p:txBody>
          <a:bodyPr>
            <a:normAutofit fontScale="92500" lnSpcReduction="20000"/>
          </a:bodyPr>
          <a:lstStyle/>
          <a:p>
            <a:pPr>
              <a:lnSpc>
                <a:spcPct val="110000"/>
              </a:lnSpc>
            </a:pPr>
            <a:r>
              <a:rPr lang="en-US" sz="2000" dirty="0">
                <a:effectLst/>
                <a:latin typeface="Arial" panose="020B0604020202020204" pitchFamily="34" charset="0"/>
                <a:cs typeface="Arial" panose="020B0604020202020204" pitchFamily="34" charset="0"/>
              </a:rPr>
              <a:t>On June 21, 2023, Bend City Council adopted the Resolution Adopting a Procedure for the Sale of City Property for Developing Affordable Rental and Owner-Occupied Housing Purposes and Declaring Certain Property Surplus. </a:t>
            </a:r>
          </a:p>
          <a:p>
            <a:pPr>
              <a:lnSpc>
                <a:spcPct val="110000"/>
              </a:lnSpc>
            </a:pPr>
            <a:r>
              <a:rPr lang="en-US" sz="2000" dirty="0">
                <a:effectLst/>
                <a:latin typeface="Arial" panose="020B0604020202020204" pitchFamily="34" charset="0"/>
                <a:cs typeface="Arial" panose="020B0604020202020204" pitchFamily="34" charset="0"/>
              </a:rPr>
              <a:t>Bend Code 1.50.040.K requires property to be sold by Request for Proposals (“RFP”) to those interested in developing the property for the use as affordable housing.</a:t>
            </a:r>
          </a:p>
          <a:p>
            <a:pPr lvl="1">
              <a:lnSpc>
                <a:spcPct val="110000"/>
              </a:lnSpc>
            </a:pPr>
            <a:r>
              <a:rPr lang="en-US" sz="2000" dirty="0">
                <a:effectLst/>
                <a:latin typeface="Arial" panose="020B0604020202020204" pitchFamily="34" charset="0"/>
                <a:cs typeface="Arial" panose="020B0604020202020204" pitchFamily="34" charset="0"/>
              </a:rPr>
              <a:t>proposals to be reviewed by the City’s Affordable Housing Advisory Committee (“AHAC”), </a:t>
            </a:r>
          </a:p>
          <a:p>
            <a:pPr lvl="1">
              <a:lnSpc>
                <a:spcPct val="110000"/>
              </a:lnSpc>
            </a:pPr>
            <a:r>
              <a:rPr lang="en-US" sz="2000" dirty="0">
                <a:effectLst/>
                <a:latin typeface="Arial" panose="020B0604020202020204" pitchFamily="34" charset="0"/>
                <a:cs typeface="Arial" panose="020B0604020202020204" pitchFamily="34" charset="0"/>
              </a:rPr>
              <a:t>AHAC makes a recommendation to the City Council as to which proposal to accept, or whether to accept a proposal if only one is received. </a:t>
            </a:r>
          </a:p>
          <a:p>
            <a:pPr>
              <a:lnSpc>
                <a:spcPct val="110000"/>
              </a:lnSpc>
            </a:pPr>
            <a:r>
              <a:rPr lang="en-US" sz="2000" dirty="0">
                <a:effectLst/>
                <a:latin typeface="Arial" panose="020B0604020202020204" pitchFamily="34" charset="0"/>
                <a:cs typeface="Arial" panose="020B0604020202020204" pitchFamily="34" charset="0"/>
              </a:rPr>
              <a:t>The City Council will make the final decision on any proposal.</a:t>
            </a:r>
          </a:p>
        </p:txBody>
      </p:sp>
      <p:sp>
        <p:nvSpPr>
          <p:cNvPr id="11" name="Title 1">
            <a:extLst>
              <a:ext uri="{FF2B5EF4-FFF2-40B4-BE49-F238E27FC236}">
                <a16:creationId xmlns:a16="http://schemas.microsoft.com/office/drawing/2014/main" id="{454EB7ED-B72F-22F3-4697-0F94D69DF530}"/>
              </a:ext>
            </a:extLst>
          </p:cNvPr>
          <p:cNvSpPr>
            <a:spLocks noGrp="1"/>
          </p:cNvSpPr>
          <p:nvPr>
            <p:ph type="title"/>
          </p:nvPr>
        </p:nvSpPr>
        <p:spPr>
          <a:xfrm>
            <a:off x="991648" y="375853"/>
            <a:ext cx="10515600" cy="591673"/>
          </a:xfrm>
        </p:spPr>
        <p:txBody>
          <a:bodyPr anchor="b">
            <a:normAutofit/>
          </a:bodyPr>
          <a:lstStyle/>
          <a:p>
            <a:pPr algn="ctr"/>
            <a:r>
              <a:rPr lang="en-US" dirty="0"/>
              <a:t>Bend City Council Resolution</a:t>
            </a:r>
          </a:p>
        </p:txBody>
      </p:sp>
      <p:pic>
        <p:nvPicPr>
          <p:cNvPr id="18" name="Audio 17">
            <a:hlinkClick r:id="" action="ppaction://media"/>
            <a:extLst>
              <a:ext uri="{FF2B5EF4-FFF2-40B4-BE49-F238E27FC236}">
                <a16:creationId xmlns:a16="http://schemas.microsoft.com/office/drawing/2014/main" id="{B8A0E4ED-7463-DC4F-98DB-0DB760EA4F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32911728"/>
      </p:ext>
    </p:extLst>
  </p:cSld>
  <p:clrMapOvr>
    <a:masterClrMapping/>
  </p:clrMapOvr>
  <mc:AlternateContent xmlns:mc="http://schemas.openxmlformats.org/markup-compatibility/2006" xmlns:p14="http://schemas.microsoft.com/office/powerpoint/2010/main">
    <mc:Choice Requires="p14">
      <p:transition spd="slow" p14:dur="2000" advTm="49481"/>
    </mc:Choice>
    <mc:Fallback xmlns="">
      <p:transition spd="slow" advTm="4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1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B7D3-1315-6143-ACDA-229B80F4EAE6}"/>
              </a:ext>
            </a:extLst>
          </p:cNvPr>
          <p:cNvSpPr>
            <a:spLocks noGrp="1"/>
          </p:cNvSpPr>
          <p:nvPr>
            <p:ph type="title"/>
          </p:nvPr>
        </p:nvSpPr>
        <p:spPr/>
        <p:txBody>
          <a:bodyPr/>
          <a:lstStyle/>
          <a:p>
            <a:r>
              <a:rPr lang="en-US" sz="6600" dirty="0"/>
              <a:t>Timeline</a:t>
            </a:r>
            <a:endParaRPr lang="en-VE" dirty="0"/>
          </a:p>
        </p:txBody>
      </p:sp>
      <p:pic>
        <p:nvPicPr>
          <p:cNvPr id="5" name="Picture 4" descr="A calendar with a number on it&#10;&#10;Description automatically generated">
            <a:extLst>
              <a:ext uri="{FF2B5EF4-FFF2-40B4-BE49-F238E27FC236}">
                <a16:creationId xmlns:a16="http://schemas.microsoft.com/office/drawing/2014/main" id="{B19A5592-9803-3C27-7615-6713349C35C7}"/>
              </a:ext>
            </a:extLst>
          </p:cNvPr>
          <p:cNvPicPr>
            <a:picLocks noChangeAspect="1"/>
          </p:cNvPicPr>
          <p:nvPr/>
        </p:nvPicPr>
        <p:blipFill>
          <a:blip r:embed="rId5"/>
          <a:stretch>
            <a:fillRect/>
          </a:stretch>
        </p:blipFill>
        <p:spPr>
          <a:xfrm>
            <a:off x="7685252" y="2471227"/>
            <a:ext cx="4386773" cy="4386773"/>
          </a:xfrm>
          <a:prstGeom prst="rect">
            <a:avLst/>
          </a:prstGeom>
        </p:spPr>
      </p:pic>
      <p:pic>
        <p:nvPicPr>
          <p:cNvPr id="6" name="Audio 5">
            <a:hlinkClick r:id="" action="ppaction://media"/>
            <a:extLst>
              <a:ext uri="{FF2B5EF4-FFF2-40B4-BE49-F238E27FC236}">
                <a16:creationId xmlns:a16="http://schemas.microsoft.com/office/drawing/2014/main" id="{D855B41B-D7B8-ABB2-9053-DD1B31BD5C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7843072"/>
      </p:ext>
    </p:extLst>
  </p:cSld>
  <p:clrMapOvr>
    <a:masterClrMapping/>
  </p:clrMapOvr>
  <mc:AlternateContent xmlns:mc="http://schemas.openxmlformats.org/markup-compatibility/2006" xmlns:p14="http://schemas.microsoft.com/office/powerpoint/2010/main">
    <mc:Choice Requires="p14">
      <p:transition spd="slow" p14:dur="2000" advTm="2691"/>
    </mc:Choice>
    <mc:Fallback xmlns="">
      <p:transition spd="slow" advTm="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0F2193-3703-3C73-0201-26A5F1BA08E7}"/>
              </a:ext>
            </a:extLst>
          </p:cNvPr>
          <p:cNvPicPr>
            <a:picLocks noChangeAspect="1"/>
          </p:cNvPicPr>
          <p:nvPr/>
        </p:nvPicPr>
        <p:blipFill>
          <a:blip r:embed="rId5"/>
          <a:stretch>
            <a:fillRect/>
          </a:stretch>
        </p:blipFill>
        <p:spPr>
          <a:xfrm>
            <a:off x="212352" y="236649"/>
            <a:ext cx="11767296" cy="5850778"/>
          </a:xfrm>
          <a:prstGeom prst="rect">
            <a:avLst/>
          </a:prstGeom>
        </p:spPr>
      </p:pic>
      <p:pic>
        <p:nvPicPr>
          <p:cNvPr id="33" name="Audio 32">
            <a:hlinkClick r:id="" action="ppaction://media"/>
            <a:extLst>
              <a:ext uri="{FF2B5EF4-FFF2-40B4-BE49-F238E27FC236}">
                <a16:creationId xmlns:a16="http://schemas.microsoft.com/office/drawing/2014/main" id="{A82642F3-2BD4-699B-B59A-CA61EA3645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2825147"/>
      </p:ext>
    </p:extLst>
  </p:cSld>
  <p:clrMapOvr>
    <a:masterClrMapping/>
  </p:clrMapOvr>
  <mc:AlternateContent xmlns:mc="http://schemas.openxmlformats.org/markup-compatibility/2006" xmlns:p14="http://schemas.microsoft.com/office/powerpoint/2010/main">
    <mc:Choice Requires="p14">
      <p:transition spd="slow" p14:dur="2000" advTm="107126"/>
    </mc:Choice>
    <mc:Fallback xmlns="">
      <p:transition spd="slow" advTm="107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407C65-CC52-984A-806A-8F191272F025}"/>
              </a:ext>
            </a:extLst>
          </p:cNvPr>
          <p:cNvSpPr>
            <a:spLocks noGrp="1"/>
          </p:cNvSpPr>
          <p:nvPr>
            <p:ph type="title"/>
          </p:nvPr>
        </p:nvSpPr>
        <p:spPr>
          <a:xfrm>
            <a:off x="838200" y="355076"/>
            <a:ext cx="10515600" cy="591673"/>
          </a:xfrm>
        </p:spPr>
        <p:txBody>
          <a:bodyPr anchor="b">
            <a:normAutofit/>
          </a:bodyPr>
          <a:lstStyle/>
          <a:p>
            <a:pPr algn="ctr"/>
            <a:r>
              <a:rPr lang="en-US" dirty="0"/>
              <a:t>Pre-Application Meeting with Planning Division</a:t>
            </a:r>
            <a:endParaRPr lang="en-VE" dirty="0"/>
          </a:p>
        </p:txBody>
      </p:sp>
      <p:sp>
        <p:nvSpPr>
          <p:cNvPr id="3" name="Content Placeholder 2">
            <a:extLst>
              <a:ext uri="{FF2B5EF4-FFF2-40B4-BE49-F238E27FC236}">
                <a16:creationId xmlns:a16="http://schemas.microsoft.com/office/drawing/2014/main" id="{E935B69A-D468-9147-C954-A54E197E1F99}"/>
              </a:ext>
            </a:extLst>
          </p:cNvPr>
          <p:cNvSpPr>
            <a:spLocks noGrp="1"/>
          </p:cNvSpPr>
          <p:nvPr>
            <p:ph sz="half" idx="1"/>
          </p:nvPr>
        </p:nvSpPr>
        <p:spPr>
          <a:xfrm>
            <a:off x="680440" y="1753144"/>
            <a:ext cx="7044142" cy="4599021"/>
          </a:xfrm>
        </p:spPr>
        <p:txBody>
          <a:bodyPr/>
          <a:lstStyle/>
          <a:p>
            <a:pPr marL="0" marR="0" indent="0">
              <a:lnSpc>
                <a:spcPct val="107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Applicants are also encouraged to participate in a no-cost           pre-application meeting through the Planning Division prior to submitting an application.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To schedule the pre-application, scan the QR Code or visit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https://cityview.ci.bend.or.us/Portal/Account/Logon</a:t>
            </a:r>
            <a:endPar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latin typeface="Arial" panose="020B0604020202020204" pitchFamily="34" charset="0"/>
                <a:ea typeface="Calibri" panose="020F0502020204030204" pitchFamily="34" charset="0"/>
                <a:cs typeface="Times New Roman" panose="02020603050405020304" pitchFamily="18" charset="0"/>
              </a:rPr>
              <a:t>This link will also be on the Affordable Housing Developer Resources website.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qr code on a white background&#10;&#10;Description automatically generated">
            <a:extLst>
              <a:ext uri="{FF2B5EF4-FFF2-40B4-BE49-F238E27FC236}">
                <a16:creationId xmlns:a16="http://schemas.microsoft.com/office/drawing/2014/main" id="{839A8698-7BC3-50C2-3882-4D4E03DD7024}"/>
              </a:ext>
            </a:extLst>
          </p:cNvPr>
          <p:cNvPicPr>
            <a:picLocks noChangeAspect="1"/>
          </p:cNvPicPr>
          <p:nvPr/>
        </p:nvPicPr>
        <p:blipFill>
          <a:blip r:embed="rId6"/>
          <a:stretch>
            <a:fillRect/>
          </a:stretch>
        </p:blipFill>
        <p:spPr>
          <a:xfrm>
            <a:off x="8835231" y="2359610"/>
            <a:ext cx="2138779" cy="2138779"/>
          </a:xfrm>
          <a:prstGeom prst="rect">
            <a:avLst/>
          </a:prstGeom>
        </p:spPr>
      </p:pic>
      <p:pic>
        <p:nvPicPr>
          <p:cNvPr id="31" name="Audio 30">
            <a:hlinkClick r:id="" action="ppaction://media"/>
            <a:extLst>
              <a:ext uri="{FF2B5EF4-FFF2-40B4-BE49-F238E27FC236}">
                <a16:creationId xmlns:a16="http://schemas.microsoft.com/office/drawing/2014/main" id="{BC9AD13D-EE35-3CB3-366D-9D999968C54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32631246"/>
      </p:ext>
    </p:extLst>
  </p:cSld>
  <p:clrMapOvr>
    <a:masterClrMapping/>
  </p:clrMapOvr>
  <mc:AlternateContent xmlns:mc="http://schemas.openxmlformats.org/markup-compatibility/2006" xmlns:p14="http://schemas.microsoft.com/office/powerpoint/2010/main">
    <mc:Choice Requires="p14">
      <p:transition spd="slow" p14:dur="2000" advTm="16571"/>
    </mc:Choice>
    <mc:Fallback xmlns="">
      <p:transition spd="slow" advTm="16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17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B7D3-1315-6143-ACDA-229B80F4EAE6}"/>
              </a:ext>
            </a:extLst>
          </p:cNvPr>
          <p:cNvSpPr>
            <a:spLocks noGrp="1"/>
          </p:cNvSpPr>
          <p:nvPr>
            <p:ph type="title"/>
          </p:nvPr>
        </p:nvSpPr>
        <p:spPr/>
        <p:txBody>
          <a:bodyPr>
            <a:normAutofit/>
          </a:bodyPr>
          <a:lstStyle/>
          <a:p>
            <a:r>
              <a:rPr lang="en-US" sz="6600" dirty="0"/>
              <a:t>FAQs </a:t>
            </a:r>
            <a:endParaRPr lang="en-VE" sz="6600" dirty="0"/>
          </a:p>
        </p:txBody>
      </p:sp>
      <p:pic>
        <p:nvPicPr>
          <p:cNvPr id="9" name="Picture 8" descr="A white text in a circle&#10;&#10;Description automatically generated">
            <a:extLst>
              <a:ext uri="{FF2B5EF4-FFF2-40B4-BE49-F238E27FC236}">
                <a16:creationId xmlns:a16="http://schemas.microsoft.com/office/drawing/2014/main" id="{D8B2C948-150E-2DF6-0F2F-27FD3499EAEE}"/>
              </a:ext>
            </a:extLst>
          </p:cNvPr>
          <p:cNvPicPr>
            <a:picLocks noChangeAspect="1"/>
          </p:cNvPicPr>
          <p:nvPr/>
        </p:nvPicPr>
        <p:blipFill>
          <a:blip r:embed="rId5"/>
          <a:stretch>
            <a:fillRect/>
          </a:stretch>
        </p:blipFill>
        <p:spPr>
          <a:xfrm>
            <a:off x="7529209" y="2647541"/>
            <a:ext cx="4048327" cy="4048327"/>
          </a:xfrm>
          <a:prstGeom prst="rect">
            <a:avLst/>
          </a:prstGeom>
        </p:spPr>
      </p:pic>
      <p:pic>
        <p:nvPicPr>
          <p:cNvPr id="15" name="Audio 14">
            <a:hlinkClick r:id="" action="ppaction://media"/>
            <a:extLst>
              <a:ext uri="{FF2B5EF4-FFF2-40B4-BE49-F238E27FC236}">
                <a16:creationId xmlns:a16="http://schemas.microsoft.com/office/drawing/2014/main" id="{19FC8E18-97AF-6BDD-82FA-CBCEC4AAFF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1771018"/>
      </p:ext>
    </p:extLst>
  </p:cSld>
  <p:clrMapOvr>
    <a:masterClrMapping/>
  </p:clrMapOvr>
  <mc:AlternateContent xmlns:mc="http://schemas.openxmlformats.org/markup-compatibility/2006" xmlns:p14="http://schemas.microsoft.com/office/powerpoint/2010/main">
    <mc:Choice Requires="p14">
      <p:transition spd="slow" p14:dur="2000" advTm="3261"/>
    </mc:Choice>
    <mc:Fallback xmlns="">
      <p:transition spd="slow" advTm="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54EB7ED-B72F-22F3-4697-0F94D69DF530}"/>
              </a:ext>
            </a:extLst>
          </p:cNvPr>
          <p:cNvSpPr>
            <a:spLocks noGrp="1"/>
          </p:cNvSpPr>
          <p:nvPr>
            <p:ph type="title"/>
          </p:nvPr>
        </p:nvSpPr>
        <p:spPr>
          <a:xfrm>
            <a:off x="839788" y="457200"/>
            <a:ext cx="10697216" cy="531812"/>
          </a:xfrm>
        </p:spPr>
        <p:txBody>
          <a:bodyPr>
            <a:normAutofit/>
          </a:bodyPr>
          <a:lstStyle/>
          <a:p>
            <a:pPr algn="ctr"/>
            <a:r>
              <a:rPr lang="en-US" sz="3200" dirty="0"/>
              <a:t>Frequently Asked Questions (FAQs)</a:t>
            </a:r>
          </a:p>
        </p:txBody>
      </p:sp>
      <p:pic>
        <p:nvPicPr>
          <p:cNvPr id="18" name="Content Placeholder 17">
            <a:extLst>
              <a:ext uri="{FF2B5EF4-FFF2-40B4-BE49-F238E27FC236}">
                <a16:creationId xmlns:a16="http://schemas.microsoft.com/office/drawing/2014/main" id="{CB01CF06-9E52-F59A-A515-53A6EDE2274C}"/>
              </a:ext>
            </a:extLst>
          </p:cNvPr>
          <p:cNvPicPr>
            <a:picLocks noGrp="1" noChangeAspect="1"/>
          </p:cNvPicPr>
          <p:nvPr>
            <p:ph idx="1"/>
          </p:nvPr>
        </p:nvPicPr>
        <p:blipFill rotWithShape="1">
          <a:blip r:embed="rId5"/>
          <a:stretch/>
        </p:blipFill>
        <p:spPr>
          <a:xfrm>
            <a:off x="6948099" y="1775282"/>
            <a:ext cx="4682442" cy="3888462"/>
          </a:xfrm>
          <a:ln w="3175">
            <a:solidFill>
              <a:schemeClr val="tx1"/>
            </a:solidFill>
          </a:ln>
        </p:spPr>
      </p:pic>
      <p:sp>
        <p:nvSpPr>
          <p:cNvPr id="19" name="Text Placeholder 18">
            <a:extLst>
              <a:ext uri="{FF2B5EF4-FFF2-40B4-BE49-F238E27FC236}">
                <a16:creationId xmlns:a16="http://schemas.microsoft.com/office/drawing/2014/main" id="{CCA89361-972E-6288-4414-5280748222D8}"/>
              </a:ext>
            </a:extLst>
          </p:cNvPr>
          <p:cNvSpPr>
            <a:spLocks noGrp="1"/>
          </p:cNvSpPr>
          <p:nvPr>
            <p:ph type="body" sz="half" idx="2"/>
          </p:nvPr>
        </p:nvSpPr>
        <p:spPr>
          <a:xfrm>
            <a:off x="839788" y="1570038"/>
            <a:ext cx="5738565" cy="4298950"/>
          </a:xfrm>
        </p:spPr>
        <p:txBody>
          <a:bodyPr/>
          <a:lstStyle/>
          <a:p>
            <a:pPr marL="285750" indent="-28575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Technical questions should be directed to </a:t>
            </a:r>
            <a:r>
              <a:rPr lang="en-US"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housing@bendoregon.gov</a:t>
            </a:r>
            <a:r>
              <a:rPr lang="en-US"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p>
          <a:p>
            <a:pPr marL="285750" indent="-285750">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Include </a:t>
            </a:r>
            <a:r>
              <a:rPr lang="en-US" sz="1800" dirty="0">
                <a:effectLst/>
                <a:latin typeface="Arial" panose="020B0604020202020204" pitchFamily="34" charset="0"/>
                <a:ea typeface="Calibri" panose="020F0502020204030204" pitchFamily="34" charset="0"/>
                <a:cs typeface="Arial" panose="020B0604020202020204" pitchFamily="34" charset="0"/>
              </a:rPr>
              <a:t>“</a:t>
            </a:r>
            <a:r>
              <a:rPr lang="en-US" sz="2000" dirty="0">
                <a:effectLst/>
                <a:latin typeface="Arial" panose="020B0604020202020204" pitchFamily="34" charset="0"/>
                <a:ea typeface="Calibri" panose="020F0502020204030204" pitchFamily="34" charset="0"/>
                <a:cs typeface="Arial" panose="020B0604020202020204" pitchFamily="34" charset="0"/>
              </a:rPr>
              <a:t>Surplus</a:t>
            </a:r>
            <a:r>
              <a:rPr lang="en-US" sz="1800" dirty="0">
                <a:effectLst/>
                <a:latin typeface="Arial" panose="020B0604020202020204" pitchFamily="34" charset="0"/>
                <a:ea typeface="Calibri" panose="020F0502020204030204" pitchFamily="34" charset="0"/>
                <a:cs typeface="Arial" panose="020B0604020202020204" pitchFamily="34" charset="0"/>
              </a:rPr>
              <a:t> RFP – Bear Creek” in the subject line.</a:t>
            </a:r>
          </a:p>
          <a:p>
            <a:pPr marL="285750" indent="-28575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The FAQ period closes November 21, 2023, at 11:59 AM PST.</a:t>
            </a:r>
          </a:p>
          <a:p>
            <a:pPr marL="285750" indent="-28575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FAQs and answers will be posted at </a:t>
            </a:r>
            <a:r>
              <a:rPr lang="en-US"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www.bendoregon.gov/affordable-housing-developers</a:t>
            </a:r>
            <a:r>
              <a:rPr lang="en-US" sz="1800" dirty="0">
                <a:effectLst/>
                <a:latin typeface="Arial" panose="020B0604020202020204" pitchFamily="34" charset="0"/>
                <a:ea typeface="Calibri" panose="020F0502020204030204" pitchFamily="34" charset="0"/>
                <a:cs typeface="Arial" panose="020B0604020202020204" pitchFamily="34" charset="0"/>
              </a:rPr>
              <a:t> on November 22, 2023. </a:t>
            </a:r>
          </a:p>
          <a:p>
            <a:pPr marL="285750" indent="-285750">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Questions requiring clarification or modifications to the RFP from the City of Bend will be made available in the form of an addenda(s) to the RFP and posted on the website.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4" name="Audio 3">
            <a:hlinkClick r:id="" action="ppaction://media"/>
            <a:extLst>
              <a:ext uri="{FF2B5EF4-FFF2-40B4-BE49-F238E27FC236}">
                <a16:creationId xmlns:a16="http://schemas.microsoft.com/office/drawing/2014/main" id="{9E57E767-E12E-935E-A631-70F749F5121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65822691"/>
      </p:ext>
    </p:extLst>
  </p:cSld>
  <p:clrMapOvr>
    <a:masterClrMapping/>
  </p:clrMapOvr>
  <mc:AlternateContent xmlns:mc="http://schemas.openxmlformats.org/markup-compatibility/2006" xmlns:p14="http://schemas.microsoft.com/office/powerpoint/2010/main">
    <mc:Choice Requires="p14">
      <p:transition spd="slow" p14:dur="2000" advTm="34932"/>
    </mc:Choice>
    <mc:Fallback xmlns="">
      <p:transition spd="slow" advTm="3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E7E6E6"/>
      </a:lt2>
      <a:accent1>
        <a:srgbClr val="2B5D80"/>
      </a:accent1>
      <a:accent2>
        <a:srgbClr val="18696D"/>
      </a:accent2>
      <a:accent3>
        <a:srgbClr val="7B476C"/>
      </a:accent3>
      <a:accent4>
        <a:srgbClr val="486A3E"/>
      </a:accent4>
      <a:accent5>
        <a:srgbClr val="E2DF75"/>
      </a:accent5>
      <a:accent6>
        <a:srgbClr val="E0DEBE"/>
      </a:accent6>
      <a:hlink>
        <a:srgbClr val="9B2629"/>
      </a:hlink>
      <a:folHlink>
        <a:srgbClr val="7B476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City of Bend Template.potx" id="{CF06E4B7-CB9A-48FB-A973-2134232A70B6}" vid="{F0628C41-EC6D-4558-A9A1-8AEB1C45EE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2022 City of Bend Template</Template>
  <TotalTime>1372</TotalTime>
  <Words>978</Words>
  <Application>Microsoft Office PowerPoint</Application>
  <PresentationFormat>Widescreen</PresentationFormat>
  <Paragraphs>111</Paragraphs>
  <Slides>22</Slides>
  <Notes>22</Notes>
  <HiddenSlides>0</HiddenSlides>
  <MMClips>22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Surplus Land RFP:  Bear Creek </vt:lpstr>
      <vt:lpstr>Background</vt:lpstr>
      <vt:lpstr>City of Bend</vt:lpstr>
      <vt:lpstr>Bend City Council Resolution</vt:lpstr>
      <vt:lpstr>Timeline</vt:lpstr>
      <vt:lpstr>PowerPoint Presentation</vt:lpstr>
      <vt:lpstr>Pre-Application Meeting with Planning Division</vt:lpstr>
      <vt:lpstr>FAQs </vt:lpstr>
      <vt:lpstr>Frequently Asked Questions (FAQs)</vt:lpstr>
      <vt:lpstr>Bear Creek  Parcel</vt:lpstr>
      <vt:lpstr>Bear Creek Parcel </vt:lpstr>
      <vt:lpstr>Cost  Information</vt:lpstr>
      <vt:lpstr>Cost Information</vt:lpstr>
      <vt:lpstr>Request for Proposal  Details</vt:lpstr>
      <vt:lpstr>Affordable Housing Covenant</vt:lpstr>
      <vt:lpstr>Submittal Requirements </vt:lpstr>
      <vt:lpstr>Selection Process</vt:lpstr>
      <vt:lpstr>Selection Process</vt:lpstr>
      <vt:lpstr>Evaluation Criteria and Bonus </vt:lpstr>
      <vt:lpstr>PowerPoint Presentation</vt:lpstr>
      <vt:lpstr>Where to find information on the RFP</vt:lpstr>
      <vt:lpstr>PowerPoint Presentation</vt:lpstr>
    </vt:vector>
  </TitlesOfParts>
  <Company>City of Bend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CICT Awardee Training</dc:title>
  <dc:creator>Mellissa Kamanya</dc:creator>
  <cp:lastModifiedBy>Deena Cook</cp:lastModifiedBy>
  <cp:revision>31</cp:revision>
  <dcterms:created xsi:type="dcterms:W3CDTF">2023-07-10T18:13:19Z</dcterms:created>
  <dcterms:modified xsi:type="dcterms:W3CDTF">2023-10-27T16:06:15Z</dcterms:modified>
</cp:coreProperties>
</file>