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758" r:id="rId4"/>
  </p:sldMasterIdLst>
  <p:notesMasterIdLst>
    <p:notesMasterId r:id="rId12"/>
  </p:notesMasterIdLst>
  <p:sldIdLst>
    <p:sldId id="265" r:id="rId5"/>
    <p:sldId id="350" r:id="rId6"/>
    <p:sldId id="356" r:id="rId7"/>
    <p:sldId id="353" r:id="rId8"/>
    <p:sldId id="273" r:id="rId9"/>
    <p:sldId id="354" r:id="rId10"/>
    <p:sldId id="337" r:id="rId11"/>
  </p:sldIdLst>
  <p:sldSz cx="12192000" cy="6858000"/>
  <p:notesSz cx="6858000" cy="9144000"/>
  <p:defaultText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4A55"/>
    <a:srgbClr val="B1C1D5"/>
    <a:srgbClr val="83A8B0"/>
    <a:srgbClr val="C796AF"/>
    <a:srgbClr val="124268"/>
    <a:srgbClr val="AAC8CD"/>
    <a:srgbClr val="284C24"/>
    <a:srgbClr val="792A55"/>
    <a:srgbClr val="87A1BB"/>
    <a:srgbClr val="0071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F4250D-28A9-B568-3208-887A5453F0D3}" v="14" dt="2026-01-24T00:43:23.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961" autoAdjust="0"/>
  </p:normalViewPr>
  <p:slideViewPr>
    <p:cSldViewPr snapToGrid="0" snapToObjects="1">
      <p:cViewPr varScale="1">
        <p:scale>
          <a:sx n="99" d="100"/>
          <a:sy n="99" d="100"/>
        </p:scale>
        <p:origin x="1032" y="90"/>
      </p:cViewPr>
      <p:guideLst/>
    </p:cSldViewPr>
  </p:slideViewPr>
  <p:outlineViewPr>
    <p:cViewPr>
      <p:scale>
        <a:sx n="33" d="100"/>
        <a:sy n="33" d="100"/>
      </p:scale>
      <p:origin x="0" y="-2124"/>
    </p:cViewPr>
  </p:outlineViewPr>
  <p:notesTextViewPr>
    <p:cViewPr>
      <p:scale>
        <a:sx n="1" d="1"/>
        <a:sy n="1" d="1"/>
      </p:scale>
      <p:origin x="0" y="0"/>
    </p:cViewPr>
  </p:notesTextViewPr>
  <p:notesViewPr>
    <p:cSldViewPr snapToGrid="0" snapToObjects="1">
      <p:cViewPr varScale="1">
        <p:scale>
          <a:sx n="137" d="100"/>
          <a:sy n="137" d="100"/>
        </p:scale>
        <p:origin x="474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670246-1CCF-45BA-87F6-09048A47F5DC}" type="doc">
      <dgm:prSet loTypeId="urn:microsoft.com/office/officeart/2005/8/layout/default" loCatId="list" qsTypeId="urn:microsoft.com/office/officeart/2005/8/quickstyle/simple2" qsCatId="simple" csTypeId="urn:microsoft.com/office/officeart/2005/8/colors/accent2_2" csCatId="accent2"/>
      <dgm:spPr/>
      <dgm:t>
        <a:bodyPr/>
        <a:lstStyle/>
        <a:p>
          <a:endParaRPr lang="en-US"/>
        </a:p>
      </dgm:t>
    </dgm:pt>
    <dgm:pt modelId="{B868AE07-DC92-407A-AEFE-11AF8AB71421}">
      <dgm:prSet/>
      <dgm:spPr/>
      <dgm:t>
        <a:bodyPr/>
        <a:lstStyle/>
        <a:p>
          <a:r>
            <a:rPr lang="en-US"/>
            <a:t>Municipal Code</a:t>
          </a:r>
        </a:p>
      </dgm:t>
    </dgm:pt>
    <dgm:pt modelId="{3D78D59C-0F3E-46E5-B960-CD048A626C25}" type="parTrans" cxnId="{4E33A91C-7814-41C5-B10A-0311D5108CC0}">
      <dgm:prSet/>
      <dgm:spPr/>
      <dgm:t>
        <a:bodyPr/>
        <a:lstStyle/>
        <a:p>
          <a:endParaRPr lang="en-US"/>
        </a:p>
      </dgm:t>
    </dgm:pt>
    <dgm:pt modelId="{FE2406AA-1776-40F4-BCE5-B9038295AA7C}" type="sibTrans" cxnId="{4E33A91C-7814-41C5-B10A-0311D5108CC0}">
      <dgm:prSet/>
      <dgm:spPr/>
      <dgm:t>
        <a:bodyPr/>
        <a:lstStyle/>
        <a:p>
          <a:endParaRPr lang="en-US"/>
        </a:p>
      </dgm:t>
    </dgm:pt>
    <dgm:pt modelId="{92F5C9DC-A583-4403-B5AE-BC3DC9E9D83F}">
      <dgm:prSet/>
      <dgm:spPr/>
      <dgm:t>
        <a:bodyPr/>
        <a:lstStyle/>
        <a:p>
          <a:r>
            <a:rPr lang="en-US"/>
            <a:t>Development Code</a:t>
          </a:r>
        </a:p>
      </dgm:t>
    </dgm:pt>
    <dgm:pt modelId="{90C96EC8-BD26-4944-AB6E-87639871F00A}" type="parTrans" cxnId="{49240BA2-1915-4303-88F5-77C789FA32ED}">
      <dgm:prSet/>
      <dgm:spPr/>
      <dgm:t>
        <a:bodyPr/>
        <a:lstStyle/>
        <a:p>
          <a:endParaRPr lang="en-US"/>
        </a:p>
      </dgm:t>
    </dgm:pt>
    <dgm:pt modelId="{34A17055-6564-4401-AA9A-0670D4DCFA43}" type="sibTrans" cxnId="{49240BA2-1915-4303-88F5-77C789FA32ED}">
      <dgm:prSet/>
      <dgm:spPr/>
      <dgm:t>
        <a:bodyPr/>
        <a:lstStyle/>
        <a:p>
          <a:endParaRPr lang="en-US"/>
        </a:p>
      </dgm:t>
    </dgm:pt>
    <dgm:pt modelId="{D6F5CF3D-6C3D-4F6A-9EEF-F18AC5AF14E0}">
      <dgm:prSet/>
      <dgm:spPr/>
      <dgm:t>
        <a:bodyPr/>
        <a:lstStyle/>
        <a:p>
          <a:r>
            <a:rPr lang="en-US"/>
            <a:t>Comprehensive Plan</a:t>
          </a:r>
        </a:p>
      </dgm:t>
    </dgm:pt>
    <dgm:pt modelId="{8FFCA83C-C84F-40E3-A7F8-E64AAC45300F}" type="parTrans" cxnId="{5D6D2D08-F660-466D-8CFD-6A65B5008A3A}">
      <dgm:prSet/>
      <dgm:spPr/>
      <dgm:t>
        <a:bodyPr/>
        <a:lstStyle/>
        <a:p>
          <a:endParaRPr lang="en-US"/>
        </a:p>
      </dgm:t>
    </dgm:pt>
    <dgm:pt modelId="{CBF58162-B263-468F-9BBF-A8D51F2FE345}" type="sibTrans" cxnId="{5D6D2D08-F660-466D-8CFD-6A65B5008A3A}">
      <dgm:prSet/>
      <dgm:spPr/>
      <dgm:t>
        <a:bodyPr/>
        <a:lstStyle/>
        <a:p>
          <a:endParaRPr lang="en-US"/>
        </a:p>
      </dgm:t>
    </dgm:pt>
    <dgm:pt modelId="{A1FACB03-B535-476F-9AE0-A3DDB9095B77}">
      <dgm:prSet/>
      <dgm:spPr/>
      <dgm:t>
        <a:bodyPr/>
        <a:lstStyle/>
        <a:p>
          <a:r>
            <a:rPr lang="en-US"/>
            <a:t>City Ordinances</a:t>
          </a:r>
        </a:p>
      </dgm:t>
    </dgm:pt>
    <dgm:pt modelId="{99999255-F689-481A-880E-7605958149D1}" type="parTrans" cxnId="{B51A72B6-AFE1-4C23-B7EE-56C69E17A61B}">
      <dgm:prSet/>
      <dgm:spPr/>
      <dgm:t>
        <a:bodyPr/>
        <a:lstStyle/>
        <a:p>
          <a:endParaRPr lang="en-US"/>
        </a:p>
      </dgm:t>
    </dgm:pt>
    <dgm:pt modelId="{DEF62747-C32A-4433-98B6-33B01C772EB6}" type="sibTrans" cxnId="{B51A72B6-AFE1-4C23-B7EE-56C69E17A61B}">
      <dgm:prSet/>
      <dgm:spPr/>
      <dgm:t>
        <a:bodyPr/>
        <a:lstStyle/>
        <a:p>
          <a:endParaRPr lang="en-US"/>
        </a:p>
      </dgm:t>
    </dgm:pt>
    <dgm:pt modelId="{DEDCDB1E-A7E1-44DA-A8BE-CC3E2B933CFF}">
      <dgm:prSet/>
      <dgm:spPr/>
      <dgm:t>
        <a:bodyPr/>
        <a:lstStyle/>
        <a:p>
          <a:r>
            <a:rPr lang="en-US"/>
            <a:t>City Resolutions</a:t>
          </a:r>
        </a:p>
      </dgm:t>
    </dgm:pt>
    <dgm:pt modelId="{8A16EE8F-3863-4C25-A429-D4621E7D31B6}" type="parTrans" cxnId="{D9C1D169-479E-4270-92F1-CBBEBF7F50D0}">
      <dgm:prSet/>
      <dgm:spPr/>
      <dgm:t>
        <a:bodyPr/>
        <a:lstStyle/>
        <a:p>
          <a:endParaRPr lang="en-US"/>
        </a:p>
      </dgm:t>
    </dgm:pt>
    <dgm:pt modelId="{2DEA71DE-44CB-4050-870B-66D108FF13EC}" type="sibTrans" cxnId="{D9C1D169-479E-4270-92F1-CBBEBF7F50D0}">
      <dgm:prSet/>
      <dgm:spPr/>
      <dgm:t>
        <a:bodyPr/>
        <a:lstStyle/>
        <a:p>
          <a:endParaRPr lang="en-US"/>
        </a:p>
      </dgm:t>
    </dgm:pt>
    <dgm:pt modelId="{192566BD-0F71-479A-8580-E77FC5457C95}">
      <dgm:prSet/>
      <dgm:spPr/>
      <dgm:t>
        <a:bodyPr/>
        <a:lstStyle/>
        <a:p>
          <a:r>
            <a:rPr lang="en-US"/>
            <a:t>City Policies</a:t>
          </a:r>
        </a:p>
      </dgm:t>
    </dgm:pt>
    <dgm:pt modelId="{810BFBB6-095D-499B-BB57-A7031569DBFE}" type="parTrans" cxnId="{412E2FD9-54F8-4EE9-BC28-F0B82272519C}">
      <dgm:prSet/>
      <dgm:spPr/>
      <dgm:t>
        <a:bodyPr/>
        <a:lstStyle/>
        <a:p>
          <a:endParaRPr lang="en-US"/>
        </a:p>
      </dgm:t>
    </dgm:pt>
    <dgm:pt modelId="{B975FD4C-6E9F-4535-9A6F-5F9CFFD6FE67}" type="sibTrans" cxnId="{412E2FD9-54F8-4EE9-BC28-F0B82272519C}">
      <dgm:prSet/>
      <dgm:spPr/>
      <dgm:t>
        <a:bodyPr/>
        <a:lstStyle/>
        <a:p>
          <a:endParaRPr lang="en-US"/>
        </a:p>
      </dgm:t>
    </dgm:pt>
    <dgm:pt modelId="{29932731-4831-4931-9700-7BD713E291A1}" type="pres">
      <dgm:prSet presAssocID="{BD670246-1CCF-45BA-87F6-09048A47F5DC}" presName="diagram" presStyleCnt="0">
        <dgm:presLayoutVars>
          <dgm:dir/>
          <dgm:resizeHandles val="exact"/>
        </dgm:presLayoutVars>
      </dgm:prSet>
      <dgm:spPr/>
    </dgm:pt>
    <dgm:pt modelId="{0F99930E-0531-4145-B3E4-BF4B45997B05}" type="pres">
      <dgm:prSet presAssocID="{B868AE07-DC92-407A-AEFE-11AF8AB71421}" presName="node" presStyleLbl="node1" presStyleIdx="0" presStyleCnt="6">
        <dgm:presLayoutVars>
          <dgm:bulletEnabled val="1"/>
        </dgm:presLayoutVars>
      </dgm:prSet>
      <dgm:spPr/>
    </dgm:pt>
    <dgm:pt modelId="{FA69FF86-3477-4CE4-818B-034097C73C95}" type="pres">
      <dgm:prSet presAssocID="{FE2406AA-1776-40F4-BCE5-B9038295AA7C}" presName="sibTrans" presStyleCnt="0"/>
      <dgm:spPr/>
    </dgm:pt>
    <dgm:pt modelId="{C6755E89-CF2A-44E8-9CB9-65ED90F43A92}" type="pres">
      <dgm:prSet presAssocID="{92F5C9DC-A583-4403-B5AE-BC3DC9E9D83F}" presName="node" presStyleLbl="node1" presStyleIdx="1" presStyleCnt="6">
        <dgm:presLayoutVars>
          <dgm:bulletEnabled val="1"/>
        </dgm:presLayoutVars>
      </dgm:prSet>
      <dgm:spPr/>
    </dgm:pt>
    <dgm:pt modelId="{9F96D325-D775-43B9-ACEA-91C14B5FE47F}" type="pres">
      <dgm:prSet presAssocID="{34A17055-6564-4401-AA9A-0670D4DCFA43}" presName="sibTrans" presStyleCnt="0"/>
      <dgm:spPr/>
    </dgm:pt>
    <dgm:pt modelId="{800B6B05-1173-4ADC-9079-2F83021943B6}" type="pres">
      <dgm:prSet presAssocID="{D6F5CF3D-6C3D-4F6A-9EEF-F18AC5AF14E0}" presName="node" presStyleLbl="node1" presStyleIdx="2" presStyleCnt="6">
        <dgm:presLayoutVars>
          <dgm:bulletEnabled val="1"/>
        </dgm:presLayoutVars>
      </dgm:prSet>
      <dgm:spPr/>
    </dgm:pt>
    <dgm:pt modelId="{2438EF5E-0567-4DEB-962D-7FC4381C5A24}" type="pres">
      <dgm:prSet presAssocID="{CBF58162-B263-468F-9BBF-A8D51F2FE345}" presName="sibTrans" presStyleCnt="0"/>
      <dgm:spPr/>
    </dgm:pt>
    <dgm:pt modelId="{AEFAE2A9-2594-46E4-AB99-7F88B14D1176}" type="pres">
      <dgm:prSet presAssocID="{A1FACB03-B535-476F-9AE0-A3DDB9095B77}" presName="node" presStyleLbl="node1" presStyleIdx="3" presStyleCnt="6">
        <dgm:presLayoutVars>
          <dgm:bulletEnabled val="1"/>
        </dgm:presLayoutVars>
      </dgm:prSet>
      <dgm:spPr/>
    </dgm:pt>
    <dgm:pt modelId="{37952839-81A8-4A04-A803-D7E45F32A66B}" type="pres">
      <dgm:prSet presAssocID="{DEF62747-C32A-4433-98B6-33B01C772EB6}" presName="sibTrans" presStyleCnt="0"/>
      <dgm:spPr/>
    </dgm:pt>
    <dgm:pt modelId="{6E8A9438-67A3-4882-A5E0-3CE7EBD3386F}" type="pres">
      <dgm:prSet presAssocID="{DEDCDB1E-A7E1-44DA-A8BE-CC3E2B933CFF}" presName="node" presStyleLbl="node1" presStyleIdx="4" presStyleCnt="6">
        <dgm:presLayoutVars>
          <dgm:bulletEnabled val="1"/>
        </dgm:presLayoutVars>
      </dgm:prSet>
      <dgm:spPr/>
    </dgm:pt>
    <dgm:pt modelId="{E325C426-B8A3-4D49-B19A-AF225A287D8B}" type="pres">
      <dgm:prSet presAssocID="{2DEA71DE-44CB-4050-870B-66D108FF13EC}" presName="sibTrans" presStyleCnt="0"/>
      <dgm:spPr/>
    </dgm:pt>
    <dgm:pt modelId="{CCFEB214-625C-4F70-A8CD-8AB50451826F}" type="pres">
      <dgm:prSet presAssocID="{192566BD-0F71-479A-8580-E77FC5457C95}" presName="node" presStyleLbl="node1" presStyleIdx="5" presStyleCnt="6">
        <dgm:presLayoutVars>
          <dgm:bulletEnabled val="1"/>
        </dgm:presLayoutVars>
      </dgm:prSet>
      <dgm:spPr/>
    </dgm:pt>
  </dgm:ptLst>
  <dgm:cxnLst>
    <dgm:cxn modelId="{5D6D2D08-F660-466D-8CFD-6A65B5008A3A}" srcId="{BD670246-1CCF-45BA-87F6-09048A47F5DC}" destId="{D6F5CF3D-6C3D-4F6A-9EEF-F18AC5AF14E0}" srcOrd="2" destOrd="0" parTransId="{8FFCA83C-C84F-40E3-A7F8-E64AAC45300F}" sibTransId="{CBF58162-B263-468F-9BBF-A8D51F2FE345}"/>
    <dgm:cxn modelId="{4E33A91C-7814-41C5-B10A-0311D5108CC0}" srcId="{BD670246-1CCF-45BA-87F6-09048A47F5DC}" destId="{B868AE07-DC92-407A-AEFE-11AF8AB71421}" srcOrd="0" destOrd="0" parTransId="{3D78D59C-0F3E-46E5-B960-CD048A626C25}" sibTransId="{FE2406AA-1776-40F4-BCE5-B9038295AA7C}"/>
    <dgm:cxn modelId="{C022AE2D-4B17-4EF2-8161-FEE933C79D1D}" type="presOf" srcId="{BD670246-1CCF-45BA-87F6-09048A47F5DC}" destId="{29932731-4831-4931-9700-7BD713E291A1}" srcOrd="0" destOrd="0" presId="urn:microsoft.com/office/officeart/2005/8/layout/default"/>
    <dgm:cxn modelId="{D9C1D169-479E-4270-92F1-CBBEBF7F50D0}" srcId="{BD670246-1CCF-45BA-87F6-09048A47F5DC}" destId="{DEDCDB1E-A7E1-44DA-A8BE-CC3E2B933CFF}" srcOrd="4" destOrd="0" parTransId="{8A16EE8F-3863-4C25-A429-D4621E7D31B6}" sibTransId="{2DEA71DE-44CB-4050-870B-66D108FF13EC}"/>
    <dgm:cxn modelId="{6E61C74A-CA1C-4267-B1CD-ED0863E693A4}" type="presOf" srcId="{DEDCDB1E-A7E1-44DA-A8BE-CC3E2B933CFF}" destId="{6E8A9438-67A3-4882-A5E0-3CE7EBD3386F}" srcOrd="0" destOrd="0" presId="urn:microsoft.com/office/officeart/2005/8/layout/default"/>
    <dgm:cxn modelId="{EC40D473-352E-4ADE-BBB6-3F3AFD3C52F1}" type="presOf" srcId="{D6F5CF3D-6C3D-4F6A-9EEF-F18AC5AF14E0}" destId="{800B6B05-1173-4ADC-9079-2F83021943B6}" srcOrd="0" destOrd="0" presId="urn:microsoft.com/office/officeart/2005/8/layout/default"/>
    <dgm:cxn modelId="{2F0C6A55-2170-4317-A0F0-DDCC3B678877}" type="presOf" srcId="{192566BD-0F71-479A-8580-E77FC5457C95}" destId="{CCFEB214-625C-4F70-A8CD-8AB50451826F}" srcOrd="0" destOrd="0" presId="urn:microsoft.com/office/officeart/2005/8/layout/default"/>
    <dgm:cxn modelId="{49240BA2-1915-4303-88F5-77C789FA32ED}" srcId="{BD670246-1CCF-45BA-87F6-09048A47F5DC}" destId="{92F5C9DC-A583-4403-B5AE-BC3DC9E9D83F}" srcOrd="1" destOrd="0" parTransId="{90C96EC8-BD26-4944-AB6E-87639871F00A}" sibTransId="{34A17055-6564-4401-AA9A-0670D4DCFA43}"/>
    <dgm:cxn modelId="{0DB7F0AA-C8E0-423F-98A6-0D728D4BA0A3}" type="presOf" srcId="{92F5C9DC-A583-4403-B5AE-BC3DC9E9D83F}" destId="{C6755E89-CF2A-44E8-9CB9-65ED90F43A92}" srcOrd="0" destOrd="0" presId="urn:microsoft.com/office/officeart/2005/8/layout/default"/>
    <dgm:cxn modelId="{B51A72B6-AFE1-4C23-B7EE-56C69E17A61B}" srcId="{BD670246-1CCF-45BA-87F6-09048A47F5DC}" destId="{A1FACB03-B535-476F-9AE0-A3DDB9095B77}" srcOrd="3" destOrd="0" parTransId="{99999255-F689-481A-880E-7605958149D1}" sibTransId="{DEF62747-C32A-4433-98B6-33B01C772EB6}"/>
    <dgm:cxn modelId="{412E2FD9-54F8-4EE9-BC28-F0B82272519C}" srcId="{BD670246-1CCF-45BA-87F6-09048A47F5DC}" destId="{192566BD-0F71-479A-8580-E77FC5457C95}" srcOrd="5" destOrd="0" parTransId="{810BFBB6-095D-499B-BB57-A7031569DBFE}" sibTransId="{B975FD4C-6E9F-4535-9A6F-5F9CFFD6FE67}"/>
    <dgm:cxn modelId="{7BFA2EDB-5021-443D-9977-9B140506DF3D}" type="presOf" srcId="{A1FACB03-B535-476F-9AE0-A3DDB9095B77}" destId="{AEFAE2A9-2594-46E4-AB99-7F88B14D1176}" srcOrd="0" destOrd="0" presId="urn:microsoft.com/office/officeart/2005/8/layout/default"/>
    <dgm:cxn modelId="{DB5EA7E0-ED3B-44E0-A8AB-85F490BD415A}" type="presOf" srcId="{B868AE07-DC92-407A-AEFE-11AF8AB71421}" destId="{0F99930E-0531-4145-B3E4-BF4B45997B05}" srcOrd="0" destOrd="0" presId="urn:microsoft.com/office/officeart/2005/8/layout/default"/>
    <dgm:cxn modelId="{36720EE1-2C26-4635-A25C-E93C1B1CB1D1}" type="presParOf" srcId="{29932731-4831-4931-9700-7BD713E291A1}" destId="{0F99930E-0531-4145-B3E4-BF4B45997B05}" srcOrd="0" destOrd="0" presId="urn:microsoft.com/office/officeart/2005/8/layout/default"/>
    <dgm:cxn modelId="{7C7744B0-19FD-4210-853B-0229896E78A7}" type="presParOf" srcId="{29932731-4831-4931-9700-7BD713E291A1}" destId="{FA69FF86-3477-4CE4-818B-034097C73C95}" srcOrd="1" destOrd="0" presId="urn:microsoft.com/office/officeart/2005/8/layout/default"/>
    <dgm:cxn modelId="{0A1D512C-774C-4773-94C2-A3FEB912D86F}" type="presParOf" srcId="{29932731-4831-4931-9700-7BD713E291A1}" destId="{C6755E89-CF2A-44E8-9CB9-65ED90F43A92}" srcOrd="2" destOrd="0" presId="urn:microsoft.com/office/officeart/2005/8/layout/default"/>
    <dgm:cxn modelId="{7BBD5230-E684-483F-A657-D24FD7169F74}" type="presParOf" srcId="{29932731-4831-4931-9700-7BD713E291A1}" destId="{9F96D325-D775-43B9-ACEA-91C14B5FE47F}" srcOrd="3" destOrd="0" presId="urn:microsoft.com/office/officeart/2005/8/layout/default"/>
    <dgm:cxn modelId="{2431C41C-8E66-48BF-8362-1B1C74F5690D}" type="presParOf" srcId="{29932731-4831-4931-9700-7BD713E291A1}" destId="{800B6B05-1173-4ADC-9079-2F83021943B6}" srcOrd="4" destOrd="0" presId="urn:microsoft.com/office/officeart/2005/8/layout/default"/>
    <dgm:cxn modelId="{7124359E-F2B7-4FA1-9055-4E001EE7A706}" type="presParOf" srcId="{29932731-4831-4931-9700-7BD713E291A1}" destId="{2438EF5E-0567-4DEB-962D-7FC4381C5A24}" srcOrd="5" destOrd="0" presId="urn:microsoft.com/office/officeart/2005/8/layout/default"/>
    <dgm:cxn modelId="{02C64350-EF27-4B03-9148-E43A47BE7752}" type="presParOf" srcId="{29932731-4831-4931-9700-7BD713E291A1}" destId="{AEFAE2A9-2594-46E4-AB99-7F88B14D1176}" srcOrd="6" destOrd="0" presId="urn:microsoft.com/office/officeart/2005/8/layout/default"/>
    <dgm:cxn modelId="{30C724CC-698E-49CB-BFB8-8F3363F01E3B}" type="presParOf" srcId="{29932731-4831-4931-9700-7BD713E291A1}" destId="{37952839-81A8-4A04-A803-D7E45F32A66B}" srcOrd="7" destOrd="0" presId="urn:microsoft.com/office/officeart/2005/8/layout/default"/>
    <dgm:cxn modelId="{F967706F-4192-42CB-ACBB-C805496609F3}" type="presParOf" srcId="{29932731-4831-4931-9700-7BD713E291A1}" destId="{6E8A9438-67A3-4882-A5E0-3CE7EBD3386F}" srcOrd="8" destOrd="0" presId="urn:microsoft.com/office/officeart/2005/8/layout/default"/>
    <dgm:cxn modelId="{7D77D169-72C6-4F7D-8C7A-3E12ACD25C7B}" type="presParOf" srcId="{29932731-4831-4931-9700-7BD713E291A1}" destId="{E325C426-B8A3-4D49-B19A-AF225A287D8B}" srcOrd="9" destOrd="0" presId="urn:microsoft.com/office/officeart/2005/8/layout/default"/>
    <dgm:cxn modelId="{A17C523E-25DC-4A20-A246-1D52C14B4162}" type="presParOf" srcId="{29932731-4831-4931-9700-7BD713E291A1}" destId="{CCFEB214-625C-4F70-A8CD-8AB50451826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CAA001-DA1C-400B-946E-F238F9E3DFC9}"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AA5CF1E0-6D7F-4F57-BFF1-DEC199F439D7}">
      <dgm:prSet/>
      <dgm:spPr/>
      <dgm:t>
        <a:bodyPr/>
        <a:lstStyle/>
        <a:p>
          <a:pPr>
            <a:lnSpc>
              <a:spcPct val="100000"/>
            </a:lnSpc>
          </a:pPr>
          <a:r>
            <a:rPr lang="en-US"/>
            <a:t>Affordable Housing Fund</a:t>
          </a:r>
        </a:p>
      </dgm:t>
    </dgm:pt>
    <dgm:pt modelId="{F7158DE3-FD2B-4372-B0B8-6275B6640E8E}" type="parTrans" cxnId="{CAC439BF-234A-4849-ACD3-E4C7985AAE2E}">
      <dgm:prSet/>
      <dgm:spPr/>
      <dgm:t>
        <a:bodyPr/>
        <a:lstStyle/>
        <a:p>
          <a:endParaRPr lang="en-US"/>
        </a:p>
      </dgm:t>
    </dgm:pt>
    <dgm:pt modelId="{D8A27873-A8C0-4E57-AE28-C6E2F433445C}" type="sibTrans" cxnId="{CAC439BF-234A-4849-ACD3-E4C7985AAE2E}">
      <dgm:prSet/>
      <dgm:spPr/>
      <dgm:t>
        <a:bodyPr/>
        <a:lstStyle/>
        <a:p>
          <a:endParaRPr lang="en-US"/>
        </a:p>
      </dgm:t>
    </dgm:pt>
    <dgm:pt modelId="{9276186A-396F-4830-99D6-2923797AD973}">
      <dgm:prSet/>
      <dgm:spPr/>
      <dgm:t>
        <a:bodyPr/>
        <a:lstStyle/>
        <a:p>
          <a:pPr>
            <a:lnSpc>
              <a:spcPct val="100000"/>
            </a:lnSpc>
          </a:pPr>
          <a:r>
            <a:rPr lang="en-US"/>
            <a:t>Commercial and Industrial Construction Tax</a:t>
          </a:r>
        </a:p>
      </dgm:t>
    </dgm:pt>
    <dgm:pt modelId="{8DBD9224-780A-4DF4-8EBD-DA5D95C472D2}" type="parTrans" cxnId="{8FF5DC1D-2E05-4B24-A434-315407AE5FE5}">
      <dgm:prSet/>
      <dgm:spPr/>
      <dgm:t>
        <a:bodyPr/>
        <a:lstStyle/>
        <a:p>
          <a:endParaRPr lang="en-US"/>
        </a:p>
      </dgm:t>
    </dgm:pt>
    <dgm:pt modelId="{5173ACD8-9A00-4EAA-B94A-22448C55854A}" type="sibTrans" cxnId="{8FF5DC1D-2E05-4B24-A434-315407AE5FE5}">
      <dgm:prSet/>
      <dgm:spPr/>
      <dgm:t>
        <a:bodyPr/>
        <a:lstStyle/>
        <a:p>
          <a:endParaRPr lang="en-US"/>
        </a:p>
      </dgm:t>
    </dgm:pt>
    <dgm:pt modelId="{F1D79A6B-1A6C-4629-81F3-0DC76C076378}">
      <dgm:prSet/>
      <dgm:spPr/>
      <dgm:t>
        <a:bodyPr/>
        <a:lstStyle/>
        <a:p>
          <a:pPr>
            <a:lnSpc>
              <a:spcPct val="100000"/>
            </a:lnSpc>
          </a:pPr>
          <a:r>
            <a:rPr lang="en-US"/>
            <a:t>Pathways to Removing Obstacles to Housing Grant (PRO Housing)</a:t>
          </a:r>
        </a:p>
      </dgm:t>
    </dgm:pt>
    <dgm:pt modelId="{D2D58EB4-CE42-4F45-BD8E-7B291EF14BA7}" type="parTrans" cxnId="{76C99285-AFCE-4886-A107-B96C83CACEF5}">
      <dgm:prSet/>
      <dgm:spPr/>
      <dgm:t>
        <a:bodyPr/>
        <a:lstStyle/>
        <a:p>
          <a:endParaRPr lang="en-US"/>
        </a:p>
      </dgm:t>
    </dgm:pt>
    <dgm:pt modelId="{5EB2AD76-CEE2-4767-B842-7B9CC37A0D1B}" type="sibTrans" cxnId="{76C99285-AFCE-4886-A107-B96C83CACEF5}">
      <dgm:prSet/>
      <dgm:spPr/>
      <dgm:t>
        <a:bodyPr/>
        <a:lstStyle/>
        <a:p>
          <a:endParaRPr lang="en-US"/>
        </a:p>
      </dgm:t>
    </dgm:pt>
    <dgm:pt modelId="{CC5D0855-91C1-4876-8C55-7A24520F1A13}">
      <dgm:prSet/>
      <dgm:spPr/>
      <dgm:t>
        <a:bodyPr/>
        <a:lstStyle/>
        <a:p>
          <a:pPr>
            <a:lnSpc>
              <a:spcPct val="100000"/>
            </a:lnSpc>
          </a:pPr>
          <a:r>
            <a:rPr lang="en-US"/>
            <a:t>Community Development Block Grant (CDBG)</a:t>
          </a:r>
        </a:p>
      </dgm:t>
    </dgm:pt>
    <dgm:pt modelId="{04AF2916-73E3-442E-B406-DFC288BFA130}" type="parTrans" cxnId="{D0C2AA19-7064-4B83-A189-BD8971851FB8}">
      <dgm:prSet/>
      <dgm:spPr/>
      <dgm:t>
        <a:bodyPr/>
        <a:lstStyle/>
        <a:p>
          <a:endParaRPr lang="en-US"/>
        </a:p>
      </dgm:t>
    </dgm:pt>
    <dgm:pt modelId="{3010B342-B2BB-4366-85BA-7FD318ADA49E}" type="sibTrans" cxnId="{D0C2AA19-7064-4B83-A189-BD8971851FB8}">
      <dgm:prSet/>
      <dgm:spPr/>
      <dgm:t>
        <a:bodyPr/>
        <a:lstStyle/>
        <a:p>
          <a:endParaRPr lang="en-US"/>
        </a:p>
      </dgm:t>
    </dgm:pt>
    <dgm:pt modelId="{89E4D03B-D543-4E7C-957C-352CC7C8E514}" type="pres">
      <dgm:prSet presAssocID="{C6CAA001-DA1C-400B-946E-F238F9E3DFC9}" presName="root" presStyleCnt="0">
        <dgm:presLayoutVars>
          <dgm:dir/>
          <dgm:resizeHandles val="exact"/>
        </dgm:presLayoutVars>
      </dgm:prSet>
      <dgm:spPr/>
    </dgm:pt>
    <dgm:pt modelId="{D879BCE7-8ED4-4C60-8517-1A3A2F6C4700}" type="pres">
      <dgm:prSet presAssocID="{AA5CF1E0-6D7F-4F57-BFF1-DEC199F439D7}" presName="compNode" presStyleCnt="0"/>
      <dgm:spPr/>
    </dgm:pt>
    <dgm:pt modelId="{8E492983-A320-44D6-B5FD-CDBA66CBB055}" type="pres">
      <dgm:prSet presAssocID="{AA5CF1E0-6D7F-4F57-BFF1-DEC199F439D7}" presName="bgRect" presStyleLbl="bgShp" presStyleIdx="0" presStyleCnt="4"/>
      <dgm:spPr/>
    </dgm:pt>
    <dgm:pt modelId="{2848044B-99FE-49CD-BC04-56B2E5701C72}" type="pres">
      <dgm:prSet presAssocID="{AA5CF1E0-6D7F-4F57-BFF1-DEC199F439D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3279BB72-ED92-4063-B8CD-31C68337F0B4}" type="pres">
      <dgm:prSet presAssocID="{AA5CF1E0-6D7F-4F57-BFF1-DEC199F439D7}" presName="spaceRect" presStyleCnt="0"/>
      <dgm:spPr/>
    </dgm:pt>
    <dgm:pt modelId="{A3760AA0-E8C2-4BAF-A29A-0BEFA4826655}" type="pres">
      <dgm:prSet presAssocID="{AA5CF1E0-6D7F-4F57-BFF1-DEC199F439D7}" presName="parTx" presStyleLbl="revTx" presStyleIdx="0" presStyleCnt="4">
        <dgm:presLayoutVars>
          <dgm:chMax val="0"/>
          <dgm:chPref val="0"/>
        </dgm:presLayoutVars>
      </dgm:prSet>
      <dgm:spPr/>
    </dgm:pt>
    <dgm:pt modelId="{FF2B6B23-7A24-40D6-9CD7-89F29C0148E3}" type="pres">
      <dgm:prSet presAssocID="{D8A27873-A8C0-4E57-AE28-C6E2F433445C}" presName="sibTrans" presStyleCnt="0"/>
      <dgm:spPr/>
    </dgm:pt>
    <dgm:pt modelId="{C1F75E97-6BF3-4722-A7B2-5C716A49C867}" type="pres">
      <dgm:prSet presAssocID="{9276186A-396F-4830-99D6-2923797AD973}" presName="compNode" presStyleCnt="0"/>
      <dgm:spPr/>
    </dgm:pt>
    <dgm:pt modelId="{5CCF7358-E355-4CD1-84D1-61B97A106443}" type="pres">
      <dgm:prSet presAssocID="{9276186A-396F-4830-99D6-2923797AD973}" presName="bgRect" presStyleLbl="bgShp" presStyleIdx="1" presStyleCnt="4"/>
      <dgm:spPr/>
    </dgm:pt>
    <dgm:pt modelId="{16E028D4-76E9-4433-8069-BA3867527998}" type="pres">
      <dgm:prSet presAssocID="{9276186A-396F-4830-99D6-2923797AD97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actory"/>
        </a:ext>
      </dgm:extLst>
    </dgm:pt>
    <dgm:pt modelId="{32BE6B8D-5ED5-4127-A312-DED01AA1BD24}" type="pres">
      <dgm:prSet presAssocID="{9276186A-396F-4830-99D6-2923797AD973}" presName="spaceRect" presStyleCnt="0"/>
      <dgm:spPr/>
    </dgm:pt>
    <dgm:pt modelId="{E6CE1586-266A-468A-BB3B-D9F49BB0C3D9}" type="pres">
      <dgm:prSet presAssocID="{9276186A-396F-4830-99D6-2923797AD973}" presName="parTx" presStyleLbl="revTx" presStyleIdx="1" presStyleCnt="4">
        <dgm:presLayoutVars>
          <dgm:chMax val="0"/>
          <dgm:chPref val="0"/>
        </dgm:presLayoutVars>
      </dgm:prSet>
      <dgm:spPr/>
    </dgm:pt>
    <dgm:pt modelId="{16711D28-1C23-4D76-8F22-4756358874F7}" type="pres">
      <dgm:prSet presAssocID="{5173ACD8-9A00-4EAA-B94A-22448C55854A}" presName="sibTrans" presStyleCnt="0"/>
      <dgm:spPr/>
    </dgm:pt>
    <dgm:pt modelId="{3863ECF3-718C-41F3-BD0D-3BCFAB3C4697}" type="pres">
      <dgm:prSet presAssocID="{F1D79A6B-1A6C-4629-81F3-0DC76C076378}" presName="compNode" presStyleCnt="0"/>
      <dgm:spPr/>
    </dgm:pt>
    <dgm:pt modelId="{8FE355C8-EDE4-4FAD-A3E8-8E1069ABA2DB}" type="pres">
      <dgm:prSet presAssocID="{F1D79A6B-1A6C-4629-81F3-0DC76C076378}" presName="bgRect" presStyleLbl="bgShp" presStyleIdx="2" presStyleCnt="4"/>
      <dgm:spPr/>
    </dgm:pt>
    <dgm:pt modelId="{5961920D-174C-4BCE-8306-421A3DD28AF5}" type="pres">
      <dgm:prSet presAssocID="{F1D79A6B-1A6C-4629-81F3-0DC76C07637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me"/>
        </a:ext>
      </dgm:extLst>
    </dgm:pt>
    <dgm:pt modelId="{37115016-E172-483E-866A-2BB564192EB3}" type="pres">
      <dgm:prSet presAssocID="{F1D79A6B-1A6C-4629-81F3-0DC76C076378}" presName="spaceRect" presStyleCnt="0"/>
      <dgm:spPr/>
    </dgm:pt>
    <dgm:pt modelId="{B13B7F7B-4E8B-4953-9526-AF48472DA0BB}" type="pres">
      <dgm:prSet presAssocID="{F1D79A6B-1A6C-4629-81F3-0DC76C076378}" presName="parTx" presStyleLbl="revTx" presStyleIdx="2" presStyleCnt="4">
        <dgm:presLayoutVars>
          <dgm:chMax val="0"/>
          <dgm:chPref val="0"/>
        </dgm:presLayoutVars>
      </dgm:prSet>
      <dgm:spPr/>
    </dgm:pt>
    <dgm:pt modelId="{02B88290-0349-413A-9864-99FD8180AD31}" type="pres">
      <dgm:prSet presAssocID="{5EB2AD76-CEE2-4767-B842-7B9CC37A0D1B}" presName="sibTrans" presStyleCnt="0"/>
      <dgm:spPr/>
    </dgm:pt>
    <dgm:pt modelId="{C998A2A1-0623-4303-9C86-EB07DF1DDE6D}" type="pres">
      <dgm:prSet presAssocID="{CC5D0855-91C1-4876-8C55-7A24520F1A13}" presName="compNode" presStyleCnt="0"/>
      <dgm:spPr/>
    </dgm:pt>
    <dgm:pt modelId="{AF84C6DA-5535-4020-A603-25911D78E820}" type="pres">
      <dgm:prSet presAssocID="{CC5D0855-91C1-4876-8C55-7A24520F1A13}" presName="bgRect" presStyleLbl="bgShp" presStyleIdx="3" presStyleCnt="4"/>
      <dgm:spPr/>
    </dgm:pt>
    <dgm:pt modelId="{61D24DA6-92F3-46C5-9A74-A277DA0F31C5}" type="pres">
      <dgm:prSet presAssocID="{CC5D0855-91C1-4876-8C55-7A24520F1A1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ndshake"/>
        </a:ext>
      </dgm:extLst>
    </dgm:pt>
    <dgm:pt modelId="{B0B7A006-B0D5-44E2-AABD-A11EFBAEF9F1}" type="pres">
      <dgm:prSet presAssocID="{CC5D0855-91C1-4876-8C55-7A24520F1A13}" presName="spaceRect" presStyleCnt="0"/>
      <dgm:spPr/>
    </dgm:pt>
    <dgm:pt modelId="{52826E97-EF5F-4E33-B7AA-72E033418A4E}" type="pres">
      <dgm:prSet presAssocID="{CC5D0855-91C1-4876-8C55-7A24520F1A13}" presName="parTx" presStyleLbl="revTx" presStyleIdx="3" presStyleCnt="4">
        <dgm:presLayoutVars>
          <dgm:chMax val="0"/>
          <dgm:chPref val="0"/>
        </dgm:presLayoutVars>
      </dgm:prSet>
      <dgm:spPr/>
    </dgm:pt>
  </dgm:ptLst>
  <dgm:cxnLst>
    <dgm:cxn modelId="{9EEA5F10-24A4-4081-A174-492376BE3EDF}" type="presOf" srcId="{AA5CF1E0-6D7F-4F57-BFF1-DEC199F439D7}" destId="{A3760AA0-E8C2-4BAF-A29A-0BEFA4826655}" srcOrd="0" destOrd="0" presId="urn:microsoft.com/office/officeart/2018/2/layout/IconVerticalSolidList"/>
    <dgm:cxn modelId="{9011F911-C315-4C01-8FAF-B8EB780FA476}" type="presOf" srcId="{9276186A-396F-4830-99D6-2923797AD973}" destId="{E6CE1586-266A-468A-BB3B-D9F49BB0C3D9}" srcOrd="0" destOrd="0" presId="urn:microsoft.com/office/officeart/2018/2/layout/IconVerticalSolidList"/>
    <dgm:cxn modelId="{D0C2AA19-7064-4B83-A189-BD8971851FB8}" srcId="{C6CAA001-DA1C-400B-946E-F238F9E3DFC9}" destId="{CC5D0855-91C1-4876-8C55-7A24520F1A13}" srcOrd="3" destOrd="0" parTransId="{04AF2916-73E3-442E-B406-DFC288BFA130}" sibTransId="{3010B342-B2BB-4366-85BA-7FD318ADA49E}"/>
    <dgm:cxn modelId="{8FF5DC1D-2E05-4B24-A434-315407AE5FE5}" srcId="{C6CAA001-DA1C-400B-946E-F238F9E3DFC9}" destId="{9276186A-396F-4830-99D6-2923797AD973}" srcOrd="1" destOrd="0" parTransId="{8DBD9224-780A-4DF4-8EBD-DA5D95C472D2}" sibTransId="{5173ACD8-9A00-4EAA-B94A-22448C55854A}"/>
    <dgm:cxn modelId="{76C99285-AFCE-4886-A107-B96C83CACEF5}" srcId="{C6CAA001-DA1C-400B-946E-F238F9E3DFC9}" destId="{F1D79A6B-1A6C-4629-81F3-0DC76C076378}" srcOrd="2" destOrd="0" parTransId="{D2D58EB4-CE42-4F45-BD8E-7B291EF14BA7}" sibTransId="{5EB2AD76-CEE2-4767-B842-7B9CC37A0D1B}"/>
    <dgm:cxn modelId="{D9C0D386-6CE7-4069-9E85-1D1C8A769D4F}" type="presOf" srcId="{C6CAA001-DA1C-400B-946E-F238F9E3DFC9}" destId="{89E4D03B-D543-4E7C-957C-352CC7C8E514}" srcOrd="0" destOrd="0" presId="urn:microsoft.com/office/officeart/2018/2/layout/IconVerticalSolidList"/>
    <dgm:cxn modelId="{26EA1494-AF9A-4F78-9C77-1E209B33A7BF}" type="presOf" srcId="{F1D79A6B-1A6C-4629-81F3-0DC76C076378}" destId="{B13B7F7B-4E8B-4953-9526-AF48472DA0BB}" srcOrd="0" destOrd="0" presId="urn:microsoft.com/office/officeart/2018/2/layout/IconVerticalSolidList"/>
    <dgm:cxn modelId="{CAC439BF-234A-4849-ACD3-E4C7985AAE2E}" srcId="{C6CAA001-DA1C-400B-946E-F238F9E3DFC9}" destId="{AA5CF1E0-6D7F-4F57-BFF1-DEC199F439D7}" srcOrd="0" destOrd="0" parTransId="{F7158DE3-FD2B-4372-B0B8-6275B6640E8E}" sibTransId="{D8A27873-A8C0-4E57-AE28-C6E2F433445C}"/>
    <dgm:cxn modelId="{432987E8-9729-43F5-8FC3-CDF9D7CAC76D}" type="presOf" srcId="{CC5D0855-91C1-4876-8C55-7A24520F1A13}" destId="{52826E97-EF5F-4E33-B7AA-72E033418A4E}" srcOrd="0" destOrd="0" presId="urn:microsoft.com/office/officeart/2018/2/layout/IconVerticalSolidList"/>
    <dgm:cxn modelId="{7BE9787F-876A-404D-9DFA-97FCFE59D95B}" type="presParOf" srcId="{89E4D03B-D543-4E7C-957C-352CC7C8E514}" destId="{D879BCE7-8ED4-4C60-8517-1A3A2F6C4700}" srcOrd="0" destOrd="0" presId="urn:microsoft.com/office/officeart/2018/2/layout/IconVerticalSolidList"/>
    <dgm:cxn modelId="{5D7B7815-3C23-4992-BD7E-54233382F03A}" type="presParOf" srcId="{D879BCE7-8ED4-4C60-8517-1A3A2F6C4700}" destId="{8E492983-A320-44D6-B5FD-CDBA66CBB055}" srcOrd="0" destOrd="0" presId="urn:microsoft.com/office/officeart/2018/2/layout/IconVerticalSolidList"/>
    <dgm:cxn modelId="{089BA3DA-198D-480C-B3E7-11AD1A9D16E1}" type="presParOf" srcId="{D879BCE7-8ED4-4C60-8517-1A3A2F6C4700}" destId="{2848044B-99FE-49CD-BC04-56B2E5701C72}" srcOrd="1" destOrd="0" presId="urn:microsoft.com/office/officeart/2018/2/layout/IconVerticalSolidList"/>
    <dgm:cxn modelId="{B65426F3-751A-4015-9E87-198398640337}" type="presParOf" srcId="{D879BCE7-8ED4-4C60-8517-1A3A2F6C4700}" destId="{3279BB72-ED92-4063-B8CD-31C68337F0B4}" srcOrd="2" destOrd="0" presId="urn:microsoft.com/office/officeart/2018/2/layout/IconVerticalSolidList"/>
    <dgm:cxn modelId="{E7D186C5-E502-4033-B66F-4122FEFB51BF}" type="presParOf" srcId="{D879BCE7-8ED4-4C60-8517-1A3A2F6C4700}" destId="{A3760AA0-E8C2-4BAF-A29A-0BEFA4826655}" srcOrd="3" destOrd="0" presId="urn:microsoft.com/office/officeart/2018/2/layout/IconVerticalSolidList"/>
    <dgm:cxn modelId="{D1B44FFA-791C-4E58-B50E-276A014AEC4C}" type="presParOf" srcId="{89E4D03B-D543-4E7C-957C-352CC7C8E514}" destId="{FF2B6B23-7A24-40D6-9CD7-89F29C0148E3}" srcOrd="1" destOrd="0" presId="urn:microsoft.com/office/officeart/2018/2/layout/IconVerticalSolidList"/>
    <dgm:cxn modelId="{015E0C70-097C-4F6A-A005-19C6723A5A21}" type="presParOf" srcId="{89E4D03B-D543-4E7C-957C-352CC7C8E514}" destId="{C1F75E97-6BF3-4722-A7B2-5C716A49C867}" srcOrd="2" destOrd="0" presId="urn:microsoft.com/office/officeart/2018/2/layout/IconVerticalSolidList"/>
    <dgm:cxn modelId="{C7C243AB-1B1E-4FC4-B59D-372992734C0C}" type="presParOf" srcId="{C1F75E97-6BF3-4722-A7B2-5C716A49C867}" destId="{5CCF7358-E355-4CD1-84D1-61B97A106443}" srcOrd="0" destOrd="0" presId="urn:microsoft.com/office/officeart/2018/2/layout/IconVerticalSolidList"/>
    <dgm:cxn modelId="{A5D84821-27B0-4D85-A0B9-40A07ADBBE35}" type="presParOf" srcId="{C1F75E97-6BF3-4722-A7B2-5C716A49C867}" destId="{16E028D4-76E9-4433-8069-BA3867527998}" srcOrd="1" destOrd="0" presId="urn:microsoft.com/office/officeart/2018/2/layout/IconVerticalSolidList"/>
    <dgm:cxn modelId="{C6CABB4F-4CFB-4AD5-A104-17DC9FEFD06B}" type="presParOf" srcId="{C1F75E97-6BF3-4722-A7B2-5C716A49C867}" destId="{32BE6B8D-5ED5-4127-A312-DED01AA1BD24}" srcOrd="2" destOrd="0" presId="urn:microsoft.com/office/officeart/2018/2/layout/IconVerticalSolidList"/>
    <dgm:cxn modelId="{59D3CE1B-E23B-445E-BA52-01E1ABC7728F}" type="presParOf" srcId="{C1F75E97-6BF3-4722-A7B2-5C716A49C867}" destId="{E6CE1586-266A-468A-BB3B-D9F49BB0C3D9}" srcOrd="3" destOrd="0" presId="urn:microsoft.com/office/officeart/2018/2/layout/IconVerticalSolidList"/>
    <dgm:cxn modelId="{6C039405-7314-444B-B4F6-0165ECF15DAE}" type="presParOf" srcId="{89E4D03B-D543-4E7C-957C-352CC7C8E514}" destId="{16711D28-1C23-4D76-8F22-4756358874F7}" srcOrd="3" destOrd="0" presId="urn:microsoft.com/office/officeart/2018/2/layout/IconVerticalSolidList"/>
    <dgm:cxn modelId="{FA21DDCC-E808-4C36-9FD1-985D55209F2A}" type="presParOf" srcId="{89E4D03B-D543-4E7C-957C-352CC7C8E514}" destId="{3863ECF3-718C-41F3-BD0D-3BCFAB3C4697}" srcOrd="4" destOrd="0" presId="urn:microsoft.com/office/officeart/2018/2/layout/IconVerticalSolidList"/>
    <dgm:cxn modelId="{80027E96-37BD-4A83-A09D-03A64EFC8928}" type="presParOf" srcId="{3863ECF3-718C-41F3-BD0D-3BCFAB3C4697}" destId="{8FE355C8-EDE4-4FAD-A3E8-8E1069ABA2DB}" srcOrd="0" destOrd="0" presId="urn:microsoft.com/office/officeart/2018/2/layout/IconVerticalSolidList"/>
    <dgm:cxn modelId="{8FB1D92E-B63F-46AC-B126-5A0C857074FB}" type="presParOf" srcId="{3863ECF3-718C-41F3-BD0D-3BCFAB3C4697}" destId="{5961920D-174C-4BCE-8306-421A3DD28AF5}" srcOrd="1" destOrd="0" presId="urn:microsoft.com/office/officeart/2018/2/layout/IconVerticalSolidList"/>
    <dgm:cxn modelId="{105AD54E-80D1-4F88-A4BC-40B81BD3042C}" type="presParOf" srcId="{3863ECF3-718C-41F3-BD0D-3BCFAB3C4697}" destId="{37115016-E172-483E-866A-2BB564192EB3}" srcOrd="2" destOrd="0" presId="urn:microsoft.com/office/officeart/2018/2/layout/IconVerticalSolidList"/>
    <dgm:cxn modelId="{FD4A2349-3177-4D64-BE6F-D55B2EE54209}" type="presParOf" srcId="{3863ECF3-718C-41F3-BD0D-3BCFAB3C4697}" destId="{B13B7F7B-4E8B-4953-9526-AF48472DA0BB}" srcOrd="3" destOrd="0" presId="urn:microsoft.com/office/officeart/2018/2/layout/IconVerticalSolidList"/>
    <dgm:cxn modelId="{36191241-2A06-42C8-A2F7-D7E7E4226DEA}" type="presParOf" srcId="{89E4D03B-D543-4E7C-957C-352CC7C8E514}" destId="{02B88290-0349-413A-9864-99FD8180AD31}" srcOrd="5" destOrd="0" presId="urn:microsoft.com/office/officeart/2018/2/layout/IconVerticalSolidList"/>
    <dgm:cxn modelId="{09C3DBA6-BDC5-4338-8E8D-AAAC1F3AC319}" type="presParOf" srcId="{89E4D03B-D543-4E7C-957C-352CC7C8E514}" destId="{C998A2A1-0623-4303-9C86-EB07DF1DDE6D}" srcOrd="6" destOrd="0" presId="urn:microsoft.com/office/officeart/2018/2/layout/IconVerticalSolidList"/>
    <dgm:cxn modelId="{BDC9A5C8-7BDE-4F3D-9618-5D195315A326}" type="presParOf" srcId="{C998A2A1-0623-4303-9C86-EB07DF1DDE6D}" destId="{AF84C6DA-5535-4020-A603-25911D78E820}" srcOrd="0" destOrd="0" presId="urn:microsoft.com/office/officeart/2018/2/layout/IconVerticalSolidList"/>
    <dgm:cxn modelId="{2E4A6DB9-B1E1-4BB8-8C92-F9E549D5BAFE}" type="presParOf" srcId="{C998A2A1-0623-4303-9C86-EB07DF1DDE6D}" destId="{61D24DA6-92F3-46C5-9A74-A277DA0F31C5}" srcOrd="1" destOrd="0" presId="urn:microsoft.com/office/officeart/2018/2/layout/IconVerticalSolidList"/>
    <dgm:cxn modelId="{F630ED1F-BDCE-4F8A-8842-22983468245E}" type="presParOf" srcId="{C998A2A1-0623-4303-9C86-EB07DF1DDE6D}" destId="{B0B7A006-B0D5-44E2-AABD-A11EFBAEF9F1}" srcOrd="2" destOrd="0" presId="urn:microsoft.com/office/officeart/2018/2/layout/IconVerticalSolidList"/>
    <dgm:cxn modelId="{EE27C3F5-C518-43B8-9A1F-A4A60A9C9DF6}" type="presParOf" srcId="{C998A2A1-0623-4303-9C86-EB07DF1DDE6D}" destId="{52826E97-EF5F-4E33-B7AA-72E033418A4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6661A7-2098-423E-81B3-E8516D2E5863}" type="doc">
      <dgm:prSet loTypeId="urn:microsoft.com/office/officeart/2005/8/layout/list1" loCatId="list" qsTypeId="urn:microsoft.com/office/officeart/2005/8/quickstyle/simple2" qsCatId="simple" csTypeId="urn:microsoft.com/office/officeart/2005/8/colors/accent3_2" csCatId="accent3"/>
      <dgm:spPr/>
      <dgm:t>
        <a:bodyPr/>
        <a:lstStyle/>
        <a:p>
          <a:endParaRPr lang="en-US"/>
        </a:p>
      </dgm:t>
    </dgm:pt>
    <dgm:pt modelId="{8FDA8900-487B-425D-A3C2-17165C98E2F1}">
      <dgm:prSet/>
      <dgm:spPr/>
      <dgm:t>
        <a:bodyPr/>
        <a:lstStyle/>
        <a:p>
          <a:r>
            <a:rPr lang="en-US"/>
            <a:t>Consolidated Plan</a:t>
          </a:r>
        </a:p>
      </dgm:t>
    </dgm:pt>
    <dgm:pt modelId="{029E19AE-979E-412A-B0D7-3FC17F9D1224}" type="parTrans" cxnId="{44594AFD-D396-46E8-B5CB-BF2417399DDE}">
      <dgm:prSet/>
      <dgm:spPr/>
      <dgm:t>
        <a:bodyPr/>
        <a:lstStyle/>
        <a:p>
          <a:endParaRPr lang="en-US"/>
        </a:p>
      </dgm:t>
    </dgm:pt>
    <dgm:pt modelId="{D8902F4A-7BE1-4F0C-9B32-B971BE5BDBC7}" type="sibTrans" cxnId="{44594AFD-D396-46E8-B5CB-BF2417399DDE}">
      <dgm:prSet/>
      <dgm:spPr/>
      <dgm:t>
        <a:bodyPr/>
        <a:lstStyle/>
        <a:p>
          <a:endParaRPr lang="en-US"/>
        </a:p>
      </dgm:t>
    </dgm:pt>
    <dgm:pt modelId="{55F13155-226F-4181-AA13-D467F104F087}">
      <dgm:prSet/>
      <dgm:spPr/>
      <dgm:t>
        <a:bodyPr/>
        <a:lstStyle/>
        <a:p>
          <a:r>
            <a:rPr lang="en-US"/>
            <a:t>Analysis of Impediments to Fair Housing</a:t>
          </a:r>
        </a:p>
      </dgm:t>
    </dgm:pt>
    <dgm:pt modelId="{1DE6FE76-9A94-408C-A629-CEDC01E76C45}" type="parTrans" cxnId="{9F9C3DFC-2BA1-4B61-BB59-A09384D641AC}">
      <dgm:prSet/>
      <dgm:spPr/>
      <dgm:t>
        <a:bodyPr/>
        <a:lstStyle/>
        <a:p>
          <a:endParaRPr lang="en-US"/>
        </a:p>
      </dgm:t>
    </dgm:pt>
    <dgm:pt modelId="{EFFBB5F4-9656-46C4-AD48-405FD9F6EB2F}" type="sibTrans" cxnId="{9F9C3DFC-2BA1-4B61-BB59-A09384D641AC}">
      <dgm:prSet/>
      <dgm:spPr/>
      <dgm:t>
        <a:bodyPr/>
        <a:lstStyle/>
        <a:p>
          <a:endParaRPr lang="en-US"/>
        </a:p>
      </dgm:t>
    </dgm:pt>
    <dgm:pt modelId="{82C28429-D596-4FE9-A1B7-62AD80FD0A70}">
      <dgm:prSet/>
      <dgm:spPr/>
      <dgm:t>
        <a:bodyPr/>
        <a:lstStyle/>
        <a:p>
          <a:r>
            <a:rPr lang="en-US"/>
            <a:t>Citizen Participation Plan</a:t>
          </a:r>
        </a:p>
      </dgm:t>
    </dgm:pt>
    <dgm:pt modelId="{35032BE4-B077-4078-819E-8D5B28749E0F}" type="parTrans" cxnId="{22623E85-CB8F-4C39-B361-5CBDD796434E}">
      <dgm:prSet/>
      <dgm:spPr/>
      <dgm:t>
        <a:bodyPr/>
        <a:lstStyle/>
        <a:p>
          <a:endParaRPr lang="en-US"/>
        </a:p>
      </dgm:t>
    </dgm:pt>
    <dgm:pt modelId="{746AD30A-B413-42BE-85EB-63200F9D85BA}" type="sibTrans" cxnId="{22623E85-CB8F-4C39-B361-5CBDD796434E}">
      <dgm:prSet/>
      <dgm:spPr/>
      <dgm:t>
        <a:bodyPr/>
        <a:lstStyle/>
        <a:p>
          <a:endParaRPr lang="en-US"/>
        </a:p>
      </dgm:t>
    </dgm:pt>
    <dgm:pt modelId="{3E08E953-E00C-4727-B01B-F6493F92DD17}">
      <dgm:prSet/>
      <dgm:spPr/>
      <dgm:t>
        <a:bodyPr/>
        <a:lstStyle/>
        <a:p>
          <a:r>
            <a:rPr lang="en-US"/>
            <a:t>Language Access Plan</a:t>
          </a:r>
        </a:p>
      </dgm:t>
    </dgm:pt>
    <dgm:pt modelId="{25E4C895-F734-4909-A0B8-E88EFD6CDF32}" type="parTrans" cxnId="{6BF80F8F-B3A5-4A12-89AE-B95884DCED21}">
      <dgm:prSet/>
      <dgm:spPr/>
      <dgm:t>
        <a:bodyPr/>
        <a:lstStyle/>
        <a:p>
          <a:endParaRPr lang="en-US"/>
        </a:p>
      </dgm:t>
    </dgm:pt>
    <dgm:pt modelId="{82D84470-4399-485F-9B0A-E0C23966F251}" type="sibTrans" cxnId="{6BF80F8F-B3A5-4A12-89AE-B95884DCED21}">
      <dgm:prSet/>
      <dgm:spPr/>
      <dgm:t>
        <a:bodyPr/>
        <a:lstStyle/>
        <a:p>
          <a:endParaRPr lang="en-US"/>
        </a:p>
      </dgm:t>
    </dgm:pt>
    <dgm:pt modelId="{31FA8CBB-6C41-4C42-B403-FB650AE64E2C}">
      <dgm:prSet/>
      <dgm:spPr/>
      <dgm:t>
        <a:bodyPr/>
        <a:lstStyle/>
        <a:p>
          <a:r>
            <a:rPr lang="en-US"/>
            <a:t>Annual Action Plan</a:t>
          </a:r>
        </a:p>
      </dgm:t>
    </dgm:pt>
    <dgm:pt modelId="{A27EC06F-3248-4A08-92C6-BA5529E75A7E}" type="parTrans" cxnId="{7799D748-996D-4F55-BC3F-9C98DEB823CA}">
      <dgm:prSet/>
      <dgm:spPr/>
      <dgm:t>
        <a:bodyPr/>
        <a:lstStyle/>
        <a:p>
          <a:endParaRPr lang="en-US"/>
        </a:p>
      </dgm:t>
    </dgm:pt>
    <dgm:pt modelId="{E1F67B78-BCE7-49D9-B099-0754C3B10D21}" type="sibTrans" cxnId="{7799D748-996D-4F55-BC3F-9C98DEB823CA}">
      <dgm:prSet/>
      <dgm:spPr/>
      <dgm:t>
        <a:bodyPr/>
        <a:lstStyle/>
        <a:p>
          <a:endParaRPr lang="en-US"/>
        </a:p>
      </dgm:t>
    </dgm:pt>
    <dgm:pt modelId="{67736944-EF5C-43B1-ADDD-D8E4F93ADDB0}" type="pres">
      <dgm:prSet presAssocID="{1E6661A7-2098-423E-81B3-E8516D2E5863}" presName="linear" presStyleCnt="0">
        <dgm:presLayoutVars>
          <dgm:dir/>
          <dgm:animLvl val="lvl"/>
          <dgm:resizeHandles val="exact"/>
        </dgm:presLayoutVars>
      </dgm:prSet>
      <dgm:spPr/>
    </dgm:pt>
    <dgm:pt modelId="{E052FC93-DB4C-438F-BD3F-2959C097FEEB}" type="pres">
      <dgm:prSet presAssocID="{8FDA8900-487B-425D-A3C2-17165C98E2F1}" presName="parentLin" presStyleCnt="0"/>
      <dgm:spPr/>
    </dgm:pt>
    <dgm:pt modelId="{942163B9-E8BA-425B-BEE6-BE48AC0B47FC}" type="pres">
      <dgm:prSet presAssocID="{8FDA8900-487B-425D-A3C2-17165C98E2F1}" presName="parentLeftMargin" presStyleLbl="node1" presStyleIdx="0" presStyleCnt="5"/>
      <dgm:spPr/>
    </dgm:pt>
    <dgm:pt modelId="{1651D083-C712-40E4-BDCC-727AF49EB24E}" type="pres">
      <dgm:prSet presAssocID="{8FDA8900-487B-425D-A3C2-17165C98E2F1}" presName="parentText" presStyleLbl="node1" presStyleIdx="0" presStyleCnt="5">
        <dgm:presLayoutVars>
          <dgm:chMax val="0"/>
          <dgm:bulletEnabled val="1"/>
        </dgm:presLayoutVars>
      </dgm:prSet>
      <dgm:spPr/>
    </dgm:pt>
    <dgm:pt modelId="{6E9F9949-DB82-4BEF-BC93-A5BB77C78329}" type="pres">
      <dgm:prSet presAssocID="{8FDA8900-487B-425D-A3C2-17165C98E2F1}" presName="negativeSpace" presStyleCnt="0"/>
      <dgm:spPr/>
    </dgm:pt>
    <dgm:pt modelId="{6F238F3F-0FFA-4F29-8894-38B562179A56}" type="pres">
      <dgm:prSet presAssocID="{8FDA8900-487B-425D-A3C2-17165C98E2F1}" presName="childText" presStyleLbl="conFgAcc1" presStyleIdx="0" presStyleCnt="5">
        <dgm:presLayoutVars>
          <dgm:bulletEnabled val="1"/>
        </dgm:presLayoutVars>
      </dgm:prSet>
      <dgm:spPr/>
    </dgm:pt>
    <dgm:pt modelId="{FB03AED8-FEA4-45DE-8492-0F508B511947}" type="pres">
      <dgm:prSet presAssocID="{D8902F4A-7BE1-4F0C-9B32-B971BE5BDBC7}" presName="spaceBetweenRectangles" presStyleCnt="0"/>
      <dgm:spPr/>
    </dgm:pt>
    <dgm:pt modelId="{5ABE4247-D6BA-4B22-AE00-B9A62B58F66C}" type="pres">
      <dgm:prSet presAssocID="{55F13155-226F-4181-AA13-D467F104F087}" presName="parentLin" presStyleCnt="0"/>
      <dgm:spPr/>
    </dgm:pt>
    <dgm:pt modelId="{8DBA6F0B-6A64-40E2-B439-0FA16774A07D}" type="pres">
      <dgm:prSet presAssocID="{55F13155-226F-4181-AA13-D467F104F087}" presName="parentLeftMargin" presStyleLbl="node1" presStyleIdx="0" presStyleCnt="5"/>
      <dgm:spPr/>
    </dgm:pt>
    <dgm:pt modelId="{DEE02A04-082A-492F-A9A9-2BC84B895D6B}" type="pres">
      <dgm:prSet presAssocID="{55F13155-226F-4181-AA13-D467F104F087}" presName="parentText" presStyleLbl="node1" presStyleIdx="1" presStyleCnt="5">
        <dgm:presLayoutVars>
          <dgm:chMax val="0"/>
          <dgm:bulletEnabled val="1"/>
        </dgm:presLayoutVars>
      </dgm:prSet>
      <dgm:spPr/>
    </dgm:pt>
    <dgm:pt modelId="{65162847-B87C-4A84-8401-643FF80FB9FC}" type="pres">
      <dgm:prSet presAssocID="{55F13155-226F-4181-AA13-D467F104F087}" presName="negativeSpace" presStyleCnt="0"/>
      <dgm:spPr/>
    </dgm:pt>
    <dgm:pt modelId="{19867A56-0AB8-4957-A6B1-F33695CD590D}" type="pres">
      <dgm:prSet presAssocID="{55F13155-226F-4181-AA13-D467F104F087}" presName="childText" presStyleLbl="conFgAcc1" presStyleIdx="1" presStyleCnt="5">
        <dgm:presLayoutVars>
          <dgm:bulletEnabled val="1"/>
        </dgm:presLayoutVars>
      </dgm:prSet>
      <dgm:spPr/>
    </dgm:pt>
    <dgm:pt modelId="{50D2DD4A-D07E-44C9-811A-EE846E6D0F47}" type="pres">
      <dgm:prSet presAssocID="{EFFBB5F4-9656-46C4-AD48-405FD9F6EB2F}" presName="spaceBetweenRectangles" presStyleCnt="0"/>
      <dgm:spPr/>
    </dgm:pt>
    <dgm:pt modelId="{5D5406A1-D66C-4623-B9E0-EAA6D482ED1F}" type="pres">
      <dgm:prSet presAssocID="{82C28429-D596-4FE9-A1B7-62AD80FD0A70}" presName="parentLin" presStyleCnt="0"/>
      <dgm:spPr/>
    </dgm:pt>
    <dgm:pt modelId="{A58A1C98-8355-4E19-8BF8-64AE2076ED9E}" type="pres">
      <dgm:prSet presAssocID="{82C28429-D596-4FE9-A1B7-62AD80FD0A70}" presName="parentLeftMargin" presStyleLbl="node1" presStyleIdx="1" presStyleCnt="5"/>
      <dgm:spPr/>
    </dgm:pt>
    <dgm:pt modelId="{588985B0-4FCA-4476-8721-180E89FF7CC6}" type="pres">
      <dgm:prSet presAssocID="{82C28429-D596-4FE9-A1B7-62AD80FD0A70}" presName="parentText" presStyleLbl="node1" presStyleIdx="2" presStyleCnt="5">
        <dgm:presLayoutVars>
          <dgm:chMax val="0"/>
          <dgm:bulletEnabled val="1"/>
        </dgm:presLayoutVars>
      </dgm:prSet>
      <dgm:spPr/>
    </dgm:pt>
    <dgm:pt modelId="{0EC67505-C483-4491-9683-79E6ECC7CA99}" type="pres">
      <dgm:prSet presAssocID="{82C28429-D596-4FE9-A1B7-62AD80FD0A70}" presName="negativeSpace" presStyleCnt="0"/>
      <dgm:spPr/>
    </dgm:pt>
    <dgm:pt modelId="{DB22E005-22A3-44CB-95BF-6C90E239D788}" type="pres">
      <dgm:prSet presAssocID="{82C28429-D596-4FE9-A1B7-62AD80FD0A70}" presName="childText" presStyleLbl="conFgAcc1" presStyleIdx="2" presStyleCnt="5">
        <dgm:presLayoutVars>
          <dgm:bulletEnabled val="1"/>
        </dgm:presLayoutVars>
      </dgm:prSet>
      <dgm:spPr/>
    </dgm:pt>
    <dgm:pt modelId="{F1D9F407-08D2-405D-A4CB-704D67DDF2BF}" type="pres">
      <dgm:prSet presAssocID="{746AD30A-B413-42BE-85EB-63200F9D85BA}" presName="spaceBetweenRectangles" presStyleCnt="0"/>
      <dgm:spPr/>
    </dgm:pt>
    <dgm:pt modelId="{D3DFD8C3-631B-4F51-9B5A-B830DC77D58F}" type="pres">
      <dgm:prSet presAssocID="{3E08E953-E00C-4727-B01B-F6493F92DD17}" presName="parentLin" presStyleCnt="0"/>
      <dgm:spPr/>
    </dgm:pt>
    <dgm:pt modelId="{301A4824-BD30-4BBE-9CC2-1EA6280D8CE4}" type="pres">
      <dgm:prSet presAssocID="{3E08E953-E00C-4727-B01B-F6493F92DD17}" presName="parentLeftMargin" presStyleLbl="node1" presStyleIdx="2" presStyleCnt="5"/>
      <dgm:spPr/>
    </dgm:pt>
    <dgm:pt modelId="{2181244D-1D5C-4CF0-AA3F-368E73BEAFDA}" type="pres">
      <dgm:prSet presAssocID="{3E08E953-E00C-4727-B01B-F6493F92DD17}" presName="parentText" presStyleLbl="node1" presStyleIdx="3" presStyleCnt="5">
        <dgm:presLayoutVars>
          <dgm:chMax val="0"/>
          <dgm:bulletEnabled val="1"/>
        </dgm:presLayoutVars>
      </dgm:prSet>
      <dgm:spPr/>
    </dgm:pt>
    <dgm:pt modelId="{B12CEBC2-1BE6-4D59-9F30-BDACD877A6E4}" type="pres">
      <dgm:prSet presAssocID="{3E08E953-E00C-4727-B01B-F6493F92DD17}" presName="negativeSpace" presStyleCnt="0"/>
      <dgm:spPr/>
    </dgm:pt>
    <dgm:pt modelId="{3791CB9E-4DFE-4B0A-88E2-9500B195600E}" type="pres">
      <dgm:prSet presAssocID="{3E08E953-E00C-4727-B01B-F6493F92DD17}" presName="childText" presStyleLbl="conFgAcc1" presStyleIdx="3" presStyleCnt="5">
        <dgm:presLayoutVars>
          <dgm:bulletEnabled val="1"/>
        </dgm:presLayoutVars>
      </dgm:prSet>
      <dgm:spPr/>
    </dgm:pt>
    <dgm:pt modelId="{E6979026-01FB-41D2-9A34-7DBFE4FD375F}" type="pres">
      <dgm:prSet presAssocID="{82D84470-4399-485F-9B0A-E0C23966F251}" presName="spaceBetweenRectangles" presStyleCnt="0"/>
      <dgm:spPr/>
    </dgm:pt>
    <dgm:pt modelId="{9A598131-7572-4377-B150-7B7EECB6B6D5}" type="pres">
      <dgm:prSet presAssocID="{31FA8CBB-6C41-4C42-B403-FB650AE64E2C}" presName="parentLin" presStyleCnt="0"/>
      <dgm:spPr/>
    </dgm:pt>
    <dgm:pt modelId="{36AC7149-A490-4212-BF1B-BFD2EE910B82}" type="pres">
      <dgm:prSet presAssocID="{31FA8CBB-6C41-4C42-B403-FB650AE64E2C}" presName="parentLeftMargin" presStyleLbl="node1" presStyleIdx="3" presStyleCnt="5"/>
      <dgm:spPr/>
    </dgm:pt>
    <dgm:pt modelId="{DF8E8C84-84AA-4445-9449-2851A885B162}" type="pres">
      <dgm:prSet presAssocID="{31FA8CBB-6C41-4C42-B403-FB650AE64E2C}" presName="parentText" presStyleLbl="node1" presStyleIdx="4" presStyleCnt="5">
        <dgm:presLayoutVars>
          <dgm:chMax val="0"/>
          <dgm:bulletEnabled val="1"/>
        </dgm:presLayoutVars>
      </dgm:prSet>
      <dgm:spPr/>
    </dgm:pt>
    <dgm:pt modelId="{F8EEA496-A43F-435A-9DC6-896C090153F9}" type="pres">
      <dgm:prSet presAssocID="{31FA8CBB-6C41-4C42-B403-FB650AE64E2C}" presName="negativeSpace" presStyleCnt="0"/>
      <dgm:spPr/>
    </dgm:pt>
    <dgm:pt modelId="{CD45E1FF-4060-41D3-91AB-64870B2F0482}" type="pres">
      <dgm:prSet presAssocID="{31FA8CBB-6C41-4C42-B403-FB650AE64E2C}" presName="childText" presStyleLbl="conFgAcc1" presStyleIdx="4" presStyleCnt="5">
        <dgm:presLayoutVars>
          <dgm:bulletEnabled val="1"/>
        </dgm:presLayoutVars>
      </dgm:prSet>
      <dgm:spPr/>
    </dgm:pt>
  </dgm:ptLst>
  <dgm:cxnLst>
    <dgm:cxn modelId="{810CCB0F-33C1-4749-A12F-61ED0F88B3EE}" type="presOf" srcId="{82C28429-D596-4FE9-A1B7-62AD80FD0A70}" destId="{588985B0-4FCA-4476-8721-180E89FF7CC6}" srcOrd="1" destOrd="0" presId="urn:microsoft.com/office/officeart/2005/8/layout/list1"/>
    <dgm:cxn modelId="{0E243322-0C94-44A9-8E48-7772179569C3}" type="presOf" srcId="{3E08E953-E00C-4727-B01B-F6493F92DD17}" destId="{2181244D-1D5C-4CF0-AA3F-368E73BEAFDA}" srcOrd="1" destOrd="0" presId="urn:microsoft.com/office/officeart/2005/8/layout/list1"/>
    <dgm:cxn modelId="{7799D748-996D-4F55-BC3F-9C98DEB823CA}" srcId="{1E6661A7-2098-423E-81B3-E8516D2E5863}" destId="{31FA8CBB-6C41-4C42-B403-FB650AE64E2C}" srcOrd="4" destOrd="0" parTransId="{A27EC06F-3248-4A08-92C6-BA5529E75A7E}" sibTransId="{E1F67B78-BCE7-49D9-B099-0754C3B10D21}"/>
    <dgm:cxn modelId="{49049B4C-EA36-47E1-BF99-EE4049139A62}" type="presOf" srcId="{82C28429-D596-4FE9-A1B7-62AD80FD0A70}" destId="{A58A1C98-8355-4E19-8BF8-64AE2076ED9E}" srcOrd="0" destOrd="0" presId="urn:microsoft.com/office/officeart/2005/8/layout/list1"/>
    <dgm:cxn modelId="{50EC7E52-6480-4948-8AE1-053E5B0B8F4C}" type="presOf" srcId="{1E6661A7-2098-423E-81B3-E8516D2E5863}" destId="{67736944-EF5C-43B1-ADDD-D8E4F93ADDB0}" srcOrd="0" destOrd="0" presId="urn:microsoft.com/office/officeart/2005/8/layout/list1"/>
    <dgm:cxn modelId="{574F0958-F1B7-4482-802D-A91EE5D99669}" type="presOf" srcId="{3E08E953-E00C-4727-B01B-F6493F92DD17}" destId="{301A4824-BD30-4BBE-9CC2-1EA6280D8CE4}" srcOrd="0" destOrd="0" presId="urn:microsoft.com/office/officeart/2005/8/layout/list1"/>
    <dgm:cxn modelId="{22623E85-CB8F-4C39-B361-5CBDD796434E}" srcId="{1E6661A7-2098-423E-81B3-E8516D2E5863}" destId="{82C28429-D596-4FE9-A1B7-62AD80FD0A70}" srcOrd="2" destOrd="0" parTransId="{35032BE4-B077-4078-819E-8D5B28749E0F}" sibTransId="{746AD30A-B413-42BE-85EB-63200F9D85BA}"/>
    <dgm:cxn modelId="{68A2C686-FBFF-4D5F-B649-9CF0D8E84A58}" type="presOf" srcId="{55F13155-226F-4181-AA13-D467F104F087}" destId="{DEE02A04-082A-492F-A9A9-2BC84B895D6B}" srcOrd="1" destOrd="0" presId="urn:microsoft.com/office/officeart/2005/8/layout/list1"/>
    <dgm:cxn modelId="{08CCDF8C-0788-421D-BF91-9DFF9410336F}" type="presOf" srcId="{8FDA8900-487B-425D-A3C2-17165C98E2F1}" destId="{942163B9-E8BA-425B-BEE6-BE48AC0B47FC}" srcOrd="0" destOrd="0" presId="urn:microsoft.com/office/officeart/2005/8/layout/list1"/>
    <dgm:cxn modelId="{6BF80F8F-B3A5-4A12-89AE-B95884DCED21}" srcId="{1E6661A7-2098-423E-81B3-E8516D2E5863}" destId="{3E08E953-E00C-4727-B01B-F6493F92DD17}" srcOrd="3" destOrd="0" parTransId="{25E4C895-F734-4909-A0B8-E88EFD6CDF32}" sibTransId="{82D84470-4399-485F-9B0A-E0C23966F251}"/>
    <dgm:cxn modelId="{3AA4789E-6EEF-4279-89A5-6C5AC0AA99DD}" type="presOf" srcId="{8FDA8900-487B-425D-A3C2-17165C98E2F1}" destId="{1651D083-C712-40E4-BDCC-727AF49EB24E}" srcOrd="1" destOrd="0" presId="urn:microsoft.com/office/officeart/2005/8/layout/list1"/>
    <dgm:cxn modelId="{C05BB9CB-60E0-4096-A0D7-884183D534E7}" type="presOf" srcId="{31FA8CBB-6C41-4C42-B403-FB650AE64E2C}" destId="{36AC7149-A490-4212-BF1B-BFD2EE910B82}" srcOrd="0" destOrd="0" presId="urn:microsoft.com/office/officeart/2005/8/layout/list1"/>
    <dgm:cxn modelId="{54F101DF-E985-4549-A7ED-933A26A355C6}" type="presOf" srcId="{55F13155-226F-4181-AA13-D467F104F087}" destId="{8DBA6F0B-6A64-40E2-B439-0FA16774A07D}" srcOrd="0" destOrd="0" presId="urn:microsoft.com/office/officeart/2005/8/layout/list1"/>
    <dgm:cxn modelId="{C32403EB-671A-4FBD-8878-DF652265B7D9}" type="presOf" srcId="{31FA8CBB-6C41-4C42-B403-FB650AE64E2C}" destId="{DF8E8C84-84AA-4445-9449-2851A885B162}" srcOrd="1" destOrd="0" presId="urn:microsoft.com/office/officeart/2005/8/layout/list1"/>
    <dgm:cxn modelId="{9F9C3DFC-2BA1-4B61-BB59-A09384D641AC}" srcId="{1E6661A7-2098-423E-81B3-E8516D2E5863}" destId="{55F13155-226F-4181-AA13-D467F104F087}" srcOrd="1" destOrd="0" parTransId="{1DE6FE76-9A94-408C-A629-CEDC01E76C45}" sibTransId="{EFFBB5F4-9656-46C4-AD48-405FD9F6EB2F}"/>
    <dgm:cxn modelId="{44594AFD-D396-46E8-B5CB-BF2417399DDE}" srcId="{1E6661A7-2098-423E-81B3-E8516D2E5863}" destId="{8FDA8900-487B-425D-A3C2-17165C98E2F1}" srcOrd="0" destOrd="0" parTransId="{029E19AE-979E-412A-B0D7-3FC17F9D1224}" sibTransId="{D8902F4A-7BE1-4F0C-9B32-B971BE5BDBC7}"/>
    <dgm:cxn modelId="{FCFF4E11-2E35-477D-9F12-3A49BB8AD413}" type="presParOf" srcId="{67736944-EF5C-43B1-ADDD-D8E4F93ADDB0}" destId="{E052FC93-DB4C-438F-BD3F-2959C097FEEB}" srcOrd="0" destOrd="0" presId="urn:microsoft.com/office/officeart/2005/8/layout/list1"/>
    <dgm:cxn modelId="{2034D5F1-9384-492E-A25F-515319A23CC7}" type="presParOf" srcId="{E052FC93-DB4C-438F-BD3F-2959C097FEEB}" destId="{942163B9-E8BA-425B-BEE6-BE48AC0B47FC}" srcOrd="0" destOrd="0" presId="urn:microsoft.com/office/officeart/2005/8/layout/list1"/>
    <dgm:cxn modelId="{3264AEA8-8AC8-447B-B548-E5AC2798241D}" type="presParOf" srcId="{E052FC93-DB4C-438F-BD3F-2959C097FEEB}" destId="{1651D083-C712-40E4-BDCC-727AF49EB24E}" srcOrd="1" destOrd="0" presId="urn:microsoft.com/office/officeart/2005/8/layout/list1"/>
    <dgm:cxn modelId="{16E8237C-B091-4EB0-8BC7-67D19115040A}" type="presParOf" srcId="{67736944-EF5C-43B1-ADDD-D8E4F93ADDB0}" destId="{6E9F9949-DB82-4BEF-BC93-A5BB77C78329}" srcOrd="1" destOrd="0" presId="urn:microsoft.com/office/officeart/2005/8/layout/list1"/>
    <dgm:cxn modelId="{A60357DD-8369-4900-8446-0A8D38359988}" type="presParOf" srcId="{67736944-EF5C-43B1-ADDD-D8E4F93ADDB0}" destId="{6F238F3F-0FFA-4F29-8894-38B562179A56}" srcOrd="2" destOrd="0" presId="urn:microsoft.com/office/officeart/2005/8/layout/list1"/>
    <dgm:cxn modelId="{FA826FC5-D644-4253-8B20-EFEFD7ACEA43}" type="presParOf" srcId="{67736944-EF5C-43B1-ADDD-D8E4F93ADDB0}" destId="{FB03AED8-FEA4-45DE-8492-0F508B511947}" srcOrd="3" destOrd="0" presId="urn:microsoft.com/office/officeart/2005/8/layout/list1"/>
    <dgm:cxn modelId="{C32AE29A-6E57-4C21-8364-C2D74A95D7B2}" type="presParOf" srcId="{67736944-EF5C-43B1-ADDD-D8E4F93ADDB0}" destId="{5ABE4247-D6BA-4B22-AE00-B9A62B58F66C}" srcOrd="4" destOrd="0" presId="urn:microsoft.com/office/officeart/2005/8/layout/list1"/>
    <dgm:cxn modelId="{F1EE209B-43D1-49B8-AD59-4E82419A7B1D}" type="presParOf" srcId="{5ABE4247-D6BA-4B22-AE00-B9A62B58F66C}" destId="{8DBA6F0B-6A64-40E2-B439-0FA16774A07D}" srcOrd="0" destOrd="0" presId="urn:microsoft.com/office/officeart/2005/8/layout/list1"/>
    <dgm:cxn modelId="{313D57CA-2C48-4225-8E75-88C0D18CBEBD}" type="presParOf" srcId="{5ABE4247-D6BA-4B22-AE00-B9A62B58F66C}" destId="{DEE02A04-082A-492F-A9A9-2BC84B895D6B}" srcOrd="1" destOrd="0" presId="urn:microsoft.com/office/officeart/2005/8/layout/list1"/>
    <dgm:cxn modelId="{22AF6FEB-C33B-4B4A-B936-7C318EC050BB}" type="presParOf" srcId="{67736944-EF5C-43B1-ADDD-D8E4F93ADDB0}" destId="{65162847-B87C-4A84-8401-643FF80FB9FC}" srcOrd="5" destOrd="0" presId="urn:microsoft.com/office/officeart/2005/8/layout/list1"/>
    <dgm:cxn modelId="{B287AE52-73FF-4A7B-A303-5636F59739E7}" type="presParOf" srcId="{67736944-EF5C-43B1-ADDD-D8E4F93ADDB0}" destId="{19867A56-0AB8-4957-A6B1-F33695CD590D}" srcOrd="6" destOrd="0" presId="urn:microsoft.com/office/officeart/2005/8/layout/list1"/>
    <dgm:cxn modelId="{5E7FE29F-E971-469B-8B49-B6C7FA197196}" type="presParOf" srcId="{67736944-EF5C-43B1-ADDD-D8E4F93ADDB0}" destId="{50D2DD4A-D07E-44C9-811A-EE846E6D0F47}" srcOrd="7" destOrd="0" presId="urn:microsoft.com/office/officeart/2005/8/layout/list1"/>
    <dgm:cxn modelId="{96A79C84-C4F8-4E1A-82B9-CBA5DE8339E1}" type="presParOf" srcId="{67736944-EF5C-43B1-ADDD-D8E4F93ADDB0}" destId="{5D5406A1-D66C-4623-B9E0-EAA6D482ED1F}" srcOrd="8" destOrd="0" presId="urn:microsoft.com/office/officeart/2005/8/layout/list1"/>
    <dgm:cxn modelId="{4D82C622-71C5-46C6-93D2-46E716B46B52}" type="presParOf" srcId="{5D5406A1-D66C-4623-B9E0-EAA6D482ED1F}" destId="{A58A1C98-8355-4E19-8BF8-64AE2076ED9E}" srcOrd="0" destOrd="0" presId="urn:microsoft.com/office/officeart/2005/8/layout/list1"/>
    <dgm:cxn modelId="{6EF1FE0B-B9DC-43D1-BD34-FE453E43F7B6}" type="presParOf" srcId="{5D5406A1-D66C-4623-B9E0-EAA6D482ED1F}" destId="{588985B0-4FCA-4476-8721-180E89FF7CC6}" srcOrd="1" destOrd="0" presId="urn:microsoft.com/office/officeart/2005/8/layout/list1"/>
    <dgm:cxn modelId="{9B2F957F-1D08-45A9-842E-0486242AC4C0}" type="presParOf" srcId="{67736944-EF5C-43B1-ADDD-D8E4F93ADDB0}" destId="{0EC67505-C483-4491-9683-79E6ECC7CA99}" srcOrd="9" destOrd="0" presId="urn:microsoft.com/office/officeart/2005/8/layout/list1"/>
    <dgm:cxn modelId="{8C29B3C7-9212-4395-8BA9-8CA4AC36E98E}" type="presParOf" srcId="{67736944-EF5C-43B1-ADDD-D8E4F93ADDB0}" destId="{DB22E005-22A3-44CB-95BF-6C90E239D788}" srcOrd="10" destOrd="0" presId="urn:microsoft.com/office/officeart/2005/8/layout/list1"/>
    <dgm:cxn modelId="{4B07DF37-C650-460F-8079-FF72136200AF}" type="presParOf" srcId="{67736944-EF5C-43B1-ADDD-D8E4F93ADDB0}" destId="{F1D9F407-08D2-405D-A4CB-704D67DDF2BF}" srcOrd="11" destOrd="0" presId="urn:microsoft.com/office/officeart/2005/8/layout/list1"/>
    <dgm:cxn modelId="{A8A83E82-42D0-4A5F-8D9F-610C46530478}" type="presParOf" srcId="{67736944-EF5C-43B1-ADDD-D8E4F93ADDB0}" destId="{D3DFD8C3-631B-4F51-9B5A-B830DC77D58F}" srcOrd="12" destOrd="0" presId="urn:microsoft.com/office/officeart/2005/8/layout/list1"/>
    <dgm:cxn modelId="{83972358-3BA2-4084-9491-BE840C405A91}" type="presParOf" srcId="{D3DFD8C3-631B-4F51-9B5A-B830DC77D58F}" destId="{301A4824-BD30-4BBE-9CC2-1EA6280D8CE4}" srcOrd="0" destOrd="0" presId="urn:microsoft.com/office/officeart/2005/8/layout/list1"/>
    <dgm:cxn modelId="{A634F91C-9CD0-4805-9A0F-C3D150324910}" type="presParOf" srcId="{D3DFD8C3-631B-4F51-9B5A-B830DC77D58F}" destId="{2181244D-1D5C-4CF0-AA3F-368E73BEAFDA}" srcOrd="1" destOrd="0" presId="urn:microsoft.com/office/officeart/2005/8/layout/list1"/>
    <dgm:cxn modelId="{2A673FAC-6BE7-4745-BD0D-967506FDBE3B}" type="presParOf" srcId="{67736944-EF5C-43B1-ADDD-D8E4F93ADDB0}" destId="{B12CEBC2-1BE6-4D59-9F30-BDACD877A6E4}" srcOrd="13" destOrd="0" presId="urn:microsoft.com/office/officeart/2005/8/layout/list1"/>
    <dgm:cxn modelId="{05D3C467-5912-4234-928C-1A01B8E19FDF}" type="presParOf" srcId="{67736944-EF5C-43B1-ADDD-D8E4F93ADDB0}" destId="{3791CB9E-4DFE-4B0A-88E2-9500B195600E}" srcOrd="14" destOrd="0" presId="urn:microsoft.com/office/officeart/2005/8/layout/list1"/>
    <dgm:cxn modelId="{2DC38C64-CCBE-4EC4-9E4C-E363732257D9}" type="presParOf" srcId="{67736944-EF5C-43B1-ADDD-D8E4F93ADDB0}" destId="{E6979026-01FB-41D2-9A34-7DBFE4FD375F}" srcOrd="15" destOrd="0" presId="urn:microsoft.com/office/officeart/2005/8/layout/list1"/>
    <dgm:cxn modelId="{A00A4C23-A4F7-474E-8838-84DF352FCA40}" type="presParOf" srcId="{67736944-EF5C-43B1-ADDD-D8E4F93ADDB0}" destId="{9A598131-7572-4377-B150-7B7EECB6B6D5}" srcOrd="16" destOrd="0" presId="urn:microsoft.com/office/officeart/2005/8/layout/list1"/>
    <dgm:cxn modelId="{8CB68F1C-5CD3-46C9-BE29-B64EC19BA8B7}" type="presParOf" srcId="{9A598131-7572-4377-B150-7B7EECB6B6D5}" destId="{36AC7149-A490-4212-BF1B-BFD2EE910B82}" srcOrd="0" destOrd="0" presId="urn:microsoft.com/office/officeart/2005/8/layout/list1"/>
    <dgm:cxn modelId="{AF87B817-9549-405D-97FA-0AC3D6E8FD4D}" type="presParOf" srcId="{9A598131-7572-4377-B150-7B7EECB6B6D5}" destId="{DF8E8C84-84AA-4445-9449-2851A885B162}" srcOrd="1" destOrd="0" presId="urn:microsoft.com/office/officeart/2005/8/layout/list1"/>
    <dgm:cxn modelId="{F4EE38CF-BD6B-4406-801B-0F30C1D7F060}" type="presParOf" srcId="{67736944-EF5C-43B1-ADDD-D8E4F93ADDB0}" destId="{F8EEA496-A43F-435A-9DC6-896C090153F9}" srcOrd="17" destOrd="0" presId="urn:microsoft.com/office/officeart/2005/8/layout/list1"/>
    <dgm:cxn modelId="{0D532F2C-6DD8-48F0-A279-33D4AF13562E}" type="presParOf" srcId="{67736944-EF5C-43B1-ADDD-D8E4F93ADDB0}" destId="{CD45E1FF-4060-41D3-91AB-64870B2F0482}"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AADD56-D55A-4EB9-9449-5547BCA770D1}" type="doc">
      <dgm:prSet loTypeId="urn:microsoft.com/office/officeart/2016/7/layout/BasicLinearProcessNumbered" loCatId="process" qsTypeId="urn:microsoft.com/office/officeart/2005/8/quickstyle/simple1" qsCatId="simple" csTypeId="urn:microsoft.com/office/officeart/2005/8/colors/accent3_2" csCatId="accent3" phldr="1"/>
      <dgm:spPr/>
      <dgm:t>
        <a:bodyPr/>
        <a:lstStyle/>
        <a:p>
          <a:endParaRPr lang="en-US"/>
        </a:p>
      </dgm:t>
    </dgm:pt>
    <dgm:pt modelId="{61FC21B9-D4B7-4F9D-93F6-8B4685BDB1B3}">
      <dgm:prSet/>
      <dgm:spPr/>
      <dgm:t>
        <a:bodyPr/>
        <a:lstStyle/>
        <a:p>
          <a:r>
            <a:rPr lang="en-US"/>
            <a:t>Benefit to low- and moderate-income persons</a:t>
          </a:r>
        </a:p>
      </dgm:t>
    </dgm:pt>
    <dgm:pt modelId="{6FB56D3F-CB43-44DE-B6AE-B9CEA97851B4}" type="parTrans" cxnId="{EC34E389-F7D8-4D25-BD54-B03D5C8CF11B}">
      <dgm:prSet/>
      <dgm:spPr/>
      <dgm:t>
        <a:bodyPr/>
        <a:lstStyle/>
        <a:p>
          <a:endParaRPr lang="en-US"/>
        </a:p>
      </dgm:t>
    </dgm:pt>
    <dgm:pt modelId="{73A73006-C84E-4CE0-9AF3-0F277EC9A584}" type="sibTrans" cxnId="{EC34E389-F7D8-4D25-BD54-B03D5C8CF11B}">
      <dgm:prSet phldrT="1" phldr="0"/>
      <dgm:spPr/>
      <dgm:t>
        <a:bodyPr/>
        <a:lstStyle/>
        <a:p>
          <a:r>
            <a:rPr lang="en-US"/>
            <a:t>1</a:t>
          </a:r>
        </a:p>
      </dgm:t>
    </dgm:pt>
    <dgm:pt modelId="{9DDE73A8-13F5-46E2-8CE0-A1D67976057B}">
      <dgm:prSet/>
      <dgm:spPr/>
      <dgm:t>
        <a:bodyPr/>
        <a:lstStyle/>
        <a:p>
          <a:r>
            <a:rPr lang="en-US"/>
            <a:t>Prevent and eliminate slums or blight</a:t>
          </a:r>
        </a:p>
      </dgm:t>
    </dgm:pt>
    <dgm:pt modelId="{E450C0EC-020D-44D9-866B-4E323E160685}" type="parTrans" cxnId="{985EB617-3BB4-47F1-8AF0-470D2CCAE2AA}">
      <dgm:prSet/>
      <dgm:spPr/>
      <dgm:t>
        <a:bodyPr/>
        <a:lstStyle/>
        <a:p>
          <a:endParaRPr lang="en-US"/>
        </a:p>
      </dgm:t>
    </dgm:pt>
    <dgm:pt modelId="{F238CB95-B94A-4E1C-A28F-EE68B330314D}" type="sibTrans" cxnId="{985EB617-3BB4-47F1-8AF0-470D2CCAE2AA}">
      <dgm:prSet phldrT="2" phldr="0"/>
      <dgm:spPr/>
      <dgm:t>
        <a:bodyPr/>
        <a:lstStyle/>
        <a:p>
          <a:r>
            <a:rPr lang="en-US"/>
            <a:t>2</a:t>
          </a:r>
        </a:p>
      </dgm:t>
    </dgm:pt>
    <dgm:pt modelId="{5130E473-6522-4486-B18E-CD8BCC0465F1}">
      <dgm:prSet/>
      <dgm:spPr/>
      <dgm:t>
        <a:bodyPr/>
        <a:lstStyle/>
        <a:p>
          <a:r>
            <a:rPr lang="en-US"/>
            <a:t>Address urgent community development needs</a:t>
          </a:r>
        </a:p>
      </dgm:t>
    </dgm:pt>
    <dgm:pt modelId="{B47994CC-1BDA-4C09-BCBF-8CC52F7D4EEA}" type="parTrans" cxnId="{4EDAA139-9E2A-4D83-869A-80923AF9C52A}">
      <dgm:prSet/>
      <dgm:spPr/>
      <dgm:t>
        <a:bodyPr/>
        <a:lstStyle/>
        <a:p>
          <a:endParaRPr lang="en-US"/>
        </a:p>
      </dgm:t>
    </dgm:pt>
    <dgm:pt modelId="{70D2043A-50D8-4B86-8F0C-D5BCE3534295}" type="sibTrans" cxnId="{4EDAA139-9E2A-4D83-869A-80923AF9C52A}">
      <dgm:prSet phldrT="3" phldr="0"/>
      <dgm:spPr/>
      <dgm:t>
        <a:bodyPr/>
        <a:lstStyle/>
        <a:p>
          <a:r>
            <a:rPr lang="en-US"/>
            <a:t>3</a:t>
          </a:r>
        </a:p>
      </dgm:t>
    </dgm:pt>
    <dgm:pt modelId="{D554F50C-7EFF-49FC-AEF0-1D1FE823D792}" type="pres">
      <dgm:prSet presAssocID="{84AADD56-D55A-4EB9-9449-5547BCA770D1}" presName="Name0" presStyleCnt="0">
        <dgm:presLayoutVars>
          <dgm:animLvl val="lvl"/>
          <dgm:resizeHandles val="exact"/>
        </dgm:presLayoutVars>
      </dgm:prSet>
      <dgm:spPr/>
    </dgm:pt>
    <dgm:pt modelId="{557AF1E1-1F59-4CD0-9B5A-4D3E9A278767}" type="pres">
      <dgm:prSet presAssocID="{61FC21B9-D4B7-4F9D-93F6-8B4685BDB1B3}" presName="compositeNode" presStyleCnt="0">
        <dgm:presLayoutVars>
          <dgm:bulletEnabled val="1"/>
        </dgm:presLayoutVars>
      </dgm:prSet>
      <dgm:spPr/>
    </dgm:pt>
    <dgm:pt modelId="{029FFDB9-A9D9-454B-BBCD-618C60D82657}" type="pres">
      <dgm:prSet presAssocID="{61FC21B9-D4B7-4F9D-93F6-8B4685BDB1B3}" presName="bgRect" presStyleLbl="bgAccFollowNode1" presStyleIdx="0" presStyleCnt="3"/>
      <dgm:spPr/>
    </dgm:pt>
    <dgm:pt modelId="{98689D78-2C7B-4432-9E5F-E675FA0582DC}" type="pres">
      <dgm:prSet presAssocID="{73A73006-C84E-4CE0-9AF3-0F277EC9A584}" presName="sibTransNodeCircle" presStyleLbl="alignNode1" presStyleIdx="0" presStyleCnt="6">
        <dgm:presLayoutVars>
          <dgm:chMax val="0"/>
          <dgm:bulletEnabled/>
        </dgm:presLayoutVars>
      </dgm:prSet>
      <dgm:spPr/>
    </dgm:pt>
    <dgm:pt modelId="{F4D3E70F-C9F7-48D0-9E2C-49C3A546E402}" type="pres">
      <dgm:prSet presAssocID="{61FC21B9-D4B7-4F9D-93F6-8B4685BDB1B3}" presName="bottomLine" presStyleLbl="alignNode1" presStyleIdx="1" presStyleCnt="6">
        <dgm:presLayoutVars/>
      </dgm:prSet>
      <dgm:spPr/>
    </dgm:pt>
    <dgm:pt modelId="{84F24CC4-D8A1-4F9C-9696-29D809B9CC77}" type="pres">
      <dgm:prSet presAssocID="{61FC21B9-D4B7-4F9D-93F6-8B4685BDB1B3}" presName="nodeText" presStyleLbl="bgAccFollowNode1" presStyleIdx="0" presStyleCnt="3">
        <dgm:presLayoutVars>
          <dgm:bulletEnabled val="1"/>
        </dgm:presLayoutVars>
      </dgm:prSet>
      <dgm:spPr/>
    </dgm:pt>
    <dgm:pt modelId="{FACA4431-96DB-42FF-9982-C24E3C5B4762}" type="pres">
      <dgm:prSet presAssocID="{73A73006-C84E-4CE0-9AF3-0F277EC9A584}" presName="sibTrans" presStyleCnt="0"/>
      <dgm:spPr/>
    </dgm:pt>
    <dgm:pt modelId="{88DFE587-1806-4762-80D6-066F7A76BF8D}" type="pres">
      <dgm:prSet presAssocID="{9DDE73A8-13F5-46E2-8CE0-A1D67976057B}" presName="compositeNode" presStyleCnt="0">
        <dgm:presLayoutVars>
          <dgm:bulletEnabled val="1"/>
        </dgm:presLayoutVars>
      </dgm:prSet>
      <dgm:spPr/>
    </dgm:pt>
    <dgm:pt modelId="{68B6A3CF-CD9C-4DC0-9CE8-9FA56E410B84}" type="pres">
      <dgm:prSet presAssocID="{9DDE73A8-13F5-46E2-8CE0-A1D67976057B}" presName="bgRect" presStyleLbl="bgAccFollowNode1" presStyleIdx="1" presStyleCnt="3"/>
      <dgm:spPr/>
    </dgm:pt>
    <dgm:pt modelId="{70C460FA-F1CA-4776-B3D0-3307B400A11B}" type="pres">
      <dgm:prSet presAssocID="{F238CB95-B94A-4E1C-A28F-EE68B330314D}" presName="sibTransNodeCircle" presStyleLbl="alignNode1" presStyleIdx="2" presStyleCnt="6">
        <dgm:presLayoutVars>
          <dgm:chMax val="0"/>
          <dgm:bulletEnabled/>
        </dgm:presLayoutVars>
      </dgm:prSet>
      <dgm:spPr/>
    </dgm:pt>
    <dgm:pt modelId="{91B40DAC-442A-4C63-96FA-55C8A3362A11}" type="pres">
      <dgm:prSet presAssocID="{9DDE73A8-13F5-46E2-8CE0-A1D67976057B}" presName="bottomLine" presStyleLbl="alignNode1" presStyleIdx="3" presStyleCnt="6">
        <dgm:presLayoutVars/>
      </dgm:prSet>
      <dgm:spPr/>
    </dgm:pt>
    <dgm:pt modelId="{0B744B9B-226F-4ED1-AC27-D61D5791BB17}" type="pres">
      <dgm:prSet presAssocID="{9DDE73A8-13F5-46E2-8CE0-A1D67976057B}" presName="nodeText" presStyleLbl="bgAccFollowNode1" presStyleIdx="1" presStyleCnt="3">
        <dgm:presLayoutVars>
          <dgm:bulletEnabled val="1"/>
        </dgm:presLayoutVars>
      </dgm:prSet>
      <dgm:spPr/>
    </dgm:pt>
    <dgm:pt modelId="{188F2BAD-6D32-4012-8C29-7A5F212074CE}" type="pres">
      <dgm:prSet presAssocID="{F238CB95-B94A-4E1C-A28F-EE68B330314D}" presName="sibTrans" presStyleCnt="0"/>
      <dgm:spPr/>
    </dgm:pt>
    <dgm:pt modelId="{FBEC66E9-E329-454A-8538-424933EBBC73}" type="pres">
      <dgm:prSet presAssocID="{5130E473-6522-4486-B18E-CD8BCC0465F1}" presName="compositeNode" presStyleCnt="0">
        <dgm:presLayoutVars>
          <dgm:bulletEnabled val="1"/>
        </dgm:presLayoutVars>
      </dgm:prSet>
      <dgm:spPr/>
    </dgm:pt>
    <dgm:pt modelId="{7AD08518-16AB-4616-AF8B-9401AEE444A8}" type="pres">
      <dgm:prSet presAssocID="{5130E473-6522-4486-B18E-CD8BCC0465F1}" presName="bgRect" presStyleLbl="bgAccFollowNode1" presStyleIdx="2" presStyleCnt="3"/>
      <dgm:spPr/>
    </dgm:pt>
    <dgm:pt modelId="{2BD1FACB-0316-4A4E-9169-8039DC66621D}" type="pres">
      <dgm:prSet presAssocID="{70D2043A-50D8-4B86-8F0C-D5BCE3534295}" presName="sibTransNodeCircle" presStyleLbl="alignNode1" presStyleIdx="4" presStyleCnt="6">
        <dgm:presLayoutVars>
          <dgm:chMax val="0"/>
          <dgm:bulletEnabled/>
        </dgm:presLayoutVars>
      </dgm:prSet>
      <dgm:spPr/>
    </dgm:pt>
    <dgm:pt modelId="{5E31BF0B-6C71-4D3F-9DC3-EDDD2652367E}" type="pres">
      <dgm:prSet presAssocID="{5130E473-6522-4486-B18E-CD8BCC0465F1}" presName="bottomLine" presStyleLbl="alignNode1" presStyleIdx="5" presStyleCnt="6">
        <dgm:presLayoutVars/>
      </dgm:prSet>
      <dgm:spPr/>
    </dgm:pt>
    <dgm:pt modelId="{A23CCCC0-138E-472D-897D-0E6E9ED1BF47}" type="pres">
      <dgm:prSet presAssocID="{5130E473-6522-4486-B18E-CD8BCC0465F1}" presName="nodeText" presStyleLbl="bgAccFollowNode1" presStyleIdx="2" presStyleCnt="3">
        <dgm:presLayoutVars>
          <dgm:bulletEnabled val="1"/>
        </dgm:presLayoutVars>
      </dgm:prSet>
      <dgm:spPr/>
    </dgm:pt>
  </dgm:ptLst>
  <dgm:cxnLst>
    <dgm:cxn modelId="{985EB617-3BB4-47F1-8AF0-470D2CCAE2AA}" srcId="{84AADD56-D55A-4EB9-9449-5547BCA770D1}" destId="{9DDE73A8-13F5-46E2-8CE0-A1D67976057B}" srcOrd="1" destOrd="0" parTransId="{E450C0EC-020D-44D9-866B-4E323E160685}" sibTransId="{F238CB95-B94A-4E1C-A28F-EE68B330314D}"/>
    <dgm:cxn modelId="{D977391D-3BD0-4975-BE85-0C1ED39C0DC8}" type="presOf" srcId="{9DDE73A8-13F5-46E2-8CE0-A1D67976057B}" destId="{68B6A3CF-CD9C-4DC0-9CE8-9FA56E410B84}" srcOrd="0" destOrd="0" presId="urn:microsoft.com/office/officeart/2016/7/layout/BasicLinearProcessNumbered"/>
    <dgm:cxn modelId="{75D1E125-7398-46F8-8187-C70905E83F65}" type="presOf" srcId="{F238CB95-B94A-4E1C-A28F-EE68B330314D}" destId="{70C460FA-F1CA-4776-B3D0-3307B400A11B}" srcOrd="0" destOrd="0" presId="urn:microsoft.com/office/officeart/2016/7/layout/BasicLinearProcessNumbered"/>
    <dgm:cxn modelId="{4EDAA139-9E2A-4D83-869A-80923AF9C52A}" srcId="{84AADD56-D55A-4EB9-9449-5547BCA770D1}" destId="{5130E473-6522-4486-B18E-CD8BCC0465F1}" srcOrd="2" destOrd="0" parTransId="{B47994CC-1BDA-4C09-BCBF-8CC52F7D4EEA}" sibTransId="{70D2043A-50D8-4B86-8F0C-D5BCE3534295}"/>
    <dgm:cxn modelId="{3BC40761-9A35-4AAB-AC92-0847FA267751}" type="presOf" srcId="{61FC21B9-D4B7-4F9D-93F6-8B4685BDB1B3}" destId="{84F24CC4-D8A1-4F9C-9696-29D809B9CC77}" srcOrd="1" destOrd="0" presId="urn:microsoft.com/office/officeart/2016/7/layout/BasicLinearProcessNumbered"/>
    <dgm:cxn modelId="{1C8CCE46-31D9-4B1E-96CE-34A9E6DD7D81}" type="presOf" srcId="{5130E473-6522-4486-B18E-CD8BCC0465F1}" destId="{7AD08518-16AB-4616-AF8B-9401AEE444A8}" srcOrd="0" destOrd="0" presId="urn:microsoft.com/office/officeart/2016/7/layout/BasicLinearProcessNumbered"/>
    <dgm:cxn modelId="{B8A6534C-275A-455E-87EB-265224C03CC3}" type="presOf" srcId="{61FC21B9-D4B7-4F9D-93F6-8B4685BDB1B3}" destId="{029FFDB9-A9D9-454B-BBCD-618C60D82657}" srcOrd="0" destOrd="0" presId="urn:microsoft.com/office/officeart/2016/7/layout/BasicLinearProcessNumbered"/>
    <dgm:cxn modelId="{EC34E389-F7D8-4D25-BD54-B03D5C8CF11B}" srcId="{84AADD56-D55A-4EB9-9449-5547BCA770D1}" destId="{61FC21B9-D4B7-4F9D-93F6-8B4685BDB1B3}" srcOrd="0" destOrd="0" parTransId="{6FB56D3F-CB43-44DE-B6AE-B9CEA97851B4}" sibTransId="{73A73006-C84E-4CE0-9AF3-0F277EC9A584}"/>
    <dgm:cxn modelId="{51191B97-E1C5-45C8-A8D7-26D30A84AE30}" type="presOf" srcId="{73A73006-C84E-4CE0-9AF3-0F277EC9A584}" destId="{98689D78-2C7B-4432-9E5F-E675FA0582DC}" srcOrd="0" destOrd="0" presId="urn:microsoft.com/office/officeart/2016/7/layout/BasicLinearProcessNumbered"/>
    <dgm:cxn modelId="{8CD2EAB5-01F4-4735-B1A2-937F8248FCF2}" type="presOf" srcId="{5130E473-6522-4486-B18E-CD8BCC0465F1}" destId="{A23CCCC0-138E-472D-897D-0E6E9ED1BF47}" srcOrd="1" destOrd="0" presId="urn:microsoft.com/office/officeart/2016/7/layout/BasicLinearProcessNumbered"/>
    <dgm:cxn modelId="{DA3A68BB-76D3-4D4D-A29F-E92CD793E199}" type="presOf" srcId="{70D2043A-50D8-4B86-8F0C-D5BCE3534295}" destId="{2BD1FACB-0316-4A4E-9169-8039DC66621D}" srcOrd="0" destOrd="0" presId="urn:microsoft.com/office/officeart/2016/7/layout/BasicLinearProcessNumbered"/>
    <dgm:cxn modelId="{5DBBACE3-B704-4FD2-8015-CCF54376039F}" type="presOf" srcId="{9DDE73A8-13F5-46E2-8CE0-A1D67976057B}" destId="{0B744B9B-226F-4ED1-AC27-D61D5791BB17}" srcOrd="1" destOrd="0" presId="urn:microsoft.com/office/officeart/2016/7/layout/BasicLinearProcessNumbered"/>
    <dgm:cxn modelId="{ABF222F7-9323-4FAE-BC1C-1D9163677DA8}" type="presOf" srcId="{84AADD56-D55A-4EB9-9449-5547BCA770D1}" destId="{D554F50C-7EFF-49FC-AEF0-1D1FE823D792}" srcOrd="0" destOrd="0" presId="urn:microsoft.com/office/officeart/2016/7/layout/BasicLinearProcessNumbered"/>
    <dgm:cxn modelId="{CB06E24F-E442-4F1E-88F4-CEF24CF1ADC5}" type="presParOf" srcId="{D554F50C-7EFF-49FC-AEF0-1D1FE823D792}" destId="{557AF1E1-1F59-4CD0-9B5A-4D3E9A278767}" srcOrd="0" destOrd="0" presId="urn:microsoft.com/office/officeart/2016/7/layout/BasicLinearProcessNumbered"/>
    <dgm:cxn modelId="{6B771424-48A4-4DC9-9E64-48FAE0E7F097}" type="presParOf" srcId="{557AF1E1-1F59-4CD0-9B5A-4D3E9A278767}" destId="{029FFDB9-A9D9-454B-BBCD-618C60D82657}" srcOrd="0" destOrd="0" presId="urn:microsoft.com/office/officeart/2016/7/layout/BasicLinearProcessNumbered"/>
    <dgm:cxn modelId="{71A1987D-27E8-4F01-A696-995736296C7D}" type="presParOf" srcId="{557AF1E1-1F59-4CD0-9B5A-4D3E9A278767}" destId="{98689D78-2C7B-4432-9E5F-E675FA0582DC}" srcOrd="1" destOrd="0" presId="urn:microsoft.com/office/officeart/2016/7/layout/BasicLinearProcessNumbered"/>
    <dgm:cxn modelId="{45020509-D2F0-4DAA-ABB6-43B0740BB1DA}" type="presParOf" srcId="{557AF1E1-1F59-4CD0-9B5A-4D3E9A278767}" destId="{F4D3E70F-C9F7-48D0-9E2C-49C3A546E402}" srcOrd="2" destOrd="0" presId="urn:microsoft.com/office/officeart/2016/7/layout/BasicLinearProcessNumbered"/>
    <dgm:cxn modelId="{97305E8B-CF29-45F8-8FEE-2C53879078F2}" type="presParOf" srcId="{557AF1E1-1F59-4CD0-9B5A-4D3E9A278767}" destId="{84F24CC4-D8A1-4F9C-9696-29D809B9CC77}" srcOrd="3" destOrd="0" presId="urn:microsoft.com/office/officeart/2016/7/layout/BasicLinearProcessNumbered"/>
    <dgm:cxn modelId="{E9115C1E-FAED-434D-B3F1-ADFDAA1B03C1}" type="presParOf" srcId="{D554F50C-7EFF-49FC-AEF0-1D1FE823D792}" destId="{FACA4431-96DB-42FF-9982-C24E3C5B4762}" srcOrd="1" destOrd="0" presId="urn:microsoft.com/office/officeart/2016/7/layout/BasicLinearProcessNumbered"/>
    <dgm:cxn modelId="{7E8A117B-5443-44CB-84A2-ADBEAAD797A3}" type="presParOf" srcId="{D554F50C-7EFF-49FC-AEF0-1D1FE823D792}" destId="{88DFE587-1806-4762-80D6-066F7A76BF8D}" srcOrd="2" destOrd="0" presId="urn:microsoft.com/office/officeart/2016/7/layout/BasicLinearProcessNumbered"/>
    <dgm:cxn modelId="{6ED1F7E7-700D-49BC-84D7-135F057085C5}" type="presParOf" srcId="{88DFE587-1806-4762-80D6-066F7A76BF8D}" destId="{68B6A3CF-CD9C-4DC0-9CE8-9FA56E410B84}" srcOrd="0" destOrd="0" presId="urn:microsoft.com/office/officeart/2016/7/layout/BasicLinearProcessNumbered"/>
    <dgm:cxn modelId="{80BBD031-6151-4E20-8F25-83FD2CD22BF2}" type="presParOf" srcId="{88DFE587-1806-4762-80D6-066F7A76BF8D}" destId="{70C460FA-F1CA-4776-B3D0-3307B400A11B}" srcOrd="1" destOrd="0" presId="urn:microsoft.com/office/officeart/2016/7/layout/BasicLinearProcessNumbered"/>
    <dgm:cxn modelId="{B1D8623F-3024-421E-BDA0-42BA67FFF4A0}" type="presParOf" srcId="{88DFE587-1806-4762-80D6-066F7A76BF8D}" destId="{91B40DAC-442A-4C63-96FA-55C8A3362A11}" srcOrd="2" destOrd="0" presId="urn:microsoft.com/office/officeart/2016/7/layout/BasicLinearProcessNumbered"/>
    <dgm:cxn modelId="{DDD8FE15-D0DA-4AE2-AD84-98AA8F7A10AB}" type="presParOf" srcId="{88DFE587-1806-4762-80D6-066F7A76BF8D}" destId="{0B744B9B-226F-4ED1-AC27-D61D5791BB17}" srcOrd="3" destOrd="0" presId="urn:microsoft.com/office/officeart/2016/7/layout/BasicLinearProcessNumbered"/>
    <dgm:cxn modelId="{0AEC8D2C-A0B4-47AB-99D6-0175FD5801BA}" type="presParOf" srcId="{D554F50C-7EFF-49FC-AEF0-1D1FE823D792}" destId="{188F2BAD-6D32-4012-8C29-7A5F212074CE}" srcOrd="3" destOrd="0" presId="urn:microsoft.com/office/officeart/2016/7/layout/BasicLinearProcessNumbered"/>
    <dgm:cxn modelId="{D2BDDF0A-97BF-4EEB-B340-A67664DE6947}" type="presParOf" srcId="{D554F50C-7EFF-49FC-AEF0-1D1FE823D792}" destId="{FBEC66E9-E329-454A-8538-424933EBBC73}" srcOrd="4" destOrd="0" presId="urn:microsoft.com/office/officeart/2016/7/layout/BasicLinearProcessNumbered"/>
    <dgm:cxn modelId="{95851D2A-209F-4068-919C-199BBF607859}" type="presParOf" srcId="{FBEC66E9-E329-454A-8538-424933EBBC73}" destId="{7AD08518-16AB-4616-AF8B-9401AEE444A8}" srcOrd="0" destOrd="0" presId="urn:microsoft.com/office/officeart/2016/7/layout/BasicLinearProcessNumbered"/>
    <dgm:cxn modelId="{E35A843A-4DE3-4836-8B19-0C05F7B256DD}" type="presParOf" srcId="{FBEC66E9-E329-454A-8538-424933EBBC73}" destId="{2BD1FACB-0316-4A4E-9169-8039DC66621D}" srcOrd="1" destOrd="0" presId="urn:microsoft.com/office/officeart/2016/7/layout/BasicLinearProcessNumbered"/>
    <dgm:cxn modelId="{95DD0DA3-1363-4E2E-A0BD-C7684AAAC134}" type="presParOf" srcId="{FBEC66E9-E329-454A-8538-424933EBBC73}" destId="{5E31BF0B-6C71-4D3F-9DC3-EDDD2652367E}" srcOrd="2" destOrd="0" presId="urn:microsoft.com/office/officeart/2016/7/layout/BasicLinearProcessNumbered"/>
    <dgm:cxn modelId="{C687C180-98B2-4171-8E23-26EBBCCF7499}" type="presParOf" srcId="{FBEC66E9-E329-454A-8538-424933EBBC73}" destId="{A23CCCC0-138E-472D-897D-0E6E9ED1BF47}"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9930E-0531-4145-B3E4-BF4B45997B05}">
      <dsp:nvSpPr>
        <dsp:cNvPr id="0" name=""/>
        <dsp:cNvSpPr/>
      </dsp:nvSpPr>
      <dsp:spPr>
        <a:xfrm>
          <a:off x="215936" y="440"/>
          <a:ext cx="2733488" cy="1640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Municipal Code</a:t>
          </a:r>
        </a:p>
      </dsp:txBody>
      <dsp:txXfrm>
        <a:off x="215936" y="440"/>
        <a:ext cx="2733488" cy="1640093"/>
      </dsp:txXfrm>
    </dsp:sp>
    <dsp:sp modelId="{C6755E89-CF2A-44E8-9CB9-65ED90F43A92}">
      <dsp:nvSpPr>
        <dsp:cNvPr id="0" name=""/>
        <dsp:cNvSpPr/>
      </dsp:nvSpPr>
      <dsp:spPr>
        <a:xfrm>
          <a:off x="3222774" y="440"/>
          <a:ext cx="2733488" cy="1640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Development Code</a:t>
          </a:r>
        </a:p>
      </dsp:txBody>
      <dsp:txXfrm>
        <a:off x="3222774" y="440"/>
        <a:ext cx="2733488" cy="1640093"/>
      </dsp:txXfrm>
    </dsp:sp>
    <dsp:sp modelId="{800B6B05-1173-4ADC-9079-2F83021943B6}">
      <dsp:nvSpPr>
        <dsp:cNvPr id="0" name=""/>
        <dsp:cNvSpPr/>
      </dsp:nvSpPr>
      <dsp:spPr>
        <a:xfrm>
          <a:off x="215936" y="1913882"/>
          <a:ext cx="2733488" cy="1640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Comprehensive Plan</a:t>
          </a:r>
        </a:p>
      </dsp:txBody>
      <dsp:txXfrm>
        <a:off x="215936" y="1913882"/>
        <a:ext cx="2733488" cy="1640093"/>
      </dsp:txXfrm>
    </dsp:sp>
    <dsp:sp modelId="{AEFAE2A9-2594-46E4-AB99-7F88B14D1176}">
      <dsp:nvSpPr>
        <dsp:cNvPr id="0" name=""/>
        <dsp:cNvSpPr/>
      </dsp:nvSpPr>
      <dsp:spPr>
        <a:xfrm>
          <a:off x="3222774" y="1913882"/>
          <a:ext cx="2733488" cy="1640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City Ordinances</a:t>
          </a:r>
        </a:p>
      </dsp:txBody>
      <dsp:txXfrm>
        <a:off x="3222774" y="1913882"/>
        <a:ext cx="2733488" cy="1640093"/>
      </dsp:txXfrm>
    </dsp:sp>
    <dsp:sp modelId="{6E8A9438-67A3-4882-A5E0-3CE7EBD3386F}">
      <dsp:nvSpPr>
        <dsp:cNvPr id="0" name=""/>
        <dsp:cNvSpPr/>
      </dsp:nvSpPr>
      <dsp:spPr>
        <a:xfrm>
          <a:off x="215936" y="3827324"/>
          <a:ext cx="2733488" cy="1640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City Resolutions</a:t>
          </a:r>
        </a:p>
      </dsp:txBody>
      <dsp:txXfrm>
        <a:off x="215936" y="3827324"/>
        <a:ext cx="2733488" cy="1640093"/>
      </dsp:txXfrm>
    </dsp:sp>
    <dsp:sp modelId="{CCFEB214-625C-4F70-A8CD-8AB50451826F}">
      <dsp:nvSpPr>
        <dsp:cNvPr id="0" name=""/>
        <dsp:cNvSpPr/>
      </dsp:nvSpPr>
      <dsp:spPr>
        <a:xfrm>
          <a:off x="3222774" y="3827324"/>
          <a:ext cx="2733488" cy="1640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City Policies</a:t>
          </a:r>
        </a:p>
      </dsp:txBody>
      <dsp:txXfrm>
        <a:off x="3222774" y="3827324"/>
        <a:ext cx="2733488" cy="16400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92983-A320-44D6-B5FD-CDBA66CBB055}">
      <dsp:nvSpPr>
        <dsp:cNvPr id="0" name=""/>
        <dsp:cNvSpPr/>
      </dsp:nvSpPr>
      <dsp:spPr>
        <a:xfrm>
          <a:off x="0" y="1913"/>
          <a:ext cx="5181600" cy="969596"/>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48044B-99FE-49CD-BC04-56B2E5701C72}">
      <dsp:nvSpPr>
        <dsp:cNvPr id="0" name=""/>
        <dsp:cNvSpPr/>
      </dsp:nvSpPr>
      <dsp:spPr>
        <a:xfrm>
          <a:off x="293302" y="220072"/>
          <a:ext cx="533277" cy="5332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760AA0-E8C2-4BAF-A29A-0BEFA4826655}">
      <dsp:nvSpPr>
        <dsp:cNvPr id="0" name=""/>
        <dsp:cNvSpPr/>
      </dsp:nvSpPr>
      <dsp:spPr>
        <a:xfrm>
          <a:off x="1119883" y="1913"/>
          <a:ext cx="4061716" cy="969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16" tIns="102616" rIns="102616" bIns="102616" numCol="1" spcCol="1270" anchor="ctr" anchorCtr="0">
          <a:noAutofit/>
        </a:bodyPr>
        <a:lstStyle/>
        <a:p>
          <a:pPr marL="0" lvl="0" indent="0" algn="l" defTabSz="977900">
            <a:lnSpc>
              <a:spcPct val="100000"/>
            </a:lnSpc>
            <a:spcBef>
              <a:spcPct val="0"/>
            </a:spcBef>
            <a:spcAft>
              <a:spcPct val="35000"/>
            </a:spcAft>
            <a:buNone/>
          </a:pPr>
          <a:r>
            <a:rPr lang="en-US" sz="2200" kern="1200"/>
            <a:t>Affordable Housing Fund</a:t>
          </a:r>
        </a:p>
      </dsp:txBody>
      <dsp:txXfrm>
        <a:off x="1119883" y="1913"/>
        <a:ext cx="4061716" cy="969596"/>
      </dsp:txXfrm>
    </dsp:sp>
    <dsp:sp modelId="{5CCF7358-E355-4CD1-84D1-61B97A106443}">
      <dsp:nvSpPr>
        <dsp:cNvPr id="0" name=""/>
        <dsp:cNvSpPr/>
      </dsp:nvSpPr>
      <dsp:spPr>
        <a:xfrm>
          <a:off x="0" y="1213908"/>
          <a:ext cx="5181600" cy="969596"/>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E028D4-76E9-4433-8069-BA3867527998}">
      <dsp:nvSpPr>
        <dsp:cNvPr id="0" name=""/>
        <dsp:cNvSpPr/>
      </dsp:nvSpPr>
      <dsp:spPr>
        <a:xfrm>
          <a:off x="293302" y="1432067"/>
          <a:ext cx="533277" cy="5332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CE1586-266A-468A-BB3B-D9F49BB0C3D9}">
      <dsp:nvSpPr>
        <dsp:cNvPr id="0" name=""/>
        <dsp:cNvSpPr/>
      </dsp:nvSpPr>
      <dsp:spPr>
        <a:xfrm>
          <a:off x="1119883" y="1213908"/>
          <a:ext cx="4061716" cy="969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16" tIns="102616" rIns="102616" bIns="102616" numCol="1" spcCol="1270" anchor="ctr" anchorCtr="0">
          <a:noAutofit/>
        </a:bodyPr>
        <a:lstStyle/>
        <a:p>
          <a:pPr marL="0" lvl="0" indent="0" algn="l" defTabSz="977900">
            <a:lnSpc>
              <a:spcPct val="100000"/>
            </a:lnSpc>
            <a:spcBef>
              <a:spcPct val="0"/>
            </a:spcBef>
            <a:spcAft>
              <a:spcPct val="35000"/>
            </a:spcAft>
            <a:buNone/>
          </a:pPr>
          <a:r>
            <a:rPr lang="en-US" sz="2200" kern="1200"/>
            <a:t>Commercial and Industrial Construction Tax</a:t>
          </a:r>
        </a:p>
      </dsp:txBody>
      <dsp:txXfrm>
        <a:off x="1119883" y="1213908"/>
        <a:ext cx="4061716" cy="969596"/>
      </dsp:txXfrm>
    </dsp:sp>
    <dsp:sp modelId="{8FE355C8-EDE4-4FAD-A3E8-8E1069ABA2DB}">
      <dsp:nvSpPr>
        <dsp:cNvPr id="0" name=""/>
        <dsp:cNvSpPr/>
      </dsp:nvSpPr>
      <dsp:spPr>
        <a:xfrm>
          <a:off x="0" y="2425903"/>
          <a:ext cx="5181600" cy="969596"/>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61920D-174C-4BCE-8306-421A3DD28AF5}">
      <dsp:nvSpPr>
        <dsp:cNvPr id="0" name=""/>
        <dsp:cNvSpPr/>
      </dsp:nvSpPr>
      <dsp:spPr>
        <a:xfrm>
          <a:off x="293302" y="2644062"/>
          <a:ext cx="533277" cy="5332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3B7F7B-4E8B-4953-9526-AF48472DA0BB}">
      <dsp:nvSpPr>
        <dsp:cNvPr id="0" name=""/>
        <dsp:cNvSpPr/>
      </dsp:nvSpPr>
      <dsp:spPr>
        <a:xfrm>
          <a:off x="1119883" y="2425903"/>
          <a:ext cx="4061716" cy="969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16" tIns="102616" rIns="102616" bIns="102616" numCol="1" spcCol="1270" anchor="ctr" anchorCtr="0">
          <a:noAutofit/>
        </a:bodyPr>
        <a:lstStyle/>
        <a:p>
          <a:pPr marL="0" lvl="0" indent="0" algn="l" defTabSz="977900">
            <a:lnSpc>
              <a:spcPct val="100000"/>
            </a:lnSpc>
            <a:spcBef>
              <a:spcPct val="0"/>
            </a:spcBef>
            <a:spcAft>
              <a:spcPct val="35000"/>
            </a:spcAft>
            <a:buNone/>
          </a:pPr>
          <a:r>
            <a:rPr lang="en-US" sz="2200" kern="1200"/>
            <a:t>Pathways to Removing Obstacles to Housing Grant (PRO Housing)</a:t>
          </a:r>
        </a:p>
      </dsp:txBody>
      <dsp:txXfrm>
        <a:off x="1119883" y="2425903"/>
        <a:ext cx="4061716" cy="969596"/>
      </dsp:txXfrm>
    </dsp:sp>
    <dsp:sp modelId="{AF84C6DA-5535-4020-A603-25911D78E820}">
      <dsp:nvSpPr>
        <dsp:cNvPr id="0" name=""/>
        <dsp:cNvSpPr/>
      </dsp:nvSpPr>
      <dsp:spPr>
        <a:xfrm>
          <a:off x="0" y="3637898"/>
          <a:ext cx="5181600" cy="969596"/>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D24DA6-92F3-46C5-9A74-A277DA0F31C5}">
      <dsp:nvSpPr>
        <dsp:cNvPr id="0" name=""/>
        <dsp:cNvSpPr/>
      </dsp:nvSpPr>
      <dsp:spPr>
        <a:xfrm>
          <a:off x="293302" y="3856057"/>
          <a:ext cx="533277" cy="5332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2826E97-EF5F-4E33-B7AA-72E033418A4E}">
      <dsp:nvSpPr>
        <dsp:cNvPr id="0" name=""/>
        <dsp:cNvSpPr/>
      </dsp:nvSpPr>
      <dsp:spPr>
        <a:xfrm>
          <a:off x="1119883" y="3637898"/>
          <a:ext cx="4061716" cy="969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16" tIns="102616" rIns="102616" bIns="102616" numCol="1" spcCol="1270" anchor="ctr" anchorCtr="0">
          <a:noAutofit/>
        </a:bodyPr>
        <a:lstStyle/>
        <a:p>
          <a:pPr marL="0" lvl="0" indent="0" algn="l" defTabSz="977900">
            <a:lnSpc>
              <a:spcPct val="100000"/>
            </a:lnSpc>
            <a:spcBef>
              <a:spcPct val="0"/>
            </a:spcBef>
            <a:spcAft>
              <a:spcPct val="35000"/>
            </a:spcAft>
            <a:buNone/>
          </a:pPr>
          <a:r>
            <a:rPr lang="en-US" sz="2200" kern="1200"/>
            <a:t>Community Development Block Grant (CDBG)</a:t>
          </a:r>
        </a:p>
      </dsp:txBody>
      <dsp:txXfrm>
        <a:off x="1119883" y="3637898"/>
        <a:ext cx="4061716" cy="9695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38F3F-0FFA-4F29-8894-38B562179A56}">
      <dsp:nvSpPr>
        <dsp:cNvPr id="0" name=""/>
        <dsp:cNvSpPr/>
      </dsp:nvSpPr>
      <dsp:spPr>
        <a:xfrm>
          <a:off x="0" y="385903"/>
          <a:ext cx="10509249" cy="504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651D083-C712-40E4-BDCC-727AF49EB24E}">
      <dsp:nvSpPr>
        <dsp:cNvPr id="0" name=""/>
        <dsp:cNvSpPr/>
      </dsp:nvSpPr>
      <dsp:spPr>
        <a:xfrm>
          <a:off x="525462" y="90703"/>
          <a:ext cx="7356475" cy="5904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057" tIns="0" rIns="278057" bIns="0" numCol="1" spcCol="1270" anchor="ctr" anchorCtr="0">
          <a:noAutofit/>
        </a:bodyPr>
        <a:lstStyle/>
        <a:p>
          <a:pPr marL="0" lvl="0" indent="0" algn="l" defTabSz="889000">
            <a:lnSpc>
              <a:spcPct val="90000"/>
            </a:lnSpc>
            <a:spcBef>
              <a:spcPct val="0"/>
            </a:spcBef>
            <a:spcAft>
              <a:spcPct val="35000"/>
            </a:spcAft>
            <a:buNone/>
          </a:pPr>
          <a:r>
            <a:rPr lang="en-US" sz="2000" kern="1200"/>
            <a:t>Consolidated Plan</a:t>
          </a:r>
        </a:p>
      </dsp:txBody>
      <dsp:txXfrm>
        <a:off x="554283" y="119524"/>
        <a:ext cx="7298833" cy="532758"/>
      </dsp:txXfrm>
    </dsp:sp>
    <dsp:sp modelId="{19867A56-0AB8-4957-A6B1-F33695CD590D}">
      <dsp:nvSpPr>
        <dsp:cNvPr id="0" name=""/>
        <dsp:cNvSpPr/>
      </dsp:nvSpPr>
      <dsp:spPr>
        <a:xfrm>
          <a:off x="0" y="1293104"/>
          <a:ext cx="10509249" cy="504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EE02A04-082A-492F-A9A9-2BC84B895D6B}">
      <dsp:nvSpPr>
        <dsp:cNvPr id="0" name=""/>
        <dsp:cNvSpPr/>
      </dsp:nvSpPr>
      <dsp:spPr>
        <a:xfrm>
          <a:off x="525462" y="997903"/>
          <a:ext cx="7356475" cy="5904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057" tIns="0" rIns="278057" bIns="0" numCol="1" spcCol="1270" anchor="ctr" anchorCtr="0">
          <a:noAutofit/>
        </a:bodyPr>
        <a:lstStyle/>
        <a:p>
          <a:pPr marL="0" lvl="0" indent="0" algn="l" defTabSz="889000">
            <a:lnSpc>
              <a:spcPct val="90000"/>
            </a:lnSpc>
            <a:spcBef>
              <a:spcPct val="0"/>
            </a:spcBef>
            <a:spcAft>
              <a:spcPct val="35000"/>
            </a:spcAft>
            <a:buNone/>
          </a:pPr>
          <a:r>
            <a:rPr lang="en-US" sz="2000" kern="1200"/>
            <a:t>Analysis of Impediments to Fair Housing</a:t>
          </a:r>
        </a:p>
      </dsp:txBody>
      <dsp:txXfrm>
        <a:off x="554283" y="1026724"/>
        <a:ext cx="7298833" cy="532758"/>
      </dsp:txXfrm>
    </dsp:sp>
    <dsp:sp modelId="{DB22E005-22A3-44CB-95BF-6C90E239D788}">
      <dsp:nvSpPr>
        <dsp:cNvPr id="0" name=""/>
        <dsp:cNvSpPr/>
      </dsp:nvSpPr>
      <dsp:spPr>
        <a:xfrm>
          <a:off x="0" y="2200304"/>
          <a:ext cx="10509249" cy="504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8985B0-4FCA-4476-8721-180E89FF7CC6}">
      <dsp:nvSpPr>
        <dsp:cNvPr id="0" name=""/>
        <dsp:cNvSpPr/>
      </dsp:nvSpPr>
      <dsp:spPr>
        <a:xfrm>
          <a:off x="525462" y="1905104"/>
          <a:ext cx="7356475" cy="5904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057" tIns="0" rIns="278057" bIns="0" numCol="1" spcCol="1270" anchor="ctr" anchorCtr="0">
          <a:noAutofit/>
        </a:bodyPr>
        <a:lstStyle/>
        <a:p>
          <a:pPr marL="0" lvl="0" indent="0" algn="l" defTabSz="889000">
            <a:lnSpc>
              <a:spcPct val="90000"/>
            </a:lnSpc>
            <a:spcBef>
              <a:spcPct val="0"/>
            </a:spcBef>
            <a:spcAft>
              <a:spcPct val="35000"/>
            </a:spcAft>
            <a:buNone/>
          </a:pPr>
          <a:r>
            <a:rPr lang="en-US" sz="2000" kern="1200"/>
            <a:t>Citizen Participation Plan</a:t>
          </a:r>
        </a:p>
      </dsp:txBody>
      <dsp:txXfrm>
        <a:off x="554283" y="1933925"/>
        <a:ext cx="7298833" cy="532758"/>
      </dsp:txXfrm>
    </dsp:sp>
    <dsp:sp modelId="{3791CB9E-4DFE-4B0A-88E2-9500B195600E}">
      <dsp:nvSpPr>
        <dsp:cNvPr id="0" name=""/>
        <dsp:cNvSpPr/>
      </dsp:nvSpPr>
      <dsp:spPr>
        <a:xfrm>
          <a:off x="0" y="3107504"/>
          <a:ext cx="10509249" cy="504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81244D-1D5C-4CF0-AA3F-368E73BEAFDA}">
      <dsp:nvSpPr>
        <dsp:cNvPr id="0" name=""/>
        <dsp:cNvSpPr/>
      </dsp:nvSpPr>
      <dsp:spPr>
        <a:xfrm>
          <a:off x="525462" y="2812304"/>
          <a:ext cx="7356475" cy="5904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057" tIns="0" rIns="278057" bIns="0" numCol="1" spcCol="1270" anchor="ctr" anchorCtr="0">
          <a:noAutofit/>
        </a:bodyPr>
        <a:lstStyle/>
        <a:p>
          <a:pPr marL="0" lvl="0" indent="0" algn="l" defTabSz="889000">
            <a:lnSpc>
              <a:spcPct val="90000"/>
            </a:lnSpc>
            <a:spcBef>
              <a:spcPct val="0"/>
            </a:spcBef>
            <a:spcAft>
              <a:spcPct val="35000"/>
            </a:spcAft>
            <a:buNone/>
          </a:pPr>
          <a:r>
            <a:rPr lang="en-US" sz="2000" kern="1200"/>
            <a:t>Language Access Plan</a:t>
          </a:r>
        </a:p>
      </dsp:txBody>
      <dsp:txXfrm>
        <a:off x="554283" y="2841125"/>
        <a:ext cx="7298833" cy="532758"/>
      </dsp:txXfrm>
    </dsp:sp>
    <dsp:sp modelId="{CD45E1FF-4060-41D3-91AB-64870B2F0482}">
      <dsp:nvSpPr>
        <dsp:cNvPr id="0" name=""/>
        <dsp:cNvSpPr/>
      </dsp:nvSpPr>
      <dsp:spPr>
        <a:xfrm>
          <a:off x="0" y="4014704"/>
          <a:ext cx="10509249" cy="504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8E8C84-84AA-4445-9449-2851A885B162}">
      <dsp:nvSpPr>
        <dsp:cNvPr id="0" name=""/>
        <dsp:cNvSpPr/>
      </dsp:nvSpPr>
      <dsp:spPr>
        <a:xfrm>
          <a:off x="525462" y="3719504"/>
          <a:ext cx="7356475" cy="5904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057" tIns="0" rIns="278057" bIns="0" numCol="1" spcCol="1270" anchor="ctr" anchorCtr="0">
          <a:noAutofit/>
        </a:bodyPr>
        <a:lstStyle/>
        <a:p>
          <a:pPr marL="0" lvl="0" indent="0" algn="l" defTabSz="889000">
            <a:lnSpc>
              <a:spcPct val="90000"/>
            </a:lnSpc>
            <a:spcBef>
              <a:spcPct val="0"/>
            </a:spcBef>
            <a:spcAft>
              <a:spcPct val="35000"/>
            </a:spcAft>
            <a:buNone/>
          </a:pPr>
          <a:r>
            <a:rPr lang="en-US" sz="2000" kern="1200"/>
            <a:t>Annual Action Plan</a:t>
          </a:r>
        </a:p>
      </dsp:txBody>
      <dsp:txXfrm>
        <a:off x="554283" y="3748325"/>
        <a:ext cx="7298833" cy="5327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9FFDB9-A9D9-454B-BBCD-618C60D82657}">
      <dsp:nvSpPr>
        <dsp:cNvPr id="0" name=""/>
        <dsp:cNvSpPr/>
      </dsp:nvSpPr>
      <dsp:spPr>
        <a:xfrm>
          <a:off x="0" y="5805"/>
          <a:ext cx="3284140" cy="4597796"/>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044" tIns="330200" rIns="256044" bIns="330200" numCol="1" spcCol="1270" anchor="t" anchorCtr="0">
          <a:noAutofit/>
        </a:bodyPr>
        <a:lstStyle/>
        <a:p>
          <a:pPr marL="0" lvl="0" indent="0" algn="l" defTabSz="1155700">
            <a:lnSpc>
              <a:spcPct val="90000"/>
            </a:lnSpc>
            <a:spcBef>
              <a:spcPct val="0"/>
            </a:spcBef>
            <a:spcAft>
              <a:spcPct val="35000"/>
            </a:spcAft>
            <a:buNone/>
          </a:pPr>
          <a:r>
            <a:rPr lang="en-US" sz="2600" kern="1200"/>
            <a:t>Benefit to low- and moderate-income persons</a:t>
          </a:r>
        </a:p>
      </dsp:txBody>
      <dsp:txXfrm>
        <a:off x="0" y="1752968"/>
        <a:ext cx="3284140" cy="2758678"/>
      </dsp:txXfrm>
    </dsp:sp>
    <dsp:sp modelId="{98689D78-2C7B-4432-9E5F-E675FA0582DC}">
      <dsp:nvSpPr>
        <dsp:cNvPr id="0" name=""/>
        <dsp:cNvSpPr/>
      </dsp:nvSpPr>
      <dsp:spPr>
        <a:xfrm>
          <a:off x="952400" y="465585"/>
          <a:ext cx="1379339" cy="1379339"/>
        </a:xfrm>
        <a:prstGeom prst="ellips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539" tIns="12700" rIns="107539"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154400" y="667585"/>
        <a:ext cx="975339" cy="975339"/>
      </dsp:txXfrm>
    </dsp:sp>
    <dsp:sp modelId="{F4D3E70F-C9F7-48D0-9E2C-49C3A546E402}">
      <dsp:nvSpPr>
        <dsp:cNvPr id="0" name=""/>
        <dsp:cNvSpPr/>
      </dsp:nvSpPr>
      <dsp:spPr>
        <a:xfrm>
          <a:off x="0" y="4603530"/>
          <a:ext cx="3284140" cy="72"/>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6A3CF-CD9C-4DC0-9CE8-9FA56E410B84}">
      <dsp:nvSpPr>
        <dsp:cNvPr id="0" name=""/>
        <dsp:cNvSpPr/>
      </dsp:nvSpPr>
      <dsp:spPr>
        <a:xfrm>
          <a:off x="3612554" y="5805"/>
          <a:ext cx="3284140" cy="4597796"/>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044" tIns="330200" rIns="256044" bIns="330200" numCol="1" spcCol="1270" anchor="t" anchorCtr="0">
          <a:noAutofit/>
        </a:bodyPr>
        <a:lstStyle/>
        <a:p>
          <a:pPr marL="0" lvl="0" indent="0" algn="l" defTabSz="1155700">
            <a:lnSpc>
              <a:spcPct val="90000"/>
            </a:lnSpc>
            <a:spcBef>
              <a:spcPct val="0"/>
            </a:spcBef>
            <a:spcAft>
              <a:spcPct val="35000"/>
            </a:spcAft>
            <a:buNone/>
          </a:pPr>
          <a:r>
            <a:rPr lang="en-US" sz="2600" kern="1200"/>
            <a:t>Prevent and eliminate slums or blight</a:t>
          </a:r>
        </a:p>
      </dsp:txBody>
      <dsp:txXfrm>
        <a:off x="3612554" y="1752968"/>
        <a:ext cx="3284140" cy="2758678"/>
      </dsp:txXfrm>
    </dsp:sp>
    <dsp:sp modelId="{70C460FA-F1CA-4776-B3D0-3307B400A11B}">
      <dsp:nvSpPr>
        <dsp:cNvPr id="0" name=""/>
        <dsp:cNvSpPr/>
      </dsp:nvSpPr>
      <dsp:spPr>
        <a:xfrm>
          <a:off x="4564955" y="465585"/>
          <a:ext cx="1379339" cy="1379339"/>
        </a:xfrm>
        <a:prstGeom prst="ellips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539" tIns="12700" rIns="107539"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766955" y="667585"/>
        <a:ext cx="975339" cy="975339"/>
      </dsp:txXfrm>
    </dsp:sp>
    <dsp:sp modelId="{91B40DAC-442A-4C63-96FA-55C8A3362A11}">
      <dsp:nvSpPr>
        <dsp:cNvPr id="0" name=""/>
        <dsp:cNvSpPr/>
      </dsp:nvSpPr>
      <dsp:spPr>
        <a:xfrm>
          <a:off x="3612554" y="4603530"/>
          <a:ext cx="3284140" cy="72"/>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D08518-16AB-4616-AF8B-9401AEE444A8}">
      <dsp:nvSpPr>
        <dsp:cNvPr id="0" name=""/>
        <dsp:cNvSpPr/>
      </dsp:nvSpPr>
      <dsp:spPr>
        <a:xfrm>
          <a:off x="7225109" y="5805"/>
          <a:ext cx="3284140" cy="4597796"/>
        </a:xfrm>
        <a:prstGeom prst="rect">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044" tIns="330200" rIns="256044" bIns="330200" numCol="1" spcCol="1270" anchor="t" anchorCtr="0">
          <a:noAutofit/>
        </a:bodyPr>
        <a:lstStyle/>
        <a:p>
          <a:pPr marL="0" lvl="0" indent="0" algn="l" defTabSz="1155700">
            <a:lnSpc>
              <a:spcPct val="90000"/>
            </a:lnSpc>
            <a:spcBef>
              <a:spcPct val="0"/>
            </a:spcBef>
            <a:spcAft>
              <a:spcPct val="35000"/>
            </a:spcAft>
            <a:buNone/>
          </a:pPr>
          <a:r>
            <a:rPr lang="en-US" sz="2600" kern="1200"/>
            <a:t>Address urgent community development needs</a:t>
          </a:r>
        </a:p>
      </dsp:txBody>
      <dsp:txXfrm>
        <a:off x="7225109" y="1752968"/>
        <a:ext cx="3284140" cy="2758678"/>
      </dsp:txXfrm>
    </dsp:sp>
    <dsp:sp modelId="{2BD1FACB-0316-4A4E-9169-8039DC66621D}">
      <dsp:nvSpPr>
        <dsp:cNvPr id="0" name=""/>
        <dsp:cNvSpPr/>
      </dsp:nvSpPr>
      <dsp:spPr>
        <a:xfrm>
          <a:off x="8177510" y="465585"/>
          <a:ext cx="1379339" cy="1379339"/>
        </a:xfrm>
        <a:prstGeom prst="ellips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539" tIns="12700" rIns="107539"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379510" y="667585"/>
        <a:ext cx="975339" cy="975339"/>
      </dsp:txXfrm>
    </dsp:sp>
    <dsp:sp modelId="{5E31BF0B-6C71-4D3F-9DC3-EDDD2652367E}">
      <dsp:nvSpPr>
        <dsp:cNvPr id="0" name=""/>
        <dsp:cNvSpPr/>
      </dsp:nvSpPr>
      <dsp:spPr>
        <a:xfrm>
          <a:off x="7225109" y="4603530"/>
          <a:ext cx="3284140" cy="72"/>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0C1954-B190-8A48-B726-6C8D1730B606}" type="datetimeFigureOut">
              <a:rPr lang="en-VE" smtClean="0"/>
              <a:t>01/26/2026</a:t>
            </a:fld>
            <a:endParaRPr lang="en-V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B18DE4-D3C1-9A47-8022-E43917FD018D}" type="slidenum">
              <a:rPr lang="en-VE" smtClean="0"/>
              <a:t>‹#›</a:t>
            </a:fld>
            <a:endParaRPr lang="en-VE"/>
          </a:p>
        </p:txBody>
      </p:sp>
    </p:spTree>
    <p:extLst>
      <p:ext uri="{BB962C8B-B14F-4D97-AF65-F5344CB8AC3E}">
        <p14:creationId xmlns:p14="http://schemas.microsoft.com/office/powerpoint/2010/main" val="95744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1</a:t>
            </a:fld>
            <a:endParaRPr lang="en-VE"/>
          </a:p>
        </p:txBody>
      </p:sp>
    </p:spTree>
    <p:extLst>
      <p:ext uri="{BB962C8B-B14F-4D97-AF65-F5344CB8AC3E}">
        <p14:creationId xmlns:p14="http://schemas.microsoft.com/office/powerpoint/2010/main" val="21589158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4BD48BE4-A4C6-415F-9BBC-7E2E3CEF7C69}"/>
              </a:ext>
            </a:extLst>
          </p:cNvPr>
          <p:cNvSpPr>
            <a:spLocks noGrp="1"/>
          </p:cNvSpPr>
          <p:nvPr>
            <p:ph type="body" sz="quarter" idx="10" hasCustomPrompt="1"/>
          </p:nvPr>
        </p:nvSpPr>
        <p:spPr>
          <a:xfrm>
            <a:off x="887413" y="4713288"/>
            <a:ext cx="4614862" cy="647700"/>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dirty="0"/>
              <a:t>Add Presentation Date</a:t>
            </a:r>
          </a:p>
        </p:txBody>
      </p:sp>
      <p:sp>
        <p:nvSpPr>
          <p:cNvPr id="3" name="Subtitle 2">
            <a:extLst>
              <a:ext uri="{FF2B5EF4-FFF2-40B4-BE49-F238E27FC236}">
                <a16:creationId xmlns:a16="http://schemas.microsoft.com/office/drawing/2014/main" id="{A997C970-D7A4-E444-B068-3C8DB778BCAB}"/>
              </a:ext>
            </a:extLst>
          </p:cNvPr>
          <p:cNvSpPr>
            <a:spLocks noGrp="1"/>
          </p:cNvSpPr>
          <p:nvPr>
            <p:ph type="subTitle" idx="1" hasCustomPrompt="1"/>
          </p:nvPr>
        </p:nvSpPr>
        <p:spPr>
          <a:xfrm>
            <a:off x="887505" y="3700649"/>
            <a:ext cx="9144000" cy="718950"/>
          </a:xfrm>
        </p:spPr>
        <p:txBody>
          <a:bodyPr/>
          <a:lstStyle>
            <a:lvl1pPr marL="0" indent="0" algn="l">
              <a:buNone/>
              <a:defRPr sz="2400" b="1"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Presenter Name, Title, Department</a:t>
            </a:r>
          </a:p>
        </p:txBody>
      </p:sp>
      <p:sp>
        <p:nvSpPr>
          <p:cNvPr id="2" name="Title 1">
            <a:extLst>
              <a:ext uri="{FF2B5EF4-FFF2-40B4-BE49-F238E27FC236}">
                <a16:creationId xmlns:a16="http://schemas.microsoft.com/office/drawing/2014/main" id="{A48E5591-3CD0-7A49-AD04-9BE7752353D0}"/>
              </a:ext>
            </a:extLst>
          </p:cNvPr>
          <p:cNvSpPr>
            <a:spLocks noGrp="1"/>
          </p:cNvSpPr>
          <p:nvPr>
            <p:ph type="ctrTitle" hasCustomPrompt="1"/>
          </p:nvPr>
        </p:nvSpPr>
        <p:spPr>
          <a:xfrm>
            <a:off x="887505" y="2534032"/>
            <a:ext cx="9144000" cy="1074542"/>
          </a:xfrm>
        </p:spPr>
        <p:txBody>
          <a:bodyPr anchor="b">
            <a:normAutofit/>
          </a:bodyPr>
          <a:lstStyle>
            <a:lvl1pPr algn="l">
              <a:defRPr sz="5000" b="1" i="0">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pic>
        <p:nvPicPr>
          <p:cNvPr id="4" name="Picture 3" descr="City of Bend logo.">
            <a:extLst>
              <a:ext uri="{FF2B5EF4-FFF2-40B4-BE49-F238E27FC236}">
                <a16:creationId xmlns:a16="http://schemas.microsoft.com/office/drawing/2014/main" id="{457D9130-9183-2C04-1507-F33F78876D0B}"/>
              </a:ext>
            </a:extLst>
          </p:cNvPr>
          <p:cNvPicPr>
            <a:picLocks noChangeAspect="1"/>
          </p:cNvPicPr>
          <p:nvPr userDrawn="1"/>
        </p:nvPicPr>
        <p:blipFill>
          <a:blip r:embed="rId2"/>
          <a:stretch>
            <a:fillRect/>
          </a:stretch>
        </p:blipFill>
        <p:spPr>
          <a:xfrm>
            <a:off x="290807" y="-12903"/>
            <a:ext cx="2782556" cy="2782556"/>
          </a:xfrm>
          <a:prstGeom prst="rect">
            <a:avLst/>
          </a:prstGeom>
        </p:spPr>
      </p:pic>
    </p:spTree>
    <p:extLst>
      <p:ext uri="{BB962C8B-B14F-4D97-AF65-F5344CB8AC3E}">
        <p14:creationId xmlns:p14="http://schemas.microsoft.com/office/powerpoint/2010/main" val="229181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Content_Accessible &amp; Effective Govt">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6" name="Picture 5" descr="A blue and black building&#10;&#10;AI-generated content may be incorrect.">
            <a:extLst>
              <a:ext uri="{FF2B5EF4-FFF2-40B4-BE49-F238E27FC236}">
                <a16:creationId xmlns:a16="http://schemas.microsoft.com/office/drawing/2014/main" id="{09B55729-EF64-DC4E-A236-E4A809A3D837}"/>
              </a:ext>
            </a:extLst>
          </p:cNvPr>
          <p:cNvPicPr>
            <a:picLocks noChangeAspect="1"/>
          </p:cNvPicPr>
          <p:nvPr userDrawn="1"/>
        </p:nvPicPr>
        <p:blipFill>
          <a:blip r:embed="rId3"/>
          <a:stretch>
            <a:fillRect/>
          </a:stretch>
        </p:blipFill>
        <p:spPr>
          <a:xfrm>
            <a:off x="495630" y="2521027"/>
            <a:ext cx="2276592" cy="2276592"/>
          </a:xfrm>
          <a:prstGeom prst="rect">
            <a:avLst/>
          </a:prstGeom>
        </p:spPr>
      </p:pic>
      <p:sp>
        <p:nvSpPr>
          <p:cNvPr id="5" name="TextBox 4">
            <a:extLst>
              <a:ext uri="{FF2B5EF4-FFF2-40B4-BE49-F238E27FC236}">
                <a16:creationId xmlns:a16="http://schemas.microsoft.com/office/drawing/2014/main" id="{5FE805C8-80DB-9590-9793-1EF8A1E3BE7F}"/>
              </a:ext>
            </a:extLst>
          </p:cNvPr>
          <p:cNvSpPr txBox="1"/>
          <p:nvPr userDrawn="1"/>
        </p:nvSpPr>
        <p:spPr>
          <a:xfrm>
            <a:off x="391886" y="6257054"/>
            <a:ext cx="4070345" cy="369332"/>
          </a:xfrm>
          <a:prstGeom prst="rect">
            <a:avLst/>
          </a:prstGeom>
          <a:noFill/>
        </p:spPr>
        <p:txBody>
          <a:bodyPr wrap="none" rtlCol="0">
            <a:spAutoFit/>
          </a:bodyPr>
          <a:lstStyle/>
          <a:p>
            <a:r>
              <a:rPr lang="en-US" dirty="0">
                <a:latin typeface="+mj-lt"/>
              </a:rPr>
              <a:t>Accessible &amp; Effective Government</a:t>
            </a:r>
          </a:p>
        </p:txBody>
      </p:sp>
    </p:spTree>
    <p:extLst>
      <p:ext uri="{BB962C8B-B14F-4D97-AF65-F5344CB8AC3E}">
        <p14:creationId xmlns:p14="http://schemas.microsoft.com/office/powerpoint/2010/main" val="1455812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1 Content_Accessible &amp; Effective Govt">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8" name="Graphic 7">
            <a:extLst>
              <a:ext uri="{FF2B5EF4-FFF2-40B4-BE49-F238E27FC236}">
                <a16:creationId xmlns:a16="http://schemas.microsoft.com/office/drawing/2014/main" id="{A382FEAC-C883-464C-674A-B7C3FD468A9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5052" y="1773938"/>
            <a:ext cx="3337955" cy="3337955"/>
          </a:xfrm>
          <a:prstGeom prst="rect">
            <a:avLst/>
          </a:prstGeom>
        </p:spPr>
      </p:pic>
    </p:spTree>
    <p:extLst>
      <p:ext uri="{BB962C8B-B14F-4D97-AF65-F5344CB8AC3E}">
        <p14:creationId xmlns:p14="http://schemas.microsoft.com/office/powerpoint/2010/main" val="3508273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Content_Transport &amp; Infrastructure">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20" name="Picture 19">
            <a:extLst>
              <a:ext uri="{FF2B5EF4-FFF2-40B4-BE49-F238E27FC236}">
                <a16:creationId xmlns:a16="http://schemas.microsoft.com/office/drawing/2014/main" id="{95293DAA-DD9E-3126-2F47-62936CD3EDA8}"/>
              </a:ext>
            </a:extLst>
          </p:cNvPr>
          <p:cNvPicPr>
            <a:picLocks noChangeAspect="1"/>
          </p:cNvPicPr>
          <p:nvPr userDrawn="1"/>
        </p:nvPicPr>
        <p:blipFill>
          <a:blip r:embed="rId3"/>
          <a:stretch>
            <a:fillRect/>
          </a:stretch>
        </p:blipFill>
        <p:spPr>
          <a:xfrm>
            <a:off x="495630" y="2521027"/>
            <a:ext cx="2276592" cy="2276592"/>
          </a:xfrm>
          <a:prstGeom prst="rect">
            <a:avLst/>
          </a:prstGeom>
        </p:spPr>
      </p:pic>
    </p:spTree>
    <p:extLst>
      <p:ext uri="{BB962C8B-B14F-4D97-AF65-F5344CB8AC3E}">
        <p14:creationId xmlns:p14="http://schemas.microsoft.com/office/powerpoint/2010/main" val="2581036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 Content_Public Safety">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3" name="Picture 2" descr="A blue star in a shield&#10;&#10;AI-generated content may be incorrect.">
            <a:extLst>
              <a:ext uri="{FF2B5EF4-FFF2-40B4-BE49-F238E27FC236}">
                <a16:creationId xmlns:a16="http://schemas.microsoft.com/office/drawing/2014/main" id="{31447F2F-CCFA-C3DE-8AD9-2DCF2A7ED389}"/>
              </a:ext>
            </a:extLst>
          </p:cNvPr>
          <p:cNvPicPr>
            <a:picLocks noChangeAspect="1"/>
          </p:cNvPicPr>
          <p:nvPr userDrawn="1"/>
        </p:nvPicPr>
        <p:blipFill>
          <a:blip r:embed="rId3"/>
          <a:stretch>
            <a:fillRect/>
          </a:stretch>
        </p:blipFill>
        <p:spPr>
          <a:xfrm>
            <a:off x="495630" y="2521027"/>
            <a:ext cx="2276592" cy="2276592"/>
          </a:xfrm>
          <a:prstGeom prst="rect">
            <a:avLst/>
          </a:prstGeom>
        </p:spPr>
      </p:pic>
    </p:spTree>
    <p:extLst>
      <p:ext uri="{BB962C8B-B14F-4D97-AF65-F5344CB8AC3E}">
        <p14:creationId xmlns:p14="http://schemas.microsoft.com/office/powerpoint/2010/main" val="4174352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 Content_Housin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3" name="Picture 2">
            <a:extLst>
              <a:ext uri="{FF2B5EF4-FFF2-40B4-BE49-F238E27FC236}">
                <a16:creationId xmlns:a16="http://schemas.microsoft.com/office/drawing/2014/main" id="{EAFEA12B-D70A-6D6B-12FC-75FD0B25A384}"/>
              </a:ext>
            </a:extLst>
          </p:cNvPr>
          <p:cNvPicPr>
            <a:picLocks noChangeAspect="1"/>
          </p:cNvPicPr>
          <p:nvPr userDrawn="1"/>
        </p:nvPicPr>
        <p:blipFill>
          <a:blip r:embed="rId3"/>
          <a:stretch>
            <a:fillRect/>
          </a:stretch>
        </p:blipFill>
        <p:spPr>
          <a:xfrm>
            <a:off x="495630" y="2521027"/>
            <a:ext cx="2276592" cy="2276592"/>
          </a:xfrm>
          <a:prstGeom prst="rect">
            <a:avLst/>
          </a:prstGeom>
        </p:spPr>
      </p:pic>
    </p:spTree>
    <p:extLst>
      <p:ext uri="{BB962C8B-B14F-4D97-AF65-F5344CB8AC3E}">
        <p14:creationId xmlns:p14="http://schemas.microsoft.com/office/powerpoint/2010/main" val="144674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 Content_Economic Prosperity">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3" name="Picture 2">
            <a:extLst>
              <a:ext uri="{FF2B5EF4-FFF2-40B4-BE49-F238E27FC236}">
                <a16:creationId xmlns:a16="http://schemas.microsoft.com/office/drawing/2014/main" id="{9826BFFF-273F-0140-8327-F0C7A1C80709}"/>
              </a:ext>
            </a:extLst>
          </p:cNvPr>
          <p:cNvPicPr>
            <a:picLocks noChangeAspect="1"/>
          </p:cNvPicPr>
          <p:nvPr userDrawn="1"/>
        </p:nvPicPr>
        <p:blipFill>
          <a:blip r:embed="rId3"/>
          <a:stretch>
            <a:fillRect/>
          </a:stretch>
        </p:blipFill>
        <p:spPr>
          <a:xfrm>
            <a:off x="495630" y="2521027"/>
            <a:ext cx="2276592" cy="2276592"/>
          </a:xfrm>
          <a:prstGeom prst="rect">
            <a:avLst/>
          </a:prstGeom>
        </p:spPr>
      </p:pic>
    </p:spTree>
    <p:extLst>
      <p:ext uri="{BB962C8B-B14F-4D97-AF65-F5344CB8AC3E}">
        <p14:creationId xmlns:p14="http://schemas.microsoft.com/office/powerpoint/2010/main" val="1996737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 Content_Environment &amp; Climate">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3" name="Picture 2">
            <a:extLst>
              <a:ext uri="{FF2B5EF4-FFF2-40B4-BE49-F238E27FC236}">
                <a16:creationId xmlns:a16="http://schemas.microsoft.com/office/drawing/2014/main" id="{2DBBE2A0-886B-1064-75CF-981794F66AEE}"/>
              </a:ext>
            </a:extLst>
          </p:cNvPr>
          <p:cNvPicPr>
            <a:picLocks noChangeAspect="1"/>
          </p:cNvPicPr>
          <p:nvPr userDrawn="1"/>
        </p:nvPicPr>
        <p:blipFill>
          <a:blip r:embed="rId3"/>
          <a:stretch>
            <a:fillRect/>
          </a:stretch>
        </p:blipFill>
        <p:spPr>
          <a:xfrm>
            <a:off x="495630" y="2521027"/>
            <a:ext cx="2276592" cy="2276592"/>
          </a:xfrm>
          <a:prstGeom prst="rect">
            <a:avLst/>
          </a:prstGeom>
        </p:spPr>
      </p:pic>
    </p:spTree>
    <p:extLst>
      <p:ext uri="{BB962C8B-B14F-4D97-AF65-F5344CB8AC3E}">
        <p14:creationId xmlns:p14="http://schemas.microsoft.com/office/powerpoint/2010/main" val="3877785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ntent_Accessible &amp; Effective Gov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11" name="Picture 10">
            <a:extLst>
              <a:ext uri="{FF2B5EF4-FFF2-40B4-BE49-F238E27FC236}">
                <a16:creationId xmlns:a16="http://schemas.microsoft.com/office/drawing/2014/main" id="{30963223-6F18-DB26-EC3F-AF3732F0B960}"/>
              </a:ext>
            </a:extLst>
          </p:cNvPr>
          <p:cNvPicPr>
            <a:picLocks noChangeAspect="1"/>
          </p:cNvPicPr>
          <p:nvPr userDrawn="1"/>
        </p:nvPicPr>
        <p:blipFill>
          <a:blip r:embed="rId3"/>
          <a:stretch>
            <a:fillRect/>
          </a:stretch>
        </p:blipFill>
        <p:spPr>
          <a:xfrm>
            <a:off x="10615930" y="30499"/>
            <a:ext cx="1513200" cy="1513200"/>
          </a:xfrm>
          <a:prstGeom prst="rect">
            <a:avLst/>
          </a:prstGeom>
        </p:spPr>
      </p:pic>
      <p:sp>
        <p:nvSpPr>
          <p:cNvPr id="5" name="TextBox 4">
            <a:extLst>
              <a:ext uri="{FF2B5EF4-FFF2-40B4-BE49-F238E27FC236}">
                <a16:creationId xmlns:a16="http://schemas.microsoft.com/office/drawing/2014/main" id="{63ADBD30-536F-341B-C65D-5500919D7DB0}"/>
              </a:ext>
            </a:extLst>
          </p:cNvPr>
          <p:cNvSpPr txBox="1"/>
          <p:nvPr userDrawn="1"/>
        </p:nvSpPr>
        <p:spPr>
          <a:xfrm>
            <a:off x="391886" y="6257054"/>
            <a:ext cx="4070345" cy="369332"/>
          </a:xfrm>
          <a:prstGeom prst="rect">
            <a:avLst/>
          </a:prstGeom>
          <a:noFill/>
        </p:spPr>
        <p:txBody>
          <a:bodyPr wrap="none" rtlCol="0">
            <a:spAutoFit/>
          </a:bodyPr>
          <a:lstStyle/>
          <a:p>
            <a:r>
              <a:rPr lang="en-US" dirty="0">
                <a:latin typeface="+mj-lt"/>
              </a:rPr>
              <a:t>Accessible &amp; Effective Government</a:t>
            </a:r>
          </a:p>
        </p:txBody>
      </p:sp>
    </p:spTree>
    <p:extLst>
      <p:ext uri="{BB962C8B-B14F-4D97-AF65-F5344CB8AC3E}">
        <p14:creationId xmlns:p14="http://schemas.microsoft.com/office/powerpoint/2010/main" val="3056491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ntent_Economic Prosperity">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9" name="Picture 8">
            <a:extLst>
              <a:ext uri="{FF2B5EF4-FFF2-40B4-BE49-F238E27FC236}">
                <a16:creationId xmlns:a16="http://schemas.microsoft.com/office/drawing/2014/main" id="{78F511C8-6FC0-0426-7216-F685C2864A45}"/>
              </a:ext>
            </a:extLst>
          </p:cNvPr>
          <p:cNvPicPr>
            <a:picLocks noChangeAspect="1"/>
          </p:cNvPicPr>
          <p:nvPr userDrawn="1"/>
        </p:nvPicPr>
        <p:blipFill>
          <a:blip r:embed="rId3"/>
          <a:stretch>
            <a:fillRect/>
          </a:stretch>
        </p:blipFill>
        <p:spPr>
          <a:xfrm>
            <a:off x="10615930" y="30499"/>
            <a:ext cx="1513200" cy="1513200"/>
          </a:xfrm>
          <a:prstGeom prst="rect">
            <a:avLst/>
          </a:prstGeom>
        </p:spPr>
      </p:pic>
    </p:spTree>
    <p:extLst>
      <p:ext uri="{BB962C8B-B14F-4D97-AF65-F5344CB8AC3E}">
        <p14:creationId xmlns:p14="http://schemas.microsoft.com/office/powerpoint/2010/main" val="14956972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 content_Housin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5" name="Picture 4">
            <a:extLst>
              <a:ext uri="{FF2B5EF4-FFF2-40B4-BE49-F238E27FC236}">
                <a16:creationId xmlns:a16="http://schemas.microsoft.com/office/drawing/2014/main" id="{BDC0B34E-44AA-DA07-0342-B1816AFC1397}"/>
              </a:ext>
            </a:extLst>
          </p:cNvPr>
          <p:cNvPicPr>
            <a:picLocks noChangeAspect="1"/>
          </p:cNvPicPr>
          <p:nvPr userDrawn="1"/>
        </p:nvPicPr>
        <p:blipFill>
          <a:blip r:embed="rId3"/>
          <a:stretch>
            <a:fillRect/>
          </a:stretch>
        </p:blipFill>
        <p:spPr>
          <a:xfrm>
            <a:off x="10615930" y="30499"/>
            <a:ext cx="1513200" cy="1513200"/>
          </a:xfrm>
          <a:prstGeom prst="rect">
            <a:avLst/>
          </a:prstGeom>
        </p:spPr>
      </p:pic>
    </p:spTree>
    <p:extLst>
      <p:ext uri="{BB962C8B-B14F-4D97-AF65-F5344CB8AC3E}">
        <p14:creationId xmlns:p14="http://schemas.microsoft.com/office/powerpoint/2010/main" val="776537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_Pine">
    <p:bg>
      <p:bgPr>
        <a:solidFill>
          <a:schemeClr val="accent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Add Subhead</a:t>
            </a:r>
          </a:p>
        </p:txBody>
      </p:sp>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normAutofit/>
          </a:bodyPr>
          <a:lstStyle>
            <a:lvl1pPr algn="ctr">
              <a:defRPr sz="3600" b="1">
                <a:solidFill>
                  <a:schemeClr val="bg1"/>
                </a:solidFill>
                <a:latin typeface="Arial" panose="020B0604020202020204" pitchFamily="34" charset="0"/>
                <a:cs typeface="Arial" panose="020B0604020202020204" pitchFamily="34" charset="0"/>
              </a:defRPr>
            </a:lvl1pPr>
          </a:lstStyle>
          <a:p>
            <a:r>
              <a:rPr lang="en-US" dirty="0"/>
              <a:t>Add Title</a:t>
            </a:r>
            <a:endParaRPr lang="en-VE" dirty="0"/>
          </a:p>
        </p:txBody>
      </p:sp>
      <p:pic>
        <p:nvPicPr>
          <p:cNvPr id="4" name="Picture 3">
            <a:extLst>
              <a:ext uri="{FF2B5EF4-FFF2-40B4-BE49-F238E27FC236}">
                <a16:creationId xmlns:a16="http://schemas.microsoft.com/office/drawing/2014/main" id="{51A5EDC6-FED6-ABF2-219F-31509CA458B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034236" y="6007510"/>
            <a:ext cx="3473679" cy="868420"/>
          </a:xfrm>
          <a:prstGeom prst="rect">
            <a:avLst/>
          </a:prstGeom>
        </p:spPr>
      </p:pic>
    </p:spTree>
    <p:extLst>
      <p:ext uri="{BB962C8B-B14F-4D97-AF65-F5344CB8AC3E}">
        <p14:creationId xmlns:p14="http://schemas.microsoft.com/office/powerpoint/2010/main" val="357613003"/>
      </p:ext>
    </p:extLst>
  </p:cSld>
  <p:clrMapOvr>
    <a:masterClrMapping/>
  </p:clrMapOvr>
  <p:hf sldNum="0"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 content_Climate Resiliency">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6" name="Picture 5">
            <a:extLst>
              <a:ext uri="{FF2B5EF4-FFF2-40B4-BE49-F238E27FC236}">
                <a16:creationId xmlns:a16="http://schemas.microsoft.com/office/drawing/2014/main" id="{DADD69E6-8673-4E87-468F-04239A3971B3}"/>
              </a:ext>
            </a:extLst>
          </p:cNvPr>
          <p:cNvPicPr>
            <a:picLocks noChangeAspect="1"/>
          </p:cNvPicPr>
          <p:nvPr userDrawn="1"/>
        </p:nvPicPr>
        <p:blipFill>
          <a:blip r:embed="rId3"/>
          <a:stretch>
            <a:fillRect/>
          </a:stretch>
        </p:blipFill>
        <p:spPr>
          <a:xfrm>
            <a:off x="10615930" y="30499"/>
            <a:ext cx="1513200" cy="1513200"/>
          </a:xfrm>
          <a:prstGeom prst="rect">
            <a:avLst/>
          </a:prstGeom>
        </p:spPr>
      </p:pic>
    </p:spTree>
    <p:extLst>
      <p:ext uri="{BB962C8B-B14F-4D97-AF65-F5344CB8AC3E}">
        <p14:creationId xmlns:p14="http://schemas.microsoft.com/office/powerpoint/2010/main" val="13876500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 content_Transportation &amp; Infrastructure">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9" name="Picture 8">
            <a:extLst>
              <a:ext uri="{FF2B5EF4-FFF2-40B4-BE49-F238E27FC236}">
                <a16:creationId xmlns:a16="http://schemas.microsoft.com/office/drawing/2014/main" id="{D776DDC5-20E6-1869-62D2-C1C79E729963}"/>
              </a:ext>
            </a:extLst>
          </p:cNvPr>
          <p:cNvPicPr>
            <a:picLocks noChangeAspect="1"/>
          </p:cNvPicPr>
          <p:nvPr userDrawn="1"/>
        </p:nvPicPr>
        <p:blipFill>
          <a:blip r:embed="rId3"/>
          <a:stretch>
            <a:fillRect/>
          </a:stretch>
        </p:blipFill>
        <p:spPr>
          <a:xfrm>
            <a:off x="10615930" y="30499"/>
            <a:ext cx="1513200" cy="1513200"/>
          </a:xfrm>
          <a:prstGeom prst="rect">
            <a:avLst/>
          </a:prstGeom>
        </p:spPr>
      </p:pic>
    </p:spTree>
    <p:extLst>
      <p:ext uri="{BB962C8B-B14F-4D97-AF65-F5344CB8AC3E}">
        <p14:creationId xmlns:p14="http://schemas.microsoft.com/office/powerpoint/2010/main" val="4066295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 content_Public Safety">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5" name="Picture 4" descr="A blue star in a shield&#10;&#10;AI-generated content may be incorrect.">
            <a:extLst>
              <a:ext uri="{FF2B5EF4-FFF2-40B4-BE49-F238E27FC236}">
                <a16:creationId xmlns:a16="http://schemas.microsoft.com/office/drawing/2014/main" id="{1B581B83-1428-E565-35D4-9B536520F9DB}"/>
              </a:ext>
            </a:extLst>
          </p:cNvPr>
          <p:cNvPicPr>
            <a:picLocks noChangeAspect="1"/>
          </p:cNvPicPr>
          <p:nvPr userDrawn="1"/>
        </p:nvPicPr>
        <p:blipFill>
          <a:blip r:embed="rId3"/>
          <a:stretch>
            <a:fillRect/>
          </a:stretch>
        </p:blipFill>
        <p:spPr>
          <a:xfrm>
            <a:off x="10615930" y="30499"/>
            <a:ext cx="1513200" cy="1513200"/>
          </a:xfrm>
          <a:prstGeom prst="rect">
            <a:avLst/>
          </a:prstGeom>
        </p:spPr>
      </p:pic>
    </p:spTree>
    <p:extLst>
      <p:ext uri="{BB962C8B-B14F-4D97-AF65-F5344CB8AC3E}">
        <p14:creationId xmlns:p14="http://schemas.microsoft.com/office/powerpoint/2010/main" val="259579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Materials in Alternate Format Reques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17B5238-41BA-451C-966E-C74B18EEED5B}"/>
              </a:ext>
            </a:extLst>
          </p:cNvPr>
          <p:cNvSpPr>
            <a:spLocks noGrp="1"/>
          </p:cNvSpPr>
          <p:nvPr>
            <p:ph type="body" sz="quarter" idx="10" hasCustomPrompt="1"/>
          </p:nvPr>
        </p:nvSpPr>
        <p:spPr>
          <a:xfrm>
            <a:off x="2253295" y="2039535"/>
            <a:ext cx="8042564" cy="4043538"/>
          </a:xfrm>
        </p:spPr>
        <p:txBody>
          <a:bodyPr/>
          <a:lstStyle>
            <a:lvl1pPr marL="0" indent="0">
              <a:buNone/>
              <a:defRPr/>
            </a:lvl1pPr>
          </a:lstStyle>
          <a:p>
            <a:r>
              <a:rPr lang="en-US" sz="2400" dirty="0"/>
              <a:t>You can obtain this information in alternate formats such as Braille, electronic format, etc. Free language assistance services are also available. Please contact </a:t>
            </a:r>
            <a:r>
              <a:rPr lang="en-US" sz="2400" dirty="0">
                <a:highlight>
                  <a:srgbClr val="FFFF00"/>
                </a:highlight>
              </a:rPr>
              <a:t>[Project Manager or Document Creator]</a:t>
            </a:r>
            <a:r>
              <a:rPr lang="en-US" sz="2400" dirty="0"/>
              <a:t> at </a:t>
            </a:r>
            <a:r>
              <a:rPr lang="en-US" sz="2400" dirty="0">
                <a:highlight>
                  <a:srgbClr val="FFFF00"/>
                </a:highlight>
              </a:rPr>
              <a:t>[email] </a:t>
            </a:r>
            <a:r>
              <a:rPr lang="en-US" sz="2400" dirty="0"/>
              <a:t>or </a:t>
            </a:r>
            <a:r>
              <a:rPr lang="en-US" sz="2400" dirty="0">
                <a:highlight>
                  <a:srgbClr val="FFFF00"/>
                </a:highlight>
              </a:rPr>
              <a:t>[telephone number]. </a:t>
            </a:r>
            <a:r>
              <a:rPr lang="en-US" sz="2400" dirty="0"/>
              <a:t>Relay Users Dial 7-1-1.</a:t>
            </a:r>
          </a:p>
        </p:txBody>
      </p:sp>
      <p:sp>
        <p:nvSpPr>
          <p:cNvPr id="2" name="Title 1">
            <a:extLst>
              <a:ext uri="{FF2B5EF4-FFF2-40B4-BE49-F238E27FC236}">
                <a16:creationId xmlns:a16="http://schemas.microsoft.com/office/drawing/2014/main" id="{6FD6659F-9343-4F15-AA39-6294E7D3D1A1}"/>
              </a:ext>
            </a:extLst>
          </p:cNvPr>
          <p:cNvSpPr>
            <a:spLocks noGrp="1"/>
          </p:cNvSpPr>
          <p:nvPr>
            <p:ph type="title" hasCustomPrompt="1"/>
          </p:nvPr>
        </p:nvSpPr>
        <p:spPr>
          <a:xfrm>
            <a:off x="838200" y="201902"/>
            <a:ext cx="10515600" cy="956599"/>
          </a:xfrm>
        </p:spPr>
        <p:txBody>
          <a:bodyPr>
            <a:normAutofit/>
          </a:bodyPr>
          <a:lstStyle>
            <a:lvl1pPr>
              <a:defRPr sz="3000"/>
            </a:lvl1pPr>
          </a:lstStyle>
          <a:p>
            <a:r>
              <a:rPr lang="en-US" sz="2800" dirty="0"/>
              <a:t>Language Assistance Services &amp; Accommodation Information for People with Disabilities</a:t>
            </a:r>
            <a:endParaRPr lang="en-US" sz="2800" b="1" i="0" kern="1200" dirty="0">
              <a:solidFill>
                <a:schemeClr val="tx1"/>
              </a:solidFill>
              <a:effectLst/>
              <a:latin typeface="Arial" panose="020B0604020202020204" pitchFamily="34" charset="0"/>
              <a:ea typeface="+mj-ea"/>
              <a:cs typeface="Arial" panose="020B0604020202020204" pitchFamily="34" charset="0"/>
            </a:endParaRPr>
          </a:p>
        </p:txBody>
      </p:sp>
      <p:pic>
        <p:nvPicPr>
          <p:cNvPr id="1025" name="image10.png" descr="ISA Wheelchair icon.">
            <a:extLst>
              <a:ext uri="{FF2B5EF4-FFF2-40B4-BE49-F238E27FC236}">
                <a16:creationId xmlns:a16="http://schemas.microsoft.com/office/drawing/2014/main" id="{360BB738-557D-E243-8A8C-FEE37D7365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923" b="1923"/>
          <a:stretch>
            <a:fillRect/>
          </a:stretch>
        </p:blipFill>
        <p:spPr bwMode="auto">
          <a:xfrm>
            <a:off x="725347" y="1899797"/>
            <a:ext cx="675039" cy="649288"/>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7B8A175F-00B9-E966-BFE2-5FC2ADA1F93C}"/>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5" name="Picture 4" descr="A blue circle with white text in a circle&#10;&#10;Description automatically generated">
            <a:extLst>
              <a:ext uri="{FF2B5EF4-FFF2-40B4-BE49-F238E27FC236}">
                <a16:creationId xmlns:a16="http://schemas.microsoft.com/office/drawing/2014/main" id="{A5D85D0F-0168-37E5-2294-455FFA790559}"/>
              </a:ext>
            </a:extLst>
          </p:cNvPr>
          <p:cNvPicPr>
            <a:picLocks noChangeAspect="1"/>
          </p:cNvPicPr>
          <p:nvPr userDrawn="1"/>
        </p:nvPicPr>
        <p:blipFill>
          <a:blip r:embed="rId3"/>
          <a:stretch>
            <a:fillRect/>
          </a:stretch>
        </p:blipFill>
        <p:spPr>
          <a:xfrm>
            <a:off x="10642598" y="1962630"/>
            <a:ext cx="612887" cy="612887"/>
          </a:xfrm>
          <a:prstGeom prst="rect">
            <a:avLst/>
          </a:prstGeom>
        </p:spPr>
      </p:pic>
      <p:pic>
        <p:nvPicPr>
          <p:cNvPr id="6" name="Picture 5">
            <a:extLst>
              <a:ext uri="{FF2B5EF4-FFF2-40B4-BE49-F238E27FC236}">
                <a16:creationId xmlns:a16="http://schemas.microsoft.com/office/drawing/2014/main" id="{CBA4B0B7-15D5-69CB-0B83-E27490EB5866}"/>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8620949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Materials in Alternate Format Reques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17B5238-41BA-451C-966E-C74B18EEED5B}"/>
              </a:ext>
            </a:extLst>
          </p:cNvPr>
          <p:cNvSpPr>
            <a:spLocks noGrp="1"/>
          </p:cNvSpPr>
          <p:nvPr>
            <p:ph type="body" sz="quarter" idx="10" hasCustomPrompt="1"/>
          </p:nvPr>
        </p:nvSpPr>
        <p:spPr>
          <a:xfrm>
            <a:off x="2253295" y="2039535"/>
            <a:ext cx="8042564" cy="4043538"/>
          </a:xfrm>
        </p:spPr>
        <p:txBody>
          <a:bodyPr/>
          <a:lstStyle>
            <a:lvl1pPr marL="0" indent="0">
              <a:buNone/>
              <a:defRPr/>
            </a:lvl1pPr>
          </a:lstStyle>
          <a:p>
            <a:r>
              <a:rPr lang="en-US" sz="2400" dirty="0"/>
              <a:t>You can obtain this information in alternate formats such as Braille, electronic format, etc. Free language assistance services are also available. Please contact </a:t>
            </a:r>
            <a:r>
              <a:rPr lang="en-US" sz="2400" dirty="0">
                <a:highlight>
                  <a:srgbClr val="FFFF00"/>
                </a:highlight>
              </a:rPr>
              <a:t>[Project Manager or Document Creator]</a:t>
            </a:r>
            <a:r>
              <a:rPr lang="en-US" sz="2400" dirty="0"/>
              <a:t> at </a:t>
            </a:r>
            <a:r>
              <a:rPr lang="en-US" sz="2400" dirty="0">
                <a:highlight>
                  <a:srgbClr val="FFFF00"/>
                </a:highlight>
              </a:rPr>
              <a:t>[email] </a:t>
            </a:r>
            <a:r>
              <a:rPr lang="en-US" sz="2400" dirty="0"/>
              <a:t>or </a:t>
            </a:r>
            <a:r>
              <a:rPr lang="en-US" sz="2400" dirty="0">
                <a:highlight>
                  <a:srgbClr val="FFFF00"/>
                </a:highlight>
              </a:rPr>
              <a:t>[telephone number]. </a:t>
            </a:r>
            <a:r>
              <a:rPr lang="en-US" sz="2400" dirty="0"/>
              <a:t>Relay Users Dial 7-1-1.</a:t>
            </a:r>
          </a:p>
        </p:txBody>
      </p:sp>
      <p:sp>
        <p:nvSpPr>
          <p:cNvPr id="2" name="Title 1">
            <a:extLst>
              <a:ext uri="{FF2B5EF4-FFF2-40B4-BE49-F238E27FC236}">
                <a16:creationId xmlns:a16="http://schemas.microsoft.com/office/drawing/2014/main" id="{6FD6659F-9343-4F15-AA39-6294E7D3D1A1}"/>
              </a:ext>
            </a:extLst>
          </p:cNvPr>
          <p:cNvSpPr>
            <a:spLocks noGrp="1"/>
          </p:cNvSpPr>
          <p:nvPr>
            <p:ph type="title" hasCustomPrompt="1"/>
          </p:nvPr>
        </p:nvSpPr>
        <p:spPr>
          <a:xfrm>
            <a:off x="838200" y="201902"/>
            <a:ext cx="10515600" cy="956599"/>
          </a:xfrm>
        </p:spPr>
        <p:txBody>
          <a:bodyPr>
            <a:normAutofit/>
          </a:bodyPr>
          <a:lstStyle>
            <a:lvl1pPr>
              <a:defRPr sz="3000"/>
            </a:lvl1pPr>
          </a:lstStyle>
          <a:p>
            <a:r>
              <a:rPr lang="en-US" sz="2800" dirty="0"/>
              <a:t>Accessible Meeting Information</a:t>
            </a:r>
            <a:endParaRPr lang="en-US" sz="2800" b="1" i="0" kern="1200" dirty="0">
              <a:solidFill>
                <a:schemeClr val="tx1"/>
              </a:solidFill>
              <a:effectLst/>
              <a:latin typeface="Arial" panose="020B0604020202020204" pitchFamily="34" charset="0"/>
              <a:ea typeface="+mj-ea"/>
              <a:cs typeface="Arial" panose="020B0604020202020204" pitchFamily="34" charset="0"/>
            </a:endParaRPr>
          </a:p>
        </p:txBody>
      </p:sp>
      <p:pic>
        <p:nvPicPr>
          <p:cNvPr id="1025" name="image10.png" descr="ISA Wheelchair icon.">
            <a:extLst>
              <a:ext uri="{FF2B5EF4-FFF2-40B4-BE49-F238E27FC236}">
                <a16:creationId xmlns:a16="http://schemas.microsoft.com/office/drawing/2014/main" id="{360BB738-557D-E243-8A8C-FEE37D7365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923" b="1923"/>
          <a:stretch>
            <a:fillRect/>
          </a:stretch>
        </p:blipFill>
        <p:spPr bwMode="auto">
          <a:xfrm>
            <a:off x="725347" y="1899797"/>
            <a:ext cx="675039" cy="649288"/>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7B8A175F-00B9-E966-BFE2-5FC2ADA1F93C}"/>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5" name="Picture 4" descr="A blue circle with white text in a circle&#10;&#10;Description automatically generated">
            <a:extLst>
              <a:ext uri="{FF2B5EF4-FFF2-40B4-BE49-F238E27FC236}">
                <a16:creationId xmlns:a16="http://schemas.microsoft.com/office/drawing/2014/main" id="{A5D85D0F-0168-37E5-2294-455FFA790559}"/>
              </a:ext>
            </a:extLst>
          </p:cNvPr>
          <p:cNvPicPr>
            <a:picLocks noChangeAspect="1"/>
          </p:cNvPicPr>
          <p:nvPr userDrawn="1"/>
        </p:nvPicPr>
        <p:blipFill>
          <a:blip r:embed="rId3"/>
          <a:stretch>
            <a:fillRect/>
          </a:stretch>
        </p:blipFill>
        <p:spPr>
          <a:xfrm>
            <a:off x="10642598" y="1962630"/>
            <a:ext cx="612887" cy="612887"/>
          </a:xfrm>
          <a:prstGeom prst="rect">
            <a:avLst/>
          </a:prstGeom>
        </p:spPr>
      </p:pic>
      <p:pic>
        <p:nvPicPr>
          <p:cNvPr id="6" name="Picture 5">
            <a:extLst>
              <a:ext uri="{FF2B5EF4-FFF2-40B4-BE49-F238E27FC236}">
                <a16:creationId xmlns:a16="http://schemas.microsoft.com/office/drawing/2014/main" id="{0010750E-BD48-0290-DF82-C0985675E5B8}"/>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3550339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7" name="Straight Connector 6">
            <a:extLst>
              <a:ext uri="{FF2B5EF4-FFF2-40B4-BE49-F238E27FC236}">
                <a16:creationId xmlns:a16="http://schemas.microsoft.com/office/drawing/2014/main" id="{BD7954EB-296D-35BB-E09D-81E52209795A}"/>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72F2CDC2-5B59-8FA7-6819-8889E42DF3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185973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8C21CD76-25D5-594E-ADEB-CB807E589032}"/>
              </a:ext>
            </a:extLst>
          </p:cNvPr>
          <p:cNvSpPr>
            <a:spLocks noGrp="1"/>
          </p:cNvSpPr>
          <p:nvPr>
            <p:ph sz="half" idx="1"/>
          </p:nvPr>
        </p:nvSpPr>
        <p:spPr>
          <a:xfrm>
            <a:off x="838200" y="1233608"/>
            <a:ext cx="1050925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5" name="Straight Connector 4">
            <a:extLst>
              <a:ext uri="{FF2B5EF4-FFF2-40B4-BE49-F238E27FC236}">
                <a16:creationId xmlns:a16="http://schemas.microsoft.com/office/drawing/2014/main" id="{0D1894FA-EFE4-FCF3-8BA5-5ACBD42CA2FF}"/>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3" name="Picture 2">
            <a:extLst>
              <a:ext uri="{FF2B5EF4-FFF2-40B4-BE49-F238E27FC236}">
                <a16:creationId xmlns:a16="http://schemas.microsoft.com/office/drawing/2014/main" id="{706B261B-6071-62C6-C9C4-CAD1FE358D8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538254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BDFC80-E65C-D74C-8074-207303D8CEB6}"/>
              </a:ext>
            </a:extLst>
          </p:cNvPr>
          <p:cNvSpPr>
            <a:spLocks noGrp="1"/>
          </p:cNvSpPr>
          <p:nvPr>
            <p:ph idx="1"/>
          </p:nvPr>
        </p:nvSpPr>
        <p:spPr>
          <a:xfrm>
            <a:off x="5183188" y="393193"/>
            <a:ext cx="6172200" cy="5467858"/>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4" name="Text Placeholder 3">
            <a:extLst>
              <a:ext uri="{FF2B5EF4-FFF2-40B4-BE49-F238E27FC236}">
                <a16:creationId xmlns:a16="http://schemas.microsoft.com/office/drawing/2014/main" id="{5EDD7A09-E74F-D346-A311-2AAE4E50ABAC}"/>
              </a:ext>
            </a:extLst>
          </p:cNvPr>
          <p:cNvSpPr>
            <a:spLocks noGrp="1"/>
          </p:cNvSpPr>
          <p:nvPr>
            <p:ph type="body" sz="half" idx="2"/>
          </p:nvPr>
        </p:nvSpPr>
        <p:spPr>
          <a:xfrm>
            <a:off x="839788" y="1570038"/>
            <a:ext cx="3932237" cy="4298950"/>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Title 1">
            <a:extLst>
              <a:ext uri="{FF2B5EF4-FFF2-40B4-BE49-F238E27FC236}">
                <a16:creationId xmlns:a16="http://schemas.microsoft.com/office/drawing/2014/main" id="{F77D87D0-B602-114E-A444-F8DA96642866}"/>
              </a:ext>
            </a:extLst>
          </p:cNvPr>
          <p:cNvSpPr>
            <a:spLocks noGrp="1"/>
          </p:cNvSpPr>
          <p:nvPr>
            <p:ph type="title" hasCustomPrompt="1"/>
          </p:nvPr>
        </p:nvSpPr>
        <p:spPr>
          <a:xfrm>
            <a:off x="839788" y="457200"/>
            <a:ext cx="3932237" cy="1112838"/>
          </a:xfrm>
        </p:spPr>
        <p:txBody>
          <a:bodyPr anchor="b">
            <a:normAutofit/>
          </a:bodyPr>
          <a:lstStyle>
            <a:lvl1pPr>
              <a:defRPr sz="3600"/>
            </a:lvl1pPr>
          </a:lstStyle>
          <a:p>
            <a:r>
              <a:rPr lang="en-US" dirty="0"/>
              <a:t>Add Title</a:t>
            </a:r>
            <a:endParaRPr lang="en-VE" dirty="0"/>
          </a:p>
        </p:txBody>
      </p:sp>
      <p:cxnSp>
        <p:nvCxnSpPr>
          <p:cNvPr id="5" name="Straight Connector 4">
            <a:extLst>
              <a:ext uri="{FF2B5EF4-FFF2-40B4-BE49-F238E27FC236}">
                <a16:creationId xmlns:a16="http://schemas.microsoft.com/office/drawing/2014/main" id="{08D30340-123D-BD03-EB22-EE8CA61F4D46}"/>
              </a:ext>
              <a:ext uri="{C183D7F6-B498-43B3-948B-1728B52AA6E4}">
                <adec:decorative xmlns:adec="http://schemas.microsoft.com/office/drawing/2017/decorative" val="1"/>
              </a:ext>
            </a:extLst>
          </p:cNvPr>
          <p:cNvCxnSpPr>
            <a:cxnSpLocks/>
          </p:cNvCxnSpPr>
          <p:nvPr userDrawn="1"/>
        </p:nvCxnSpPr>
        <p:spPr>
          <a:xfrm flipH="1">
            <a:off x="630097" y="1570038"/>
            <a:ext cx="4383964"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6" name="Picture 5">
            <a:extLst>
              <a:ext uri="{FF2B5EF4-FFF2-40B4-BE49-F238E27FC236}">
                <a16:creationId xmlns:a16="http://schemas.microsoft.com/office/drawing/2014/main" id="{A3A9DCF2-5AFD-56C9-13D4-72272E3CF76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3444148254"/>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2">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844550" y="1234458"/>
            <a:ext cx="6386566"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12" name="Text Placeholder 3">
            <a:extLst>
              <a:ext uri="{FF2B5EF4-FFF2-40B4-BE49-F238E27FC236}">
                <a16:creationId xmlns:a16="http://schemas.microsoft.com/office/drawing/2014/main" id="{5CFB0686-C626-E548-80D4-E39FC23F470D}"/>
              </a:ext>
            </a:extLst>
          </p:cNvPr>
          <p:cNvSpPr>
            <a:spLocks noGrp="1"/>
          </p:cNvSpPr>
          <p:nvPr>
            <p:ph type="body" sz="half" idx="2"/>
          </p:nvPr>
        </p:nvSpPr>
        <p:spPr>
          <a:xfrm>
            <a:off x="7415213" y="1234459"/>
            <a:ext cx="3932237" cy="4389082"/>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41A5C680-04AA-7718-D95A-41FF35C20E5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4185999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Content with Caption 2">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4960884" y="1234458"/>
            <a:ext cx="6386566"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12" name="Text Placeholder 3">
            <a:extLst>
              <a:ext uri="{FF2B5EF4-FFF2-40B4-BE49-F238E27FC236}">
                <a16:creationId xmlns:a16="http://schemas.microsoft.com/office/drawing/2014/main" id="{5CFB0686-C626-E548-80D4-E39FC23F470D}"/>
              </a:ext>
            </a:extLst>
          </p:cNvPr>
          <p:cNvSpPr>
            <a:spLocks noGrp="1"/>
          </p:cNvSpPr>
          <p:nvPr>
            <p:ph type="body" sz="half" idx="2"/>
          </p:nvPr>
        </p:nvSpPr>
        <p:spPr>
          <a:xfrm>
            <a:off x="844550" y="1234459"/>
            <a:ext cx="3932237" cy="4389082"/>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1335980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Graph/Chart">
    <p:spTree>
      <p:nvGrpSpPr>
        <p:cNvPr id="1" name=""/>
        <p:cNvGrpSpPr/>
        <p:nvPr/>
      </p:nvGrpSpPr>
      <p:grpSpPr>
        <a:xfrm>
          <a:off x="0" y="0"/>
          <a:ext cx="0" cy="0"/>
          <a:chOff x="0" y="0"/>
          <a:chExt cx="0" cy="0"/>
        </a:xfrm>
      </p:grpSpPr>
      <p:sp>
        <p:nvSpPr>
          <p:cNvPr id="4" name="Chart Placeholder 3">
            <a:extLst>
              <a:ext uri="{FF2B5EF4-FFF2-40B4-BE49-F238E27FC236}">
                <a16:creationId xmlns:a16="http://schemas.microsoft.com/office/drawing/2014/main" id="{8FF68547-8F81-DBA2-1870-65CF264955D0}"/>
              </a:ext>
            </a:extLst>
          </p:cNvPr>
          <p:cNvSpPr>
            <a:spLocks noGrp="1"/>
          </p:cNvSpPr>
          <p:nvPr>
            <p:ph type="chart" sz="quarter" idx="10"/>
          </p:nvPr>
        </p:nvSpPr>
        <p:spPr>
          <a:xfrm>
            <a:off x="838200" y="719666"/>
            <a:ext cx="10515600" cy="5418667"/>
          </a:xfrm>
        </p:spPr>
        <p:txBody>
          <a:bodyPr/>
          <a:lstStyle/>
          <a:p>
            <a:r>
              <a:rPr lang="en-US"/>
              <a:t>Click icon to add chart</a:t>
            </a:r>
            <a:endParaRPr lang="en-US" dirty="0"/>
          </a:p>
        </p:txBody>
      </p:sp>
      <p:graphicFrame>
        <p:nvGraphicFramePr>
          <p:cNvPr id="7" name="Chart 6">
            <a:extLst>
              <a:ext uri="{FF2B5EF4-FFF2-40B4-BE49-F238E27FC236}">
                <a16:creationId xmlns:a16="http://schemas.microsoft.com/office/drawing/2014/main" id="{3066F808-683E-E038-7E37-266238B6AA32}"/>
              </a:ext>
            </a:extLst>
          </p:cNvPr>
          <p:cNvGraphicFramePr/>
          <p:nvPr>
            <p:extLst>
              <p:ext uri="{D42A27DB-BD31-4B8C-83A1-F6EECF244321}">
                <p14:modId xmlns:p14="http://schemas.microsoft.com/office/powerpoint/2010/main" val="282059478"/>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a:extLst>
              <a:ext uri="{FF2B5EF4-FFF2-40B4-BE49-F238E27FC236}">
                <a16:creationId xmlns:a16="http://schemas.microsoft.com/office/drawing/2014/main" id="{9710AB34-0EB9-E6A5-38E4-8320CB5B7173}"/>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034235" y="6007510"/>
            <a:ext cx="3473679" cy="868420"/>
          </a:xfrm>
          <a:prstGeom prst="rect">
            <a:avLst/>
          </a:prstGeom>
        </p:spPr>
      </p:pic>
    </p:spTree>
    <p:extLst>
      <p:ext uri="{BB962C8B-B14F-4D97-AF65-F5344CB8AC3E}">
        <p14:creationId xmlns:p14="http://schemas.microsoft.com/office/powerpoint/2010/main" val="794682409"/>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1 Content_Accessible &amp; Effective Govt">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3151632" y="1234458"/>
            <a:ext cx="8195818"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normAutofit/>
          </a:bodyPr>
          <a:lstStyle>
            <a:lvl1pPr algn="l">
              <a:defRPr sz="36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cxnSp>
        <p:nvCxnSpPr>
          <p:cNvPr id="4" name="Straight Connector 3">
            <a:extLst>
              <a:ext uri="{FF2B5EF4-FFF2-40B4-BE49-F238E27FC236}">
                <a16:creationId xmlns:a16="http://schemas.microsoft.com/office/drawing/2014/main" id="{3809738C-EA84-719D-B454-9AB8FE613FE1}"/>
              </a:ext>
              <a:ext uri="{C183D7F6-B498-43B3-948B-1728B52AA6E4}">
                <adec:decorative xmlns:adec="http://schemas.microsoft.com/office/drawing/2017/decorative" val="1"/>
              </a:ext>
            </a:extLst>
          </p:cNvPr>
          <p:cNvCxnSpPr>
            <a:cxnSpLocks/>
          </p:cNvCxnSpPr>
          <p:nvPr userDrawn="1"/>
        </p:nvCxnSpPr>
        <p:spPr>
          <a:xfrm flipH="1">
            <a:off x="630097" y="1082936"/>
            <a:ext cx="11022043" cy="0"/>
          </a:xfrm>
          <a:prstGeom prst="line">
            <a:avLst/>
          </a:prstGeom>
          <a:ln w="38100">
            <a:solidFill>
              <a:schemeClr val="tx1"/>
            </a:solidFill>
          </a:ln>
        </p:spPr>
        <p:style>
          <a:lnRef idx="2">
            <a:schemeClr val="accent4"/>
          </a:lnRef>
          <a:fillRef idx="1">
            <a:schemeClr val="lt1"/>
          </a:fillRef>
          <a:effectRef idx="0">
            <a:schemeClr val="accent4"/>
          </a:effectRef>
          <a:fontRef idx="minor">
            <a:schemeClr val="dk1"/>
          </a:fontRef>
        </p:style>
      </p:cxnSp>
      <p:pic>
        <p:nvPicPr>
          <p:cNvPr id="2" name="Picture 1">
            <a:extLst>
              <a:ext uri="{FF2B5EF4-FFF2-40B4-BE49-F238E27FC236}">
                <a16:creationId xmlns:a16="http://schemas.microsoft.com/office/drawing/2014/main" id="{D0F62CDB-41FA-AA53-32A9-6DBE875E3A6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034235" y="6007510"/>
            <a:ext cx="3473679" cy="868420"/>
          </a:xfrm>
          <a:prstGeom prst="rect">
            <a:avLst/>
          </a:prstGeom>
        </p:spPr>
      </p:pic>
      <p:pic>
        <p:nvPicPr>
          <p:cNvPr id="6" name="Picture 5" descr="A blue and black building&#10;&#10;AI-generated content may be incorrect.">
            <a:extLst>
              <a:ext uri="{FF2B5EF4-FFF2-40B4-BE49-F238E27FC236}">
                <a16:creationId xmlns:a16="http://schemas.microsoft.com/office/drawing/2014/main" id="{09B55729-EF64-DC4E-A236-E4A809A3D837}"/>
              </a:ext>
            </a:extLst>
          </p:cNvPr>
          <p:cNvPicPr>
            <a:picLocks noChangeAspect="1"/>
          </p:cNvPicPr>
          <p:nvPr userDrawn="1"/>
        </p:nvPicPr>
        <p:blipFill>
          <a:blip r:embed="rId3"/>
          <a:stretch>
            <a:fillRect/>
          </a:stretch>
        </p:blipFill>
        <p:spPr>
          <a:xfrm>
            <a:off x="495630" y="2521027"/>
            <a:ext cx="2276592" cy="2276592"/>
          </a:xfrm>
          <a:prstGeom prst="rect">
            <a:avLst/>
          </a:prstGeom>
        </p:spPr>
      </p:pic>
    </p:spTree>
    <p:extLst>
      <p:ext uri="{BB962C8B-B14F-4D97-AF65-F5344CB8AC3E}">
        <p14:creationId xmlns:p14="http://schemas.microsoft.com/office/powerpoint/2010/main" val="2503889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BE9E81-4F3D-E044-B745-2E9D43C9E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E" dirty="0"/>
          </a:p>
        </p:txBody>
      </p:sp>
      <p:sp>
        <p:nvSpPr>
          <p:cNvPr id="3" name="Text Placeholder 2">
            <a:extLst>
              <a:ext uri="{FF2B5EF4-FFF2-40B4-BE49-F238E27FC236}">
                <a16:creationId xmlns:a16="http://schemas.microsoft.com/office/drawing/2014/main" id="{0BD0F2F3-C089-C54E-9F4F-4BB94AB92482}"/>
              </a:ext>
            </a:extLst>
          </p:cNvPr>
          <p:cNvSpPr>
            <a:spLocks noGrp="1"/>
          </p:cNvSpPr>
          <p:nvPr>
            <p:ph type="body" idx="1"/>
          </p:nvPr>
        </p:nvSpPr>
        <p:spPr>
          <a:xfrm>
            <a:off x="838200" y="1825625"/>
            <a:ext cx="10515600" cy="4163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Tree>
    <p:extLst>
      <p:ext uri="{BB962C8B-B14F-4D97-AF65-F5344CB8AC3E}">
        <p14:creationId xmlns:p14="http://schemas.microsoft.com/office/powerpoint/2010/main" val="308268096"/>
      </p:ext>
    </p:extLst>
  </p:cSld>
  <p:clrMap bg1="lt1" tx1="dk1" bg2="lt2" tx2="dk2" accent1="accent1" accent2="accent2" accent3="accent3" accent4="accent4" accent5="accent5" accent6="accent6" hlink="hlink" folHlink="folHlink"/>
  <p:sldLayoutIdLst>
    <p:sldLayoutId id="2147483769" r:id="rId1"/>
    <p:sldLayoutId id="2147483763" r:id="rId2"/>
    <p:sldLayoutId id="2147483764" r:id="rId3"/>
    <p:sldLayoutId id="2147483765" r:id="rId4"/>
    <p:sldLayoutId id="2147483766" r:id="rId5"/>
    <p:sldLayoutId id="2147483767" r:id="rId6"/>
    <p:sldLayoutId id="2147483782" r:id="rId7"/>
    <p:sldLayoutId id="2147483772" r:id="rId8"/>
    <p:sldLayoutId id="2147483799" r:id="rId9"/>
    <p:sldLayoutId id="2147483797" r:id="rId10"/>
    <p:sldLayoutId id="2147483798" r:id="rId11"/>
    <p:sldLayoutId id="2147483792" r:id="rId12"/>
    <p:sldLayoutId id="2147483793" r:id="rId13"/>
    <p:sldLayoutId id="2147483794" r:id="rId14"/>
    <p:sldLayoutId id="2147483795" r:id="rId15"/>
    <p:sldLayoutId id="2147483796" r:id="rId16"/>
    <p:sldLayoutId id="2147483786" r:id="rId17"/>
    <p:sldLayoutId id="2147483787" r:id="rId18"/>
    <p:sldLayoutId id="2147483788" r:id="rId19"/>
    <p:sldLayoutId id="2147483789" r:id="rId20"/>
    <p:sldLayoutId id="2147483790" r:id="rId21"/>
    <p:sldLayoutId id="2147483791" r:id="rId22"/>
    <p:sldLayoutId id="2147483784" r:id="rId23"/>
    <p:sldLayoutId id="2147483785" r:id="rId24"/>
  </p:sldLayoutIdLst>
  <p:hf sldNum="0" hdr="0" ftr="0"/>
  <p:txStyles>
    <p:titleStyle>
      <a:lvl1pPr algn="l" defTabSz="914400" rtl="0" eaLnBrk="1" latinLnBrk="0" hangingPunct="1">
        <a:lnSpc>
          <a:spcPct val="90000"/>
        </a:lnSpc>
        <a:spcBef>
          <a:spcPct val="0"/>
        </a:spcBef>
        <a:buNone/>
        <a:defRPr sz="5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diagramLayout" Target="../diagrams/layout1.xml"/><Relationship Id="rId7" Type="http://schemas.openxmlformats.org/officeDocument/2006/relationships/image" Target="../media/image14.pn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hyperlink" Target="mailto:rbaker@bendoregon.gov" TargetMode="Externa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191426-F10A-4527-1991-6E8804489DA0}"/>
              </a:ext>
            </a:extLst>
          </p:cNvPr>
          <p:cNvSpPr>
            <a:spLocks noGrp="1"/>
          </p:cNvSpPr>
          <p:nvPr>
            <p:ph type="body" sz="quarter" idx="10"/>
          </p:nvPr>
        </p:nvSpPr>
        <p:spPr/>
        <p:txBody>
          <a:bodyPr/>
          <a:lstStyle/>
          <a:p>
            <a:r>
              <a:rPr lang="en-US" dirty="0"/>
              <a:t>Tuesday, January 27, 2026</a:t>
            </a:r>
          </a:p>
        </p:txBody>
      </p:sp>
      <p:sp>
        <p:nvSpPr>
          <p:cNvPr id="3" name="Subtitle 2">
            <a:extLst>
              <a:ext uri="{FF2B5EF4-FFF2-40B4-BE49-F238E27FC236}">
                <a16:creationId xmlns:a16="http://schemas.microsoft.com/office/drawing/2014/main" id="{9715DD37-7E2A-557E-7925-5A72DE22E05D}"/>
              </a:ext>
            </a:extLst>
          </p:cNvPr>
          <p:cNvSpPr>
            <a:spLocks noGrp="1"/>
          </p:cNvSpPr>
          <p:nvPr>
            <p:ph type="subTitle" idx="1"/>
          </p:nvPr>
        </p:nvSpPr>
        <p:spPr/>
        <p:txBody>
          <a:bodyPr>
            <a:noAutofit/>
          </a:bodyPr>
          <a:lstStyle/>
          <a:p>
            <a:pPr>
              <a:lnSpc>
                <a:spcPct val="120000"/>
              </a:lnSpc>
              <a:spcBef>
                <a:spcPts val="0"/>
              </a:spcBef>
            </a:pPr>
            <a:r>
              <a:rPr lang="en-US" sz="2200" dirty="0"/>
              <a:t>Racheal Baker, Housing Division Manager</a:t>
            </a:r>
          </a:p>
          <a:p>
            <a:pPr>
              <a:lnSpc>
                <a:spcPct val="120000"/>
              </a:lnSpc>
              <a:spcBef>
                <a:spcPts val="0"/>
              </a:spcBef>
            </a:pPr>
            <a:r>
              <a:rPr lang="en-US" sz="2200" dirty="0"/>
              <a:t>Real Estate, Facilities, and Housing Department</a:t>
            </a:r>
          </a:p>
        </p:txBody>
      </p:sp>
      <p:sp>
        <p:nvSpPr>
          <p:cNvPr id="4" name="Title 3">
            <a:extLst>
              <a:ext uri="{FF2B5EF4-FFF2-40B4-BE49-F238E27FC236}">
                <a16:creationId xmlns:a16="http://schemas.microsoft.com/office/drawing/2014/main" id="{5C827079-3406-679F-FE59-F11CA691822F}"/>
              </a:ext>
            </a:extLst>
          </p:cNvPr>
          <p:cNvSpPr>
            <a:spLocks noGrp="1"/>
          </p:cNvSpPr>
          <p:nvPr>
            <p:ph type="ctrTitle"/>
          </p:nvPr>
        </p:nvSpPr>
        <p:spPr>
          <a:xfrm>
            <a:off x="887504" y="2534032"/>
            <a:ext cx="9423143" cy="1074542"/>
          </a:xfrm>
        </p:spPr>
        <p:txBody>
          <a:bodyPr>
            <a:normAutofit fontScale="90000"/>
          </a:bodyPr>
          <a:lstStyle/>
          <a:p>
            <a:r>
              <a:rPr lang="en-US" dirty="0"/>
              <a:t>Funding Programs Introduction</a:t>
            </a:r>
          </a:p>
        </p:txBody>
      </p:sp>
    </p:spTree>
    <p:extLst>
      <p:ext uri="{BB962C8B-B14F-4D97-AF65-F5344CB8AC3E}">
        <p14:creationId xmlns:p14="http://schemas.microsoft.com/office/powerpoint/2010/main" val="2331224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440A79-5068-9F79-0560-31AE9BBC3386}"/>
              </a:ext>
            </a:extLst>
          </p:cNvPr>
          <p:cNvSpPr>
            <a:spLocks noGrp="1"/>
          </p:cNvSpPr>
          <p:nvPr>
            <p:ph type="title"/>
          </p:nvPr>
        </p:nvSpPr>
        <p:spPr>
          <a:xfrm>
            <a:off x="536028" y="457200"/>
            <a:ext cx="4550979" cy="1112838"/>
          </a:xfrm>
        </p:spPr>
        <p:txBody>
          <a:bodyPr anchor="b">
            <a:normAutofit fontScale="90000"/>
          </a:bodyPr>
          <a:lstStyle/>
          <a:p>
            <a:r>
              <a:rPr lang="en-US" dirty="0"/>
              <a:t>City of Bend</a:t>
            </a:r>
            <a:br>
              <a:rPr lang="en-US" dirty="0"/>
            </a:br>
            <a:r>
              <a:rPr lang="en-US" dirty="0"/>
              <a:t>Governing Documents</a:t>
            </a:r>
          </a:p>
        </p:txBody>
      </p:sp>
      <p:graphicFrame>
        <p:nvGraphicFramePr>
          <p:cNvPr id="5" name="Content Placeholder 1">
            <a:extLst>
              <a:ext uri="{FF2B5EF4-FFF2-40B4-BE49-F238E27FC236}">
                <a16:creationId xmlns:a16="http://schemas.microsoft.com/office/drawing/2014/main" id="{A323D641-8E29-0141-64FF-C56E123190EC}"/>
              </a:ext>
            </a:extLst>
          </p:cNvPr>
          <p:cNvGraphicFramePr>
            <a:graphicFrameLocks noGrp="1"/>
          </p:cNvGraphicFramePr>
          <p:nvPr>
            <p:ph idx="1"/>
            <p:extLst>
              <p:ext uri="{D42A27DB-BD31-4B8C-83A1-F6EECF244321}">
                <p14:modId xmlns:p14="http://schemas.microsoft.com/office/powerpoint/2010/main" val="3112094350"/>
              </p:ext>
            </p:extLst>
          </p:nvPr>
        </p:nvGraphicFramePr>
        <p:xfrm>
          <a:off x="5183188" y="393193"/>
          <a:ext cx="6172200" cy="54678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aphic 5" descr="Court outline">
            <a:extLst>
              <a:ext uri="{FF2B5EF4-FFF2-40B4-BE49-F238E27FC236}">
                <a16:creationId xmlns:a16="http://schemas.microsoft.com/office/drawing/2014/main" id="{6DB888CB-D118-F876-5F36-EA6A7A39422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40428" y="2226686"/>
            <a:ext cx="2885641" cy="2885641"/>
          </a:xfrm>
          <a:prstGeom prst="rect">
            <a:avLst/>
          </a:prstGeom>
        </p:spPr>
      </p:pic>
    </p:spTree>
    <p:extLst>
      <p:ext uri="{BB962C8B-B14F-4D97-AF65-F5344CB8AC3E}">
        <p14:creationId xmlns:p14="http://schemas.microsoft.com/office/powerpoint/2010/main" val="3416922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616EEE1-C695-8CF1-8488-4EB9E0675B44}"/>
              </a:ext>
            </a:extLst>
          </p:cNvPr>
          <p:cNvSpPr>
            <a:spLocks noGrp="1"/>
          </p:cNvSpPr>
          <p:nvPr>
            <p:ph sz="half" idx="1"/>
          </p:nvPr>
        </p:nvSpPr>
        <p:spPr>
          <a:xfrm>
            <a:off x="838200" y="1233608"/>
            <a:ext cx="5181600" cy="4609408"/>
          </a:xfrm>
        </p:spPr>
        <p:txBody>
          <a:bodyPr vert="horz" lIns="91440" tIns="45720" rIns="91440" bIns="45720" rtlCol="0" anchor="t">
            <a:normAutofit/>
          </a:bodyPr>
          <a:lstStyle/>
          <a:p>
            <a:r>
              <a:rPr lang="en-US" dirty="0"/>
              <a:t>Under Bend Municipal Code, Chapter 1.20.080, the Affordable Housing Advisory Committee (AHAC) makes recommendations to City Council on “allocation of Community Development Block Grant funds and on programs for the promotion of affordable housing.”</a:t>
            </a:r>
          </a:p>
        </p:txBody>
      </p:sp>
      <p:sp>
        <p:nvSpPr>
          <p:cNvPr id="4" name="Title 3">
            <a:extLst>
              <a:ext uri="{FF2B5EF4-FFF2-40B4-BE49-F238E27FC236}">
                <a16:creationId xmlns:a16="http://schemas.microsoft.com/office/drawing/2014/main" id="{674ECA70-148D-D7A8-3D5B-0AAB35370CF3}"/>
              </a:ext>
            </a:extLst>
          </p:cNvPr>
          <p:cNvSpPr>
            <a:spLocks noGrp="1"/>
          </p:cNvSpPr>
          <p:nvPr>
            <p:ph type="title"/>
          </p:nvPr>
        </p:nvSpPr>
        <p:spPr>
          <a:xfrm>
            <a:off x="831850" y="491263"/>
            <a:ext cx="10515600" cy="591673"/>
          </a:xfrm>
        </p:spPr>
        <p:txBody>
          <a:bodyPr anchor="b">
            <a:normAutofit/>
          </a:bodyPr>
          <a:lstStyle/>
          <a:p>
            <a:r>
              <a:rPr lang="en-US" sz="3300" dirty="0"/>
              <a:t>Funding Allocation Recommendations from AHAC</a:t>
            </a:r>
          </a:p>
        </p:txBody>
      </p:sp>
      <p:graphicFrame>
        <p:nvGraphicFramePr>
          <p:cNvPr id="6" name="Content Placeholder 1">
            <a:extLst>
              <a:ext uri="{FF2B5EF4-FFF2-40B4-BE49-F238E27FC236}">
                <a16:creationId xmlns:a16="http://schemas.microsoft.com/office/drawing/2014/main" id="{A0F77D77-C173-5447-2028-64BFA90DBF71}"/>
              </a:ext>
            </a:extLst>
          </p:cNvPr>
          <p:cNvGraphicFramePr>
            <a:graphicFrameLocks noGrp="1"/>
          </p:cNvGraphicFramePr>
          <p:nvPr>
            <p:ph sz="half" idx="2"/>
            <p:extLst>
              <p:ext uri="{D42A27DB-BD31-4B8C-83A1-F6EECF244321}">
                <p14:modId xmlns:p14="http://schemas.microsoft.com/office/powerpoint/2010/main" val="734193369"/>
              </p:ext>
            </p:extLst>
          </p:nvPr>
        </p:nvGraphicFramePr>
        <p:xfrm>
          <a:off x="6172200" y="1233608"/>
          <a:ext cx="5181600" cy="4609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649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C68845-ED0E-D421-AADD-0DAA193C341D}"/>
              </a:ext>
            </a:extLst>
          </p:cNvPr>
          <p:cNvSpPr>
            <a:spLocks noGrp="1"/>
          </p:cNvSpPr>
          <p:nvPr>
            <p:ph type="title"/>
          </p:nvPr>
        </p:nvSpPr>
        <p:spPr>
          <a:xfrm>
            <a:off x="831850" y="491263"/>
            <a:ext cx="10515600" cy="591673"/>
          </a:xfrm>
        </p:spPr>
        <p:txBody>
          <a:bodyPr anchor="b">
            <a:normAutofit/>
          </a:bodyPr>
          <a:lstStyle/>
          <a:p>
            <a:r>
              <a:rPr lang="en-US" dirty="0"/>
              <a:t>HUD Required Program Plans</a:t>
            </a:r>
          </a:p>
        </p:txBody>
      </p:sp>
      <p:graphicFrame>
        <p:nvGraphicFramePr>
          <p:cNvPr id="11" name="Content Placeholder 1">
            <a:extLst>
              <a:ext uri="{FF2B5EF4-FFF2-40B4-BE49-F238E27FC236}">
                <a16:creationId xmlns:a16="http://schemas.microsoft.com/office/drawing/2014/main" id="{80C423D6-80FF-2550-AABE-FC4B6072BDE4}"/>
              </a:ext>
            </a:extLst>
          </p:cNvPr>
          <p:cNvGraphicFramePr>
            <a:graphicFrameLocks noGrp="1"/>
          </p:cNvGraphicFramePr>
          <p:nvPr>
            <p:ph sz="half" idx="1"/>
            <p:extLst>
              <p:ext uri="{D42A27DB-BD31-4B8C-83A1-F6EECF244321}">
                <p14:modId xmlns:p14="http://schemas.microsoft.com/office/powerpoint/2010/main" val="3144208463"/>
              </p:ext>
            </p:extLst>
          </p:nvPr>
        </p:nvGraphicFramePr>
        <p:xfrm>
          <a:off x="838200" y="1233608"/>
          <a:ext cx="10509250" cy="4609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4374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9BCBC3-BCAE-28E0-4B63-C1EF6D5E1A8A}"/>
              </a:ext>
            </a:extLst>
          </p:cNvPr>
          <p:cNvSpPr>
            <a:spLocks noGrp="1"/>
          </p:cNvSpPr>
          <p:nvPr>
            <p:ph type="title"/>
          </p:nvPr>
        </p:nvSpPr>
        <p:spPr/>
        <p:txBody>
          <a:bodyPr/>
          <a:lstStyle/>
          <a:p>
            <a:r>
              <a:rPr lang="en-US" dirty="0"/>
              <a:t>Consolidated Plan Goals</a:t>
            </a:r>
          </a:p>
        </p:txBody>
      </p:sp>
      <p:grpSp>
        <p:nvGrpSpPr>
          <p:cNvPr id="75" name="Group 74">
            <a:extLst>
              <a:ext uri="{FF2B5EF4-FFF2-40B4-BE49-F238E27FC236}">
                <a16:creationId xmlns:a16="http://schemas.microsoft.com/office/drawing/2014/main" id="{9A759CD2-A58F-E569-CA8A-EE71222A3F44}"/>
              </a:ext>
            </a:extLst>
          </p:cNvPr>
          <p:cNvGrpSpPr/>
          <p:nvPr/>
        </p:nvGrpSpPr>
        <p:grpSpPr>
          <a:xfrm>
            <a:off x="2164034" y="2654490"/>
            <a:ext cx="3523378" cy="3523378"/>
            <a:chOff x="948518" y="1760561"/>
            <a:chExt cx="3596185" cy="3596185"/>
          </a:xfrm>
        </p:grpSpPr>
        <p:sp>
          <p:nvSpPr>
            <p:cNvPr id="76" name="Oval 75">
              <a:extLst>
                <a:ext uri="{FF2B5EF4-FFF2-40B4-BE49-F238E27FC236}">
                  <a16:creationId xmlns:a16="http://schemas.microsoft.com/office/drawing/2014/main" id="{78D6E951-A372-A81C-9B18-2B7009E1D06B}"/>
                </a:ext>
              </a:extLst>
            </p:cNvPr>
            <p:cNvSpPr/>
            <p:nvPr/>
          </p:nvSpPr>
          <p:spPr>
            <a:xfrm>
              <a:off x="948518" y="1760561"/>
              <a:ext cx="3596185" cy="3596185"/>
            </a:xfrm>
            <a:prstGeom prst="ellipse">
              <a:avLst/>
            </a:prstGeom>
            <a:solidFill>
              <a:schemeClr val="bg1"/>
            </a:solidFill>
            <a:ln w="76200"/>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77" name="Oval 76">
              <a:extLst>
                <a:ext uri="{FF2B5EF4-FFF2-40B4-BE49-F238E27FC236}">
                  <a16:creationId xmlns:a16="http://schemas.microsoft.com/office/drawing/2014/main" id="{FDE7869F-6720-B98D-B21B-F9BDDC4C5382}"/>
                </a:ext>
              </a:extLst>
            </p:cNvPr>
            <p:cNvSpPr/>
            <p:nvPr/>
          </p:nvSpPr>
          <p:spPr>
            <a:xfrm>
              <a:off x="1197835" y="2029967"/>
              <a:ext cx="3111400" cy="3057372"/>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2400" dirty="0">
                  <a:latin typeface="+mj-lt"/>
                </a:rPr>
                <a:t>Consolidated Plan</a:t>
              </a:r>
            </a:p>
            <a:p>
              <a:pPr algn="ctr"/>
              <a:r>
                <a:rPr lang="en-US" sz="2400" dirty="0">
                  <a:latin typeface="+mj-lt"/>
                </a:rPr>
                <a:t>2023-2027</a:t>
              </a:r>
            </a:p>
          </p:txBody>
        </p:sp>
      </p:grpSp>
      <p:cxnSp>
        <p:nvCxnSpPr>
          <p:cNvPr id="78" name="Straight Connector 77">
            <a:extLst>
              <a:ext uri="{FF2B5EF4-FFF2-40B4-BE49-F238E27FC236}">
                <a16:creationId xmlns:a16="http://schemas.microsoft.com/office/drawing/2014/main" id="{2E21CA9A-4545-CB33-61F4-B5057DE3121D}"/>
              </a:ext>
            </a:extLst>
          </p:cNvPr>
          <p:cNvCxnSpPr>
            <a:cxnSpLocks/>
            <a:stCxn id="76" idx="0"/>
          </p:cNvCxnSpPr>
          <p:nvPr/>
        </p:nvCxnSpPr>
        <p:spPr>
          <a:xfrm flipH="1" flipV="1">
            <a:off x="3519885" y="1745673"/>
            <a:ext cx="405838" cy="908817"/>
          </a:xfrm>
          <a:prstGeom prst="line">
            <a:avLst/>
          </a:prstGeom>
          <a:ln w="57150"/>
        </p:spPr>
        <p:style>
          <a:lnRef idx="1">
            <a:schemeClr val="dk1"/>
          </a:lnRef>
          <a:fillRef idx="0">
            <a:schemeClr val="dk1"/>
          </a:fillRef>
          <a:effectRef idx="0">
            <a:schemeClr val="dk1"/>
          </a:effectRef>
          <a:fontRef idx="minor">
            <a:schemeClr val="tx1"/>
          </a:fontRef>
        </p:style>
      </p:cxnSp>
      <p:cxnSp>
        <p:nvCxnSpPr>
          <p:cNvPr id="79" name="Straight Connector 78">
            <a:extLst>
              <a:ext uri="{FF2B5EF4-FFF2-40B4-BE49-F238E27FC236}">
                <a16:creationId xmlns:a16="http://schemas.microsoft.com/office/drawing/2014/main" id="{AD488263-ED25-7BB6-D3F4-380C6D36385B}"/>
              </a:ext>
            </a:extLst>
          </p:cNvPr>
          <p:cNvCxnSpPr>
            <a:cxnSpLocks/>
          </p:cNvCxnSpPr>
          <p:nvPr/>
        </p:nvCxnSpPr>
        <p:spPr>
          <a:xfrm flipV="1">
            <a:off x="4860636" y="2554900"/>
            <a:ext cx="377341" cy="341357"/>
          </a:xfrm>
          <a:prstGeom prst="line">
            <a:avLst/>
          </a:prstGeom>
          <a:ln w="57150"/>
        </p:spPr>
        <p:style>
          <a:lnRef idx="1">
            <a:schemeClr val="dk1"/>
          </a:lnRef>
          <a:fillRef idx="0">
            <a:schemeClr val="dk1"/>
          </a:fillRef>
          <a:effectRef idx="0">
            <a:schemeClr val="dk1"/>
          </a:effectRef>
          <a:fontRef idx="minor">
            <a:schemeClr val="tx1"/>
          </a:fontRef>
        </p:style>
      </p:cxnSp>
      <p:cxnSp>
        <p:nvCxnSpPr>
          <p:cNvPr id="80" name="Straight Connector 79">
            <a:extLst>
              <a:ext uri="{FF2B5EF4-FFF2-40B4-BE49-F238E27FC236}">
                <a16:creationId xmlns:a16="http://schemas.microsoft.com/office/drawing/2014/main" id="{4AF87814-CC5F-1EAB-A4D6-531750ECA7CA}"/>
              </a:ext>
            </a:extLst>
          </p:cNvPr>
          <p:cNvCxnSpPr>
            <a:cxnSpLocks/>
          </p:cNvCxnSpPr>
          <p:nvPr/>
        </p:nvCxnSpPr>
        <p:spPr>
          <a:xfrm>
            <a:off x="5696369" y="4491402"/>
            <a:ext cx="601005" cy="0"/>
          </a:xfrm>
          <a:prstGeom prst="line">
            <a:avLst/>
          </a:prstGeom>
          <a:ln w="57150"/>
        </p:spPr>
        <p:style>
          <a:lnRef idx="1">
            <a:schemeClr val="dk1"/>
          </a:lnRef>
          <a:fillRef idx="0">
            <a:schemeClr val="dk1"/>
          </a:fillRef>
          <a:effectRef idx="0">
            <a:schemeClr val="dk1"/>
          </a:effectRef>
          <a:fontRef idx="minor">
            <a:schemeClr val="tx1"/>
          </a:fontRef>
        </p:style>
      </p:cxnSp>
      <p:cxnSp>
        <p:nvCxnSpPr>
          <p:cNvPr id="81" name="Straight Connector 80">
            <a:extLst>
              <a:ext uri="{FF2B5EF4-FFF2-40B4-BE49-F238E27FC236}">
                <a16:creationId xmlns:a16="http://schemas.microsoft.com/office/drawing/2014/main" id="{3D14910B-7E43-3939-3F78-A4EA5A5D6B2C}"/>
              </a:ext>
            </a:extLst>
          </p:cNvPr>
          <p:cNvCxnSpPr>
            <a:cxnSpLocks/>
          </p:cNvCxnSpPr>
          <p:nvPr/>
        </p:nvCxnSpPr>
        <p:spPr>
          <a:xfrm flipV="1">
            <a:off x="5635544" y="3681492"/>
            <a:ext cx="996215" cy="179633"/>
          </a:xfrm>
          <a:prstGeom prst="line">
            <a:avLst/>
          </a:prstGeom>
          <a:ln w="57150"/>
        </p:spPr>
        <p:style>
          <a:lnRef idx="1">
            <a:schemeClr val="dk1"/>
          </a:lnRef>
          <a:fillRef idx="0">
            <a:schemeClr val="dk1"/>
          </a:fillRef>
          <a:effectRef idx="0">
            <a:schemeClr val="dk1"/>
          </a:effectRef>
          <a:fontRef idx="minor">
            <a:schemeClr val="tx1"/>
          </a:fontRef>
        </p:style>
      </p:cxnSp>
      <p:grpSp>
        <p:nvGrpSpPr>
          <p:cNvPr id="82" name="Group 81">
            <a:extLst>
              <a:ext uri="{FF2B5EF4-FFF2-40B4-BE49-F238E27FC236}">
                <a16:creationId xmlns:a16="http://schemas.microsoft.com/office/drawing/2014/main" id="{008EC756-A672-0C6B-39D5-88CAB0621CC6}"/>
              </a:ext>
            </a:extLst>
          </p:cNvPr>
          <p:cNvGrpSpPr/>
          <p:nvPr/>
        </p:nvGrpSpPr>
        <p:grpSpPr>
          <a:xfrm>
            <a:off x="2971848" y="1237699"/>
            <a:ext cx="6951470" cy="741035"/>
            <a:chOff x="3630850" y="736376"/>
            <a:chExt cx="3094622" cy="756348"/>
          </a:xfrm>
        </p:grpSpPr>
        <p:sp>
          <p:nvSpPr>
            <p:cNvPr id="83" name="Rectangle: Rounded Corners 82">
              <a:extLst>
                <a:ext uri="{FF2B5EF4-FFF2-40B4-BE49-F238E27FC236}">
                  <a16:creationId xmlns:a16="http://schemas.microsoft.com/office/drawing/2014/main" id="{2834BD98-B216-7EBA-CBE5-1BC4B8BE0095}"/>
                </a:ext>
              </a:extLst>
            </p:cNvPr>
            <p:cNvSpPr/>
            <p:nvPr/>
          </p:nvSpPr>
          <p:spPr>
            <a:xfrm>
              <a:off x="3867857" y="736376"/>
              <a:ext cx="2857615" cy="756348"/>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dirty="0">
                  <a:latin typeface="+mj-lt"/>
                </a:rPr>
                <a:t>Assist Homeless with Shelter and Services</a:t>
              </a:r>
            </a:p>
          </p:txBody>
        </p:sp>
        <p:sp>
          <p:nvSpPr>
            <p:cNvPr id="84" name="Oval 83">
              <a:extLst>
                <a:ext uri="{FF2B5EF4-FFF2-40B4-BE49-F238E27FC236}">
                  <a16:creationId xmlns:a16="http://schemas.microsoft.com/office/drawing/2014/main" id="{A89EA672-78CD-280A-6B81-3ECA51680E13}"/>
                </a:ext>
              </a:extLst>
            </p:cNvPr>
            <p:cNvSpPr/>
            <p:nvPr/>
          </p:nvSpPr>
          <p:spPr>
            <a:xfrm rot="21573667">
              <a:off x="3630850" y="742079"/>
              <a:ext cx="485705" cy="748946"/>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3200" dirty="0">
                  <a:latin typeface="+mj-lt"/>
                </a:rPr>
                <a:t>1</a:t>
              </a:r>
            </a:p>
          </p:txBody>
        </p:sp>
      </p:grpSp>
      <p:grpSp>
        <p:nvGrpSpPr>
          <p:cNvPr id="85" name="Group 84">
            <a:extLst>
              <a:ext uri="{FF2B5EF4-FFF2-40B4-BE49-F238E27FC236}">
                <a16:creationId xmlns:a16="http://schemas.microsoft.com/office/drawing/2014/main" id="{24229488-E938-AA51-244F-0BC81F1560FA}"/>
              </a:ext>
            </a:extLst>
          </p:cNvPr>
          <p:cNvGrpSpPr/>
          <p:nvPr/>
        </p:nvGrpSpPr>
        <p:grpSpPr>
          <a:xfrm>
            <a:off x="5204741" y="2185135"/>
            <a:ext cx="5600693" cy="743038"/>
            <a:chOff x="5158845" y="1963165"/>
            <a:chExt cx="3116878" cy="758392"/>
          </a:xfrm>
        </p:grpSpPr>
        <p:sp>
          <p:nvSpPr>
            <p:cNvPr id="86" name="Rectangle: Rounded Corners 85">
              <a:extLst>
                <a:ext uri="{FF2B5EF4-FFF2-40B4-BE49-F238E27FC236}">
                  <a16:creationId xmlns:a16="http://schemas.microsoft.com/office/drawing/2014/main" id="{5037EA48-2F97-F64C-F6AB-66FD6A2019BF}"/>
                </a:ext>
              </a:extLst>
            </p:cNvPr>
            <p:cNvSpPr/>
            <p:nvPr/>
          </p:nvSpPr>
          <p:spPr>
            <a:xfrm>
              <a:off x="5418108" y="1963165"/>
              <a:ext cx="2857615" cy="758392"/>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latin typeface="+mj-lt"/>
                </a:rPr>
                <a:t>Affordable Rental Housing</a:t>
              </a:r>
            </a:p>
            <a:p>
              <a:pPr algn="ctr"/>
              <a:r>
                <a:rPr lang="en-US" dirty="0">
                  <a:latin typeface="+mj-lt"/>
                </a:rPr>
                <a:t>Production and Preservation</a:t>
              </a:r>
              <a:endParaRPr lang="en-US" dirty="0"/>
            </a:p>
          </p:txBody>
        </p:sp>
        <p:sp>
          <p:nvSpPr>
            <p:cNvPr id="87" name="Oval 86">
              <a:extLst>
                <a:ext uri="{FF2B5EF4-FFF2-40B4-BE49-F238E27FC236}">
                  <a16:creationId xmlns:a16="http://schemas.microsoft.com/office/drawing/2014/main" id="{48977527-D7A9-8F01-56D0-2389F97BB161}"/>
                </a:ext>
              </a:extLst>
            </p:cNvPr>
            <p:cNvSpPr/>
            <p:nvPr/>
          </p:nvSpPr>
          <p:spPr>
            <a:xfrm rot="21573667">
              <a:off x="5158845" y="1971363"/>
              <a:ext cx="533484" cy="748946"/>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3200" dirty="0">
                  <a:latin typeface="+mj-lt"/>
                </a:rPr>
                <a:t>2</a:t>
              </a:r>
            </a:p>
          </p:txBody>
        </p:sp>
      </p:grpSp>
      <p:grpSp>
        <p:nvGrpSpPr>
          <p:cNvPr id="88" name="Group 87">
            <a:extLst>
              <a:ext uri="{FF2B5EF4-FFF2-40B4-BE49-F238E27FC236}">
                <a16:creationId xmlns:a16="http://schemas.microsoft.com/office/drawing/2014/main" id="{441FBCB1-909E-F2AD-C25A-405E4FA4436B}"/>
              </a:ext>
            </a:extLst>
          </p:cNvPr>
          <p:cNvGrpSpPr/>
          <p:nvPr/>
        </p:nvGrpSpPr>
        <p:grpSpPr>
          <a:xfrm>
            <a:off x="6469487" y="3177112"/>
            <a:ext cx="4471538" cy="744464"/>
            <a:chOff x="5943588" y="3564279"/>
            <a:chExt cx="3136239" cy="759848"/>
          </a:xfrm>
        </p:grpSpPr>
        <p:sp>
          <p:nvSpPr>
            <p:cNvPr id="89" name="Rectangle: Rounded Corners 88">
              <a:extLst>
                <a:ext uri="{FF2B5EF4-FFF2-40B4-BE49-F238E27FC236}">
                  <a16:creationId xmlns:a16="http://schemas.microsoft.com/office/drawing/2014/main" id="{80D8EE34-9924-5105-C593-36ECE0B3724E}"/>
                </a:ext>
              </a:extLst>
            </p:cNvPr>
            <p:cNvSpPr/>
            <p:nvPr/>
          </p:nvSpPr>
          <p:spPr>
            <a:xfrm>
              <a:off x="6222212" y="3564279"/>
              <a:ext cx="2857615" cy="759848"/>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solidFill>
                    <a:schemeClr val="tx1"/>
                  </a:solidFill>
                  <a:latin typeface="+mj-lt"/>
                </a:rPr>
                <a:t>Support Necessary</a:t>
              </a:r>
            </a:p>
            <a:p>
              <a:pPr algn="ctr"/>
              <a:r>
                <a:rPr lang="en-US" dirty="0">
                  <a:solidFill>
                    <a:schemeClr val="tx1"/>
                  </a:solidFill>
                  <a:latin typeface="+mj-lt"/>
                </a:rPr>
                <a:t>Public Services</a:t>
              </a:r>
              <a:endParaRPr lang="en-US" sz="1800" dirty="0">
                <a:solidFill>
                  <a:schemeClr val="tx1"/>
                </a:solidFill>
                <a:latin typeface="+mj-lt"/>
              </a:endParaRPr>
            </a:p>
          </p:txBody>
        </p:sp>
        <p:sp>
          <p:nvSpPr>
            <p:cNvPr id="90" name="Oval 89">
              <a:extLst>
                <a:ext uri="{FF2B5EF4-FFF2-40B4-BE49-F238E27FC236}">
                  <a16:creationId xmlns:a16="http://schemas.microsoft.com/office/drawing/2014/main" id="{53DA3943-1337-AA3C-E96C-30DA64F6C3EF}"/>
                </a:ext>
              </a:extLst>
            </p:cNvPr>
            <p:cNvSpPr/>
            <p:nvPr/>
          </p:nvSpPr>
          <p:spPr>
            <a:xfrm rot="21573667">
              <a:off x="5943588" y="3570605"/>
              <a:ext cx="622021" cy="748946"/>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3200" dirty="0">
                  <a:latin typeface="+mj-lt"/>
                </a:rPr>
                <a:t>3</a:t>
              </a:r>
            </a:p>
          </p:txBody>
        </p:sp>
      </p:grpSp>
      <p:grpSp>
        <p:nvGrpSpPr>
          <p:cNvPr id="91" name="Group 90">
            <a:extLst>
              <a:ext uri="{FF2B5EF4-FFF2-40B4-BE49-F238E27FC236}">
                <a16:creationId xmlns:a16="http://schemas.microsoft.com/office/drawing/2014/main" id="{B1F71BAF-E6AE-76DF-F390-5D0726D10DDA}"/>
              </a:ext>
            </a:extLst>
          </p:cNvPr>
          <p:cNvGrpSpPr/>
          <p:nvPr/>
        </p:nvGrpSpPr>
        <p:grpSpPr>
          <a:xfrm>
            <a:off x="6163609" y="4185504"/>
            <a:ext cx="5183840" cy="743559"/>
            <a:chOff x="4614521" y="5460083"/>
            <a:chExt cx="2330812" cy="758924"/>
          </a:xfrm>
        </p:grpSpPr>
        <p:sp>
          <p:nvSpPr>
            <p:cNvPr id="92" name="Rectangle: Rounded Corners 91">
              <a:extLst>
                <a:ext uri="{FF2B5EF4-FFF2-40B4-BE49-F238E27FC236}">
                  <a16:creationId xmlns:a16="http://schemas.microsoft.com/office/drawing/2014/main" id="{6FE5F18C-85DA-9C47-C36E-2441B503D7C2}"/>
                </a:ext>
              </a:extLst>
            </p:cNvPr>
            <p:cNvSpPr/>
            <p:nvPr/>
          </p:nvSpPr>
          <p:spPr>
            <a:xfrm>
              <a:off x="4805054" y="5460083"/>
              <a:ext cx="2140279" cy="756348"/>
            </a:xfrm>
            <a:prstGeom prst="round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800" dirty="0">
                  <a:solidFill>
                    <a:schemeClr val="tx1"/>
                  </a:solidFill>
                  <a:latin typeface="+mj-lt"/>
                </a:rPr>
                <a:t>Affordable Ownership Housing </a:t>
              </a:r>
            </a:p>
            <a:p>
              <a:pPr algn="ctr"/>
              <a:r>
                <a:rPr lang="en-US" sz="1800" dirty="0">
                  <a:solidFill>
                    <a:schemeClr val="tx1"/>
                  </a:solidFill>
                  <a:latin typeface="+mj-lt"/>
                </a:rPr>
                <a:t>Production and Preservation</a:t>
              </a:r>
            </a:p>
          </p:txBody>
        </p:sp>
        <p:sp>
          <p:nvSpPr>
            <p:cNvPr id="93" name="Oval 92">
              <a:extLst>
                <a:ext uri="{FF2B5EF4-FFF2-40B4-BE49-F238E27FC236}">
                  <a16:creationId xmlns:a16="http://schemas.microsoft.com/office/drawing/2014/main" id="{CED7E533-E9CD-174E-BC69-35DAB5B17397}"/>
                </a:ext>
              </a:extLst>
            </p:cNvPr>
            <p:cNvSpPr/>
            <p:nvPr/>
          </p:nvSpPr>
          <p:spPr>
            <a:xfrm rot="21573667">
              <a:off x="4614521" y="5470061"/>
              <a:ext cx="400253" cy="748946"/>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3200" dirty="0">
                  <a:latin typeface="+mj-lt"/>
                </a:rPr>
                <a:t>4</a:t>
              </a:r>
            </a:p>
          </p:txBody>
        </p:sp>
      </p:grpSp>
      <p:cxnSp>
        <p:nvCxnSpPr>
          <p:cNvPr id="2" name="Straight Connector 1">
            <a:extLst>
              <a:ext uri="{FF2B5EF4-FFF2-40B4-BE49-F238E27FC236}">
                <a16:creationId xmlns:a16="http://schemas.microsoft.com/office/drawing/2014/main" id="{5001C555-71D5-6C6E-1DBF-8019512BE9DF}"/>
              </a:ext>
            </a:extLst>
          </p:cNvPr>
          <p:cNvCxnSpPr>
            <a:cxnSpLocks/>
          </p:cNvCxnSpPr>
          <p:nvPr/>
        </p:nvCxnSpPr>
        <p:spPr>
          <a:xfrm>
            <a:off x="5456711" y="5331652"/>
            <a:ext cx="609962" cy="202019"/>
          </a:xfrm>
          <a:prstGeom prst="line">
            <a:avLst/>
          </a:prstGeom>
          <a:ln w="57150"/>
        </p:spPr>
        <p:style>
          <a:lnRef idx="1">
            <a:schemeClr val="dk1"/>
          </a:lnRef>
          <a:fillRef idx="0">
            <a:schemeClr val="dk1"/>
          </a:fillRef>
          <a:effectRef idx="0">
            <a:schemeClr val="dk1"/>
          </a:effectRef>
          <a:fontRef idx="minor">
            <a:schemeClr val="tx1"/>
          </a:fontRef>
        </p:style>
      </p:cxnSp>
      <p:grpSp>
        <p:nvGrpSpPr>
          <p:cNvPr id="6" name="Group 5">
            <a:extLst>
              <a:ext uri="{FF2B5EF4-FFF2-40B4-BE49-F238E27FC236}">
                <a16:creationId xmlns:a16="http://schemas.microsoft.com/office/drawing/2014/main" id="{59D2F839-5F0C-15E3-224E-F399C619E560}"/>
              </a:ext>
            </a:extLst>
          </p:cNvPr>
          <p:cNvGrpSpPr/>
          <p:nvPr/>
        </p:nvGrpSpPr>
        <p:grpSpPr>
          <a:xfrm>
            <a:off x="5859575" y="5163154"/>
            <a:ext cx="4757086" cy="792757"/>
            <a:chOff x="4614647" y="5460083"/>
            <a:chExt cx="3147260" cy="809139"/>
          </a:xfrm>
        </p:grpSpPr>
        <p:sp>
          <p:nvSpPr>
            <p:cNvPr id="7" name="Rectangle: Rounded Corners 6">
              <a:extLst>
                <a:ext uri="{FF2B5EF4-FFF2-40B4-BE49-F238E27FC236}">
                  <a16:creationId xmlns:a16="http://schemas.microsoft.com/office/drawing/2014/main" id="{9AFFF78C-8092-DC5D-185E-BE7DBA6D1D99}"/>
                </a:ext>
              </a:extLst>
            </p:cNvPr>
            <p:cNvSpPr/>
            <p:nvPr/>
          </p:nvSpPr>
          <p:spPr>
            <a:xfrm>
              <a:off x="4904292" y="5460083"/>
              <a:ext cx="2857615" cy="756348"/>
            </a:xfrm>
            <a:prstGeom prst="round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800" dirty="0">
                  <a:solidFill>
                    <a:schemeClr val="tx1"/>
                  </a:solidFill>
                  <a:latin typeface="+mj-lt"/>
                </a:rPr>
                <a:t>Infrastructure</a:t>
              </a:r>
            </a:p>
          </p:txBody>
        </p:sp>
        <p:sp>
          <p:nvSpPr>
            <p:cNvPr id="8" name="Oval 7">
              <a:extLst>
                <a:ext uri="{FF2B5EF4-FFF2-40B4-BE49-F238E27FC236}">
                  <a16:creationId xmlns:a16="http://schemas.microsoft.com/office/drawing/2014/main" id="{FFF5A4ED-C307-A470-7C2E-437B152679DC}"/>
                </a:ext>
              </a:extLst>
            </p:cNvPr>
            <p:cNvSpPr/>
            <p:nvPr/>
          </p:nvSpPr>
          <p:spPr>
            <a:xfrm rot="21573667">
              <a:off x="4614647" y="5467892"/>
              <a:ext cx="588679" cy="801330"/>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3200" dirty="0">
                  <a:latin typeface="+mj-lt"/>
                </a:rPr>
                <a:t>5</a:t>
              </a:r>
            </a:p>
          </p:txBody>
        </p:sp>
      </p:grpSp>
    </p:spTree>
    <p:extLst>
      <p:ext uri="{BB962C8B-B14F-4D97-AF65-F5344CB8AC3E}">
        <p14:creationId xmlns:p14="http://schemas.microsoft.com/office/powerpoint/2010/main" val="2672350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086D61-12B0-502B-ABEA-AC3710EBF1D5}"/>
              </a:ext>
            </a:extLst>
          </p:cNvPr>
          <p:cNvSpPr>
            <a:spLocks noGrp="1"/>
          </p:cNvSpPr>
          <p:nvPr>
            <p:ph type="title"/>
          </p:nvPr>
        </p:nvSpPr>
        <p:spPr>
          <a:xfrm>
            <a:off x="831850" y="491263"/>
            <a:ext cx="10515600" cy="591673"/>
          </a:xfrm>
        </p:spPr>
        <p:txBody>
          <a:bodyPr anchor="b">
            <a:normAutofit/>
          </a:bodyPr>
          <a:lstStyle/>
          <a:p>
            <a:r>
              <a:rPr lang="en-US" sz="3300" dirty="0"/>
              <a:t>National Objectives for Community Development</a:t>
            </a:r>
          </a:p>
        </p:txBody>
      </p:sp>
      <p:graphicFrame>
        <p:nvGraphicFramePr>
          <p:cNvPr id="5" name="Content Placeholder 1">
            <a:extLst>
              <a:ext uri="{FF2B5EF4-FFF2-40B4-BE49-F238E27FC236}">
                <a16:creationId xmlns:a16="http://schemas.microsoft.com/office/drawing/2014/main" id="{BFC7C328-20BB-816A-DC4D-E50F2215A7BF}"/>
              </a:ext>
            </a:extLst>
          </p:cNvPr>
          <p:cNvGraphicFramePr>
            <a:graphicFrameLocks noGrp="1"/>
          </p:cNvGraphicFramePr>
          <p:nvPr>
            <p:ph sz="half" idx="1"/>
            <p:extLst>
              <p:ext uri="{D42A27DB-BD31-4B8C-83A1-F6EECF244321}">
                <p14:modId xmlns:p14="http://schemas.microsoft.com/office/powerpoint/2010/main" val="3715677401"/>
              </p:ext>
            </p:extLst>
          </p:nvPr>
        </p:nvGraphicFramePr>
        <p:xfrm>
          <a:off x="838200" y="1233608"/>
          <a:ext cx="10509250" cy="4609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718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965EA61-283F-C808-4FCE-F70F03D09935}"/>
              </a:ext>
            </a:extLst>
          </p:cNvPr>
          <p:cNvSpPr>
            <a:spLocks noGrp="1"/>
          </p:cNvSpPr>
          <p:nvPr>
            <p:ph type="body" sz="quarter" idx="10"/>
          </p:nvPr>
        </p:nvSpPr>
        <p:spPr>
          <a:xfrm>
            <a:off x="1498600" y="2039535"/>
            <a:ext cx="9067800" cy="1281515"/>
          </a:xfrm>
        </p:spPr>
        <p:txBody>
          <a:bodyPr/>
          <a:lstStyle/>
          <a:p>
            <a:r>
              <a:rPr lang="en-US" sz="1800" dirty="0">
                <a:effectLst/>
                <a:latin typeface="Calibri" panose="020F0502020204030204" pitchFamily="34" charset="0"/>
                <a:ea typeface="Times New Roman" panose="02020603050405020304" pitchFamily="18" charset="0"/>
                <a:cs typeface="Times New Roman" panose="02020603050405020304" pitchFamily="18" charset="0"/>
              </a:rPr>
              <a:t>You can obtain </a:t>
            </a:r>
            <a:r>
              <a:rPr lang="en-US" sz="1800" spc="-15" dirty="0">
                <a:effectLst/>
                <a:latin typeface="Calibri" panose="020F0502020204030204" pitchFamily="34" charset="0"/>
                <a:ea typeface="Times New Roman" panose="02020603050405020304" pitchFamily="18" charset="0"/>
                <a:cs typeface="Times New Roman" panose="02020603050405020304" pitchFamily="18" charset="0"/>
              </a:rPr>
              <a:t>this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information in alternate formats </a:t>
            </a:r>
            <a:r>
              <a:rPr lang="en-US" sz="1800" spc="-15" dirty="0">
                <a:effectLst/>
                <a:latin typeface="Calibri" panose="020F0502020204030204" pitchFamily="34" charset="0"/>
                <a:ea typeface="Times New Roman" panose="02020603050405020304" pitchFamily="18" charset="0"/>
                <a:cs typeface="Times New Roman" panose="02020603050405020304" pitchFamily="18" charset="0"/>
              </a:rPr>
              <a:t>such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Braille, electronic format, etc</a:t>
            </a:r>
            <a:r>
              <a:rPr lang="en-US" sz="1800" spc="-15" dirty="0">
                <a:effectLst/>
                <a:latin typeface="Calibri" panose="020F0502020204030204" pitchFamily="34" charset="0"/>
                <a:ea typeface="Times New Roman" panose="02020603050405020304" pitchFamily="18" charset="0"/>
                <a:cs typeface="Times New Roman" panose="02020603050405020304" pitchFamily="18" charset="0"/>
              </a:rPr>
              <a:t>. Free language assistance services are also available. 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lease contact </a:t>
            </a:r>
            <a:r>
              <a:rPr lang="en-US" sz="1800" dirty="0">
                <a:latin typeface="Calibri" panose="020F0502020204030204" pitchFamily="34" charset="0"/>
                <a:ea typeface="Times New Roman" panose="02020603050405020304" pitchFamily="18" charset="0"/>
                <a:cs typeface="Times New Roman" panose="02020603050405020304" pitchFamily="18" charset="0"/>
              </a:rPr>
              <a:t>Racheal Baker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t>
            </a:r>
            <a:r>
              <a:rPr lang="en-US" sz="1800" dirty="0">
                <a:effectLst/>
                <a:latin typeface="Calibri" panose="020F0502020204030204" pitchFamily="34" charset="0"/>
                <a:ea typeface="Times New Roman" panose="02020603050405020304" pitchFamily="18" charset="0"/>
                <a:cs typeface="Times New Roman" panose="02020603050405020304" pitchFamily="18" charset="0"/>
                <a:hlinkClick r:id="rId2"/>
              </a:rPr>
              <a:t>rbaker</a:t>
            </a:r>
            <a:r>
              <a:rPr lang="en-US" sz="1800" dirty="0">
                <a:latin typeface="Calibri" panose="020F0502020204030204" pitchFamily="34" charset="0"/>
                <a:ea typeface="Times New Roman" panose="02020603050405020304" pitchFamily="18" charset="0"/>
                <a:cs typeface="Times New Roman" panose="02020603050405020304" pitchFamily="18" charset="0"/>
                <a:hlinkClick r:id="rId2"/>
              </a:rPr>
              <a:t>@bendoregon.gov</a:t>
            </a:r>
            <a:r>
              <a:rPr lang="en-US" sz="1800" dirty="0">
                <a:latin typeface="Calibri" panose="020F0502020204030204" pitchFamily="34" charset="0"/>
                <a:ea typeface="Times New Roman" panose="02020603050405020304" pitchFamily="18" charset="0"/>
                <a:cs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or (541) 388-5514.</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err="1">
                <a:effectLst/>
                <a:latin typeface="Calibri" panose="020F0502020204030204" pitchFamily="34" charset="0"/>
                <a:ea typeface="Times New Roman" panose="02020603050405020304" pitchFamily="18" charset="0"/>
                <a:cs typeface="Times New Roman" panose="02020603050405020304" pitchFamily="18" charset="0"/>
              </a:rPr>
              <a:t>Relay</a:t>
            </a:r>
            <a:r>
              <a:rPr lang="es-E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s-ES" sz="1800" dirty="0" err="1">
                <a:effectLst/>
                <a:latin typeface="Calibri" panose="020F0502020204030204" pitchFamily="34" charset="0"/>
                <a:ea typeface="Times New Roman" panose="02020603050405020304" pitchFamily="18" charset="0"/>
                <a:cs typeface="Times New Roman" panose="02020603050405020304" pitchFamily="18" charset="0"/>
              </a:rPr>
              <a:t>Users</a:t>
            </a:r>
            <a:r>
              <a:rPr lang="es-ES" sz="1800" dirty="0">
                <a:effectLst/>
                <a:latin typeface="Calibri" panose="020F0502020204030204" pitchFamily="34" charset="0"/>
                <a:ea typeface="Times New Roman" panose="02020603050405020304" pitchFamily="18" charset="0"/>
                <a:cs typeface="Times New Roman" panose="02020603050405020304" pitchFamily="18" charset="0"/>
              </a:rPr>
              <a:t> Dial 7-1-1.</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Title 3">
            <a:extLst>
              <a:ext uri="{FF2B5EF4-FFF2-40B4-BE49-F238E27FC236}">
                <a16:creationId xmlns:a16="http://schemas.microsoft.com/office/drawing/2014/main" id="{3F89EF47-8856-B89F-649E-1C6F44471998}"/>
              </a:ext>
            </a:extLst>
          </p:cNvPr>
          <p:cNvSpPr>
            <a:spLocks noGrp="1"/>
          </p:cNvSpPr>
          <p:nvPr>
            <p:ph type="title"/>
          </p:nvPr>
        </p:nvSpPr>
        <p:spPr/>
        <p:txBody>
          <a:bodyPr>
            <a:normAutofit/>
          </a:bodyPr>
          <a:lstStyle/>
          <a:p>
            <a:r>
              <a:rPr lang="en-US" sz="2900" b="1" dirty="0">
                <a:effectLst/>
                <a:latin typeface="Arial Bold" panose="020B0704020202020204" pitchFamily="34" charset="0"/>
                <a:ea typeface="Times New Roman" panose="02020603050405020304" pitchFamily="18" charset="0"/>
                <a:cs typeface="Times New Roman" panose="02020603050405020304" pitchFamily="18" charset="0"/>
              </a:rPr>
              <a:t>Language Assistance Services &amp; Accommodation Information </a:t>
            </a:r>
            <a:r>
              <a:rPr lang="en-US" sz="2900" b="1" spc="-15" dirty="0">
                <a:effectLst/>
                <a:latin typeface="Arial Bold" panose="020B0704020202020204" pitchFamily="34" charset="0"/>
                <a:ea typeface="Times New Roman" panose="02020603050405020304" pitchFamily="18" charset="0"/>
                <a:cs typeface="Times New Roman" panose="02020603050405020304" pitchFamily="18" charset="0"/>
              </a:rPr>
              <a:t>for People with </a:t>
            </a:r>
            <a:r>
              <a:rPr lang="en-US" sz="2900" b="1" dirty="0">
                <a:effectLst/>
                <a:latin typeface="Arial Bold" panose="020B0704020202020204" pitchFamily="34" charset="0"/>
                <a:ea typeface="Times New Roman" panose="02020603050405020304" pitchFamily="18" charset="0"/>
                <a:cs typeface="Times New Roman" panose="02020603050405020304" pitchFamily="18" charset="0"/>
              </a:rPr>
              <a:t>Disabilities</a:t>
            </a:r>
            <a:endParaRPr lang="en-US" sz="2900" dirty="0"/>
          </a:p>
        </p:txBody>
      </p:sp>
      <p:sp>
        <p:nvSpPr>
          <p:cNvPr id="6" name="Text Placeholder 4">
            <a:extLst>
              <a:ext uri="{FF2B5EF4-FFF2-40B4-BE49-F238E27FC236}">
                <a16:creationId xmlns:a16="http://schemas.microsoft.com/office/drawing/2014/main" id="{3B1CFB3D-A3E1-0BB8-F93E-292EEC1AF9A3}"/>
              </a:ext>
            </a:extLst>
          </p:cNvPr>
          <p:cNvSpPr txBox="1">
            <a:spLocks/>
          </p:cNvSpPr>
          <p:nvPr/>
        </p:nvSpPr>
        <p:spPr>
          <a:xfrm>
            <a:off x="1498600" y="4420785"/>
            <a:ext cx="9067800" cy="128151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MX" sz="1800" dirty="0">
                <a:latin typeface="Calibri" panose="020F0502020204030204" pitchFamily="34" charset="0"/>
                <a:ea typeface="Calibri" panose="020F0502020204030204" pitchFamily="34" charset="0"/>
                <a:cs typeface="Times New Roman" panose="02020603050405020304" pitchFamily="18" charset="0"/>
              </a:rPr>
              <a:t>Puede obtener esta información en formatos alternativos como Braille, formato electrónico, etc. También disponemos de servicios gratuitos de asistencia lingüística. Póngase en contacto con Racheal Baker en </a:t>
            </a:r>
            <a:r>
              <a:rPr lang="es-MX" sz="1800" dirty="0">
                <a:latin typeface="Calibri" panose="020F0502020204030204" pitchFamily="34" charset="0"/>
                <a:ea typeface="Calibri" panose="020F0502020204030204" pitchFamily="34" charset="0"/>
                <a:cs typeface="Times New Roman" panose="02020603050405020304" pitchFamily="18" charset="0"/>
                <a:hlinkClick r:id="rId2"/>
              </a:rPr>
              <a:t>rbaker@bendoregon.gov</a:t>
            </a:r>
            <a:r>
              <a:rPr lang="es-MX" sz="1800" dirty="0">
                <a:latin typeface="Calibri" panose="020F0502020204030204" pitchFamily="34" charset="0"/>
                <a:ea typeface="Calibri" panose="020F0502020204030204" pitchFamily="34" charset="0"/>
                <a:cs typeface="Times New Roman" panose="02020603050405020304" pitchFamily="18" charset="0"/>
              </a:rPr>
              <a:t> o (541) 388-5514. </a:t>
            </a:r>
            <a:r>
              <a:rPr lang="es-ES" sz="1800" dirty="0">
                <a:latin typeface="Calibri" panose="020F0502020204030204" pitchFamily="34" charset="0"/>
                <a:ea typeface="Calibri" panose="020F0502020204030204" pitchFamily="34" charset="0"/>
                <a:cs typeface="Times New Roman" panose="02020603050405020304" pitchFamily="18" charset="0"/>
              </a:rPr>
              <a:t>Los usuarios del servicio de retransmisión deben marcar el 7-1-1</a:t>
            </a:r>
            <a:endParaRPr lang="en-US" dirty="0"/>
          </a:p>
        </p:txBody>
      </p:sp>
      <p:sp>
        <p:nvSpPr>
          <p:cNvPr id="8" name="TextBox 7">
            <a:extLst>
              <a:ext uri="{FF2B5EF4-FFF2-40B4-BE49-F238E27FC236}">
                <a16:creationId xmlns:a16="http://schemas.microsoft.com/office/drawing/2014/main" id="{E3B09917-8BE3-2D51-6E07-DCF3B8D04ECC}"/>
              </a:ext>
            </a:extLst>
          </p:cNvPr>
          <p:cNvSpPr txBox="1"/>
          <p:nvPr/>
        </p:nvSpPr>
        <p:spPr>
          <a:xfrm>
            <a:off x="1498600" y="3766235"/>
            <a:ext cx="8693150" cy="646331"/>
          </a:xfrm>
          <a:prstGeom prst="rect">
            <a:avLst/>
          </a:prstGeom>
          <a:noFill/>
        </p:spPr>
        <p:txBody>
          <a:bodyPr wrap="square">
            <a:spAutoFit/>
          </a:bodyPr>
          <a:lstStyle/>
          <a:p>
            <a:r>
              <a:rPr lang="es-MX" sz="1800" b="1" dirty="0">
                <a:effectLst/>
                <a:latin typeface="Arial" panose="020B0604020202020204" pitchFamily="34" charset="0"/>
                <a:ea typeface="Calibri" panose="020F0502020204030204" pitchFamily="34" charset="0"/>
              </a:rPr>
              <a:t>Servicios de asistencia lingüística e información sobre alojamiento para personas con discapacidad</a:t>
            </a:r>
            <a:endParaRPr lang="en-US" dirty="0"/>
          </a:p>
        </p:txBody>
      </p:sp>
    </p:spTree>
    <p:extLst>
      <p:ext uri="{BB962C8B-B14F-4D97-AF65-F5344CB8AC3E}">
        <p14:creationId xmlns:p14="http://schemas.microsoft.com/office/powerpoint/2010/main" val="3480209620"/>
      </p:ext>
    </p:extLst>
  </p:cSld>
  <p:clrMapOvr>
    <a:masterClrMapping/>
  </p:clrMapOvr>
</p:sld>
</file>

<file path=ppt/theme/theme1.xml><?xml version="1.0" encoding="utf-8"?>
<a:theme xmlns:a="http://schemas.openxmlformats.org/drawingml/2006/main" name="CoB PowerPoint Theme 2023">
  <a:themeElements>
    <a:clrScheme name="Juniper Shades">
      <a:dk1>
        <a:srgbClr val="000000"/>
      </a:dk1>
      <a:lt1>
        <a:srgbClr val="FFFFFF"/>
      </a:lt1>
      <a:dk2>
        <a:srgbClr val="000000"/>
      </a:dk2>
      <a:lt2>
        <a:srgbClr val="FFFFFF"/>
      </a:lt2>
      <a:accent1>
        <a:srgbClr val="084A55"/>
      </a:accent1>
      <a:accent2>
        <a:srgbClr val="00717C"/>
      </a:accent2>
      <a:accent3>
        <a:srgbClr val="83A8B0"/>
      </a:accent3>
      <a:accent4>
        <a:srgbClr val="AAC8CD"/>
      </a:accent4>
      <a:accent5>
        <a:srgbClr val="E3E0C5"/>
      </a:accent5>
      <a:accent6>
        <a:srgbClr val="E8E179"/>
      </a:accent6>
      <a:hlink>
        <a:srgbClr val="AE2024"/>
      </a:hlink>
      <a:folHlink>
        <a:srgbClr val="AE2024"/>
      </a:folHlink>
    </a:clrScheme>
    <a:fontScheme name="City of Bend 2022">
      <a:majorFont>
        <a:latin typeface="Arial 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B PowerPoint Template 2025 - v02.potx" id="{16192C33-5E23-479A-8338-9A3FE4D79596}" vid="{BFFCCE5E-9D39-4A4A-B1FF-14C3448F04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5489E51259734F8B74779A4FFA52CE" ma:contentTypeVersion="15" ma:contentTypeDescription="Create a new document." ma:contentTypeScope="" ma:versionID="5279aaf5b7bd8f67bc826ff5d53b9bca">
  <xsd:schema xmlns:xsd="http://www.w3.org/2001/XMLSchema" xmlns:xs="http://www.w3.org/2001/XMLSchema" xmlns:p="http://schemas.microsoft.com/office/2006/metadata/properties" xmlns:ns2="14133136-0d9a-4eb5-8aff-5fb1fa8c4a8c" xmlns:ns3="77a8e286-a818-4fb6-865d-50135c5adb0a" targetNamespace="http://schemas.microsoft.com/office/2006/metadata/properties" ma:root="true" ma:fieldsID="c73d8bd46af886ac62e68ff8a8ad00d5" ns2:_="" ns3:_="">
    <xsd:import namespace="14133136-0d9a-4eb5-8aff-5fb1fa8c4a8c"/>
    <xsd:import namespace="77a8e286-a818-4fb6-865d-50135c5adb0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etingDate" minOccurs="0"/>
                <xsd:element ref="ns2:MediaServiceSearchProperties" minOccurs="0"/>
                <xsd:element ref="ns2:ReadyforPublicPosting"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133136-0d9a-4eb5-8aff-5fb1fa8c4a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d33022fe-1e51-4b20-963d-b591020e5c8b"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etingDate" ma:index="20" nillable="true" ma:displayName="Meeting Date" ma:format="DateOnly" ma:internalName="MeetingDate">
      <xsd:simpleType>
        <xsd:restriction base="dms:DateTim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ReadyforPublicPosting" ma:index="22" nillable="true" ma:displayName="Ready for Public Posting" ma:default="Review Underway" ma:description="Housing Division Manager reviewed the presentation, and it is ready to post." ma:format="Dropdown" ma:internalName="ReadyforPublicPosting">
      <xsd:simpleType>
        <xsd:restriction base="dms:Choice">
          <xsd:enumeration value="Review Underway"/>
          <xsd:enumeration value="Addressing Comments and Edits"/>
          <xsd:enumeration value="Review 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77a8e286-a818-4fb6-865d-50135c5adb0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28c2fea-819a-4ad4-afa4-a92ab59e0293}" ma:internalName="TaxCatchAll" ma:showField="CatchAllData" ma:web="77a8e286-a818-4fb6-865d-50135c5adb0a">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4133136-0d9a-4eb5-8aff-5fb1fa8c4a8c">
      <Terms xmlns="http://schemas.microsoft.com/office/infopath/2007/PartnerControls"/>
    </lcf76f155ced4ddcb4097134ff3c332f>
    <TaxCatchAll xmlns="77a8e286-a818-4fb6-865d-50135c5adb0a" xsi:nil="true"/>
    <SharedWithUsers xmlns="77a8e286-a818-4fb6-865d-50135c5adb0a">
      <UserInfo>
        <DisplayName>René Mitchell</DisplayName>
        <AccountId>75</AccountId>
        <AccountType/>
      </UserInfo>
      <UserInfo>
        <DisplayName>Jacob Larsen</DisplayName>
        <AccountId>28</AccountId>
        <AccountType/>
      </UserInfo>
    </SharedWithUsers>
    <MeetingDate xmlns="14133136-0d9a-4eb5-8aff-5fb1fa8c4a8c" xsi:nil="true"/>
    <ReadyforPublicPosting xmlns="14133136-0d9a-4eb5-8aff-5fb1fa8c4a8c">Review Underway</ReadyforPublicPosting>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720380-C162-454C-ABC7-53B6AAD4E3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133136-0d9a-4eb5-8aff-5fb1fa8c4a8c"/>
    <ds:schemaRef ds:uri="77a8e286-a818-4fb6-865d-50135c5adb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4227B8-E3A1-4671-9687-07C6C51AF493}">
  <ds:schemaRefs>
    <ds:schemaRef ds:uri="http://purl.org/dc/dcmitype/"/>
    <ds:schemaRef ds:uri="http://schemas.microsoft.com/office/2006/documentManagement/types"/>
    <ds:schemaRef ds:uri="77a8e286-a818-4fb6-865d-50135c5adb0a"/>
    <ds:schemaRef ds:uri="http://purl.org/dc/elements/1.1/"/>
    <ds:schemaRef ds:uri="http://schemas.microsoft.com/office/2006/metadata/properties"/>
    <ds:schemaRef ds:uri="14133136-0d9a-4eb5-8aff-5fb1fa8c4a8c"/>
    <ds:schemaRef ds:uri="http://purl.org/dc/terms/"/>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156B5F1E-8CD0-4374-9EC3-6A4B8ED12A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COB PowerPoint Template 2025 - v03</Template>
  <TotalTime>70</TotalTime>
  <Words>313</Words>
  <Application>Microsoft Office PowerPoint</Application>
  <PresentationFormat>Widescreen</PresentationFormat>
  <Paragraphs>51</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Arial Bold</vt:lpstr>
      <vt:lpstr>Calibri</vt:lpstr>
      <vt:lpstr>CoB PowerPoint Theme 2023</vt:lpstr>
      <vt:lpstr>Funding Programs Introduction</vt:lpstr>
      <vt:lpstr>City of Bend Governing Documents</vt:lpstr>
      <vt:lpstr>Funding Allocation Recommendations from AHAC</vt:lpstr>
      <vt:lpstr>HUD Required Program Plans</vt:lpstr>
      <vt:lpstr>Consolidated Plan Goals</vt:lpstr>
      <vt:lpstr>National Objectives for Community Development</vt:lpstr>
      <vt:lpstr>Language Assistance Services &amp; Accommodation Information for People with Disabilities</vt:lpstr>
    </vt:vector>
  </TitlesOfParts>
  <Company>City of Bend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Racheal Baker</dc:creator>
  <cp:lastModifiedBy>Chris Kerr</cp:lastModifiedBy>
  <cp:revision>8</cp:revision>
  <dcterms:created xsi:type="dcterms:W3CDTF">2026-01-23T23:27:43Z</dcterms:created>
  <dcterms:modified xsi:type="dcterms:W3CDTF">2026-01-26T15:37:08Z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0x0101005A5489E51259734F8B74779A4FFA52CE</vt:lpwstr>
  </property>
  <property fmtid="{D5CDD505-2E9C-101B-9397-08002B2CF9AE}" pid="4" name="_dlc_DocIdItemGuid">
    <vt:lpwstr>969ca5a6-8b0d-4f12-9414-dc19c947da92</vt:lpwstr>
  </property>
</Properties>
</file>