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758" r:id="rId4"/>
  </p:sldMasterIdLst>
  <p:notesMasterIdLst>
    <p:notesMasterId r:id="rId14"/>
  </p:notesMasterIdLst>
  <p:sldIdLst>
    <p:sldId id="265" r:id="rId5"/>
    <p:sldId id="399" r:id="rId6"/>
    <p:sldId id="270" r:id="rId7"/>
    <p:sldId id="345" r:id="rId8"/>
    <p:sldId id="346" r:id="rId9"/>
    <p:sldId id="347" r:id="rId10"/>
    <p:sldId id="400" r:id="rId11"/>
    <p:sldId id="348" r:id="rId12"/>
    <p:sldId id="337" r:id="rId13"/>
  </p:sldIdLst>
  <p:sldSz cx="12192000" cy="6858000"/>
  <p:notesSz cx="6858000" cy="9144000"/>
  <p:defaultTextStyle>
    <a:defPPr>
      <a:defRPr lang="en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A55"/>
    <a:srgbClr val="B1C1D5"/>
    <a:srgbClr val="83A8B0"/>
    <a:srgbClr val="C796AF"/>
    <a:srgbClr val="124268"/>
    <a:srgbClr val="AAC8CD"/>
    <a:srgbClr val="284C24"/>
    <a:srgbClr val="792A55"/>
    <a:srgbClr val="87A1BB"/>
    <a:srgbClr val="007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4DCE2C-CCC3-2EDF-7AAB-BEB8E56A9EFF}" v="12" dt="2026-01-26T19:52:22.275"/>
    <p1510:client id="{D1F8A656-E769-1D0A-4579-AD9911551795}" v="818" dt="2026-01-26T20:02:25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A2725-A346-4D14-A97B-F3AB8F3AEED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B3ECE11-63F3-462A-B716-AA69427CD7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2095+ Clients Served</a:t>
          </a:r>
        </a:p>
      </dgm:t>
    </dgm:pt>
    <dgm:pt modelId="{D638EA42-EA5A-46CA-B6AC-A0971C4C19BE}" type="parTrans" cxnId="{3326CAE5-E52D-4909-8E8B-CAF613833A81}">
      <dgm:prSet/>
      <dgm:spPr/>
      <dgm:t>
        <a:bodyPr/>
        <a:lstStyle/>
        <a:p>
          <a:endParaRPr lang="en-US"/>
        </a:p>
      </dgm:t>
    </dgm:pt>
    <dgm:pt modelId="{D680B52D-8667-487C-B4FB-575E4E8DFEBE}" type="sibTrans" cxnId="{3326CAE5-E52D-4909-8E8B-CAF613833A81}">
      <dgm:prSet/>
      <dgm:spPr/>
      <dgm:t>
        <a:bodyPr/>
        <a:lstStyle/>
        <a:p>
          <a:endParaRPr lang="en-US"/>
        </a:p>
      </dgm:t>
    </dgm:pt>
    <dgm:pt modelId="{41D2DF00-1EDD-4680-8E3F-6C4FE98CD1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88,666+ Nights of Shelter and Safe Parking Provided </a:t>
          </a:r>
        </a:p>
      </dgm:t>
    </dgm:pt>
    <dgm:pt modelId="{FDF7D967-D8A8-40A4-A676-49A4894FE091}" type="parTrans" cxnId="{12E5E286-739E-4EAF-B1B9-F0F259E3E48F}">
      <dgm:prSet/>
      <dgm:spPr/>
      <dgm:t>
        <a:bodyPr/>
        <a:lstStyle/>
        <a:p>
          <a:endParaRPr lang="en-US"/>
        </a:p>
      </dgm:t>
    </dgm:pt>
    <dgm:pt modelId="{9176A883-0CD9-42C2-A6FC-0D65B26A4FCE}" type="sibTrans" cxnId="{12E5E286-739E-4EAF-B1B9-F0F259E3E48F}">
      <dgm:prSet/>
      <dgm:spPr/>
      <dgm:t>
        <a:bodyPr/>
        <a:lstStyle/>
        <a:p>
          <a:endParaRPr lang="en-US"/>
        </a:p>
      </dgm:t>
    </dgm:pt>
    <dgm:pt modelId="{10737D3D-ADB6-40E8-A609-3C8DC581D6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7,789+ Client Engagements</a:t>
          </a:r>
        </a:p>
      </dgm:t>
    </dgm:pt>
    <dgm:pt modelId="{7B503E3F-5599-478F-9570-73DB54EEBC42}" type="parTrans" cxnId="{072FD9BA-F6C6-4EEF-B503-C3738BA86C97}">
      <dgm:prSet/>
      <dgm:spPr/>
      <dgm:t>
        <a:bodyPr/>
        <a:lstStyle/>
        <a:p>
          <a:endParaRPr lang="en-US"/>
        </a:p>
      </dgm:t>
    </dgm:pt>
    <dgm:pt modelId="{9A928B70-F9D2-4527-B83A-D722E42ED451}" type="sibTrans" cxnId="{072FD9BA-F6C6-4EEF-B503-C3738BA86C97}">
      <dgm:prSet/>
      <dgm:spPr/>
      <dgm:t>
        <a:bodyPr/>
        <a:lstStyle/>
        <a:p>
          <a:endParaRPr lang="en-US"/>
        </a:p>
      </dgm:t>
    </dgm:pt>
    <dgm:pt modelId="{CA1B874C-3611-4AF6-91E6-C98E1213B4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~609 Clients Retained Permanent Housing</a:t>
          </a:r>
        </a:p>
      </dgm:t>
    </dgm:pt>
    <dgm:pt modelId="{FA00BD36-6825-4E4C-A6ED-0F09F51DD08A}" type="parTrans" cxnId="{1AD4A522-1E77-4613-851C-1C4FA5E338E3}">
      <dgm:prSet/>
      <dgm:spPr/>
      <dgm:t>
        <a:bodyPr/>
        <a:lstStyle/>
        <a:p>
          <a:endParaRPr lang="en-US"/>
        </a:p>
      </dgm:t>
    </dgm:pt>
    <dgm:pt modelId="{F8348D6C-5178-4DC6-811D-1AE2FBD198BC}" type="sibTrans" cxnId="{1AD4A522-1E77-4613-851C-1C4FA5E338E3}">
      <dgm:prSet/>
      <dgm:spPr/>
      <dgm:t>
        <a:bodyPr/>
        <a:lstStyle/>
        <a:p>
          <a:endParaRPr lang="en-US"/>
        </a:p>
      </dgm:t>
    </dgm:pt>
    <dgm:pt modelId="{9BA08474-1326-4D20-8A43-3A84EE3E22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~413 Transitions to More Permanent Housing </a:t>
          </a:r>
        </a:p>
      </dgm:t>
    </dgm:pt>
    <dgm:pt modelId="{CF6AA4C9-5201-4E10-AB5E-7BBA33D7508C}" type="parTrans" cxnId="{1E94B659-D889-4E0A-8FAD-15E68492DED5}">
      <dgm:prSet/>
      <dgm:spPr/>
      <dgm:t>
        <a:bodyPr/>
        <a:lstStyle/>
        <a:p>
          <a:endParaRPr lang="en-US"/>
        </a:p>
      </dgm:t>
    </dgm:pt>
    <dgm:pt modelId="{0A480336-8796-488C-9794-DA9D9B80D130}" type="sibTrans" cxnId="{1E94B659-D889-4E0A-8FAD-15E68492DED5}">
      <dgm:prSet/>
      <dgm:spPr/>
      <dgm:t>
        <a:bodyPr/>
        <a:lstStyle/>
        <a:p>
          <a:endParaRPr lang="en-US"/>
        </a:p>
      </dgm:t>
    </dgm:pt>
    <dgm:pt modelId="{C5E05917-8919-4C4E-AD1C-D7B6CCB54E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Permanent: 332</a:t>
          </a:r>
        </a:p>
      </dgm:t>
    </dgm:pt>
    <dgm:pt modelId="{0762E7D3-62F6-4FEA-9FB2-BC87F0C8EEC1}" type="parTrans" cxnId="{FBF425BB-8A05-4949-B851-464B8BD613E5}">
      <dgm:prSet/>
      <dgm:spPr/>
      <dgm:t>
        <a:bodyPr/>
        <a:lstStyle/>
        <a:p>
          <a:endParaRPr lang="en-US"/>
        </a:p>
      </dgm:t>
    </dgm:pt>
    <dgm:pt modelId="{F5866BA7-6643-4758-8F6F-CAC34FE33978}" type="sibTrans" cxnId="{FBF425BB-8A05-4949-B851-464B8BD613E5}">
      <dgm:prSet/>
      <dgm:spPr/>
      <dgm:t>
        <a:bodyPr/>
        <a:lstStyle/>
        <a:p>
          <a:endParaRPr lang="en-US"/>
        </a:p>
      </dgm:t>
    </dgm:pt>
    <dgm:pt modelId="{20B3A1AA-F2A3-4E7D-8304-9E08C632E2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Temporary: 66</a:t>
          </a:r>
        </a:p>
      </dgm:t>
    </dgm:pt>
    <dgm:pt modelId="{EFDB3EBD-D17B-4231-86C1-9BE3E90F9AEE}" type="parTrans" cxnId="{0DA09143-715F-4480-A5F7-6FAA91C16D5A}">
      <dgm:prSet/>
      <dgm:spPr/>
      <dgm:t>
        <a:bodyPr/>
        <a:lstStyle/>
        <a:p>
          <a:endParaRPr lang="en-US"/>
        </a:p>
      </dgm:t>
    </dgm:pt>
    <dgm:pt modelId="{977EE2D4-B113-4B30-B811-A28ED229C327}" type="sibTrans" cxnId="{0DA09143-715F-4480-A5F7-6FAA91C16D5A}">
      <dgm:prSet/>
      <dgm:spPr/>
      <dgm:t>
        <a:bodyPr/>
        <a:lstStyle/>
        <a:p>
          <a:endParaRPr lang="en-US"/>
        </a:p>
      </dgm:t>
    </dgm:pt>
    <dgm:pt modelId="{A08EBBB1-2F45-4B70-8505-03187CDB47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Shelter: 15</a:t>
          </a:r>
        </a:p>
      </dgm:t>
    </dgm:pt>
    <dgm:pt modelId="{EBCB6E1E-B201-47EA-843C-BBF849E0A021}" type="parTrans" cxnId="{36214085-0366-4520-80BC-BED5F2209B81}">
      <dgm:prSet/>
      <dgm:spPr/>
      <dgm:t>
        <a:bodyPr/>
        <a:lstStyle/>
        <a:p>
          <a:endParaRPr lang="en-US"/>
        </a:p>
      </dgm:t>
    </dgm:pt>
    <dgm:pt modelId="{B65743B1-FA7F-4F4A-86DE-1B7D6E853D13}" type="sibTrans" cxnId="{36214085-0366-4520-80BC-BED5F2209B81}">
      <dgm:prSet/>
      <dgm:spPr/>
      <dgm:t>
        <a:bodyPr/>
        <a:lstStyle/>
        <a:p>
          <a:endParaRPr lang="en-US"/>
        </a:p>
      </dgm:t>
    </dgm:pt>
    <dgm:pt modelId="{CEB8AAEC-7A99-46CF-9F54-93A4659A707A}" type="pres">
      <dgm:prSet presAssocID="{55DA2725-A346-4D14-A97B-F3AB8F3AEEDE}" presName="root" presStyleCnt="0">
        <dgm:presLayoutVars>
          <dgm:dir/>
          <dgm:resizeHandles val="exact"/>
        </dgm:presLayoutVars>
      </dgm:prSet>
      <dgm:spPr/>
    </dgm:pt>
    <dgm:pt modelId="{E75AC1CF-535C-4592-8FDE-B529C597E0E8}" type="pres">
      <dgm:prSet presAssocID="{1B3ECE11-63F3-462A-B716-AA69427CD714}" presName="compNode" presStyleCnt="0"/>
      <dgm:spPr/>
    </dgm:pt>
    <dgm:pt modelId="{3D3B3D02-9827-4699-AD90-A22468C912AB}" type="pres">
      <dgm:prSet presAssocID="{1B3ECE11-63F3-462A-B716-AA69427CD714}" presName="bgRect" presStyleLbl="bgShp" presStyleIdx="0" presStyleCnt="5"/>
      <dgm:spPr/>
    </dgm:pt>
    <dgm:pt modelId="{A9A34739-DDA9-4E0D-B5A0-AC0005DB5D04}" type="pres">
      <dgm:prSet presAssocID="{1B3ECE11-63F3-462A-B716-AA69427CD71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2727735-62E3-40F2-84CF-E166E984E5D3}" type="pres">
      <dgm:prSet presAssocID="{1B3ECE11-63F3-462A-B716-AA69427CD714}" presName="spaceRect" presStyleCnt="0"/>
      <dgm:spPr/>
    </dgm:pt>
    <dgm:pt modelId="{3013C37F-E8A8-4D89-87F5-53331A64C0BF}" type="pres">
      <dgm:prSet presAssocID="{1B3ECE11-63F3-462A-B716-AA69427CD714}" presName="parTx" presStyleLbl="revTx" presStyleIdx="0" presStyleCnt="6">
        <dgm:presLayoutVars>
          <dgm:chMax val="0"/>
          <dgm:chPref val="0"/>
        </dgm:presLayoutVars>
      </dgm:prSet>
      <dgm:spPr/>
    </dgm:pt>
    <dgm:pt modelId="{576EA4D8-67CA-4FCF-89F0-E909A7914D01}" type="pres">
      <dgm:prSet presAssocID="{D680B52D-8667-487C-B4FB-575E4E8DFEBE}" presName="sibTrans" presStyleCnt="0"/>
      <dgm:spPr/>
    </dgm:pt>
    <dgm:pt modelId="{A90EB1B7-8ED7-4E47-B397-E2477FB4F4DA}" type="pres">
      <dgm:prSet presAssocID="{41D2DF00-1EDD-4680-8E3F-6C4FE98CD1AD}" presName="compNode" presStyleCnt="0"/>
      <dgm:spPr/>
    </dgm:pt>
    <dgm:pt modelId="{83D08CF6-F3D3-47B9-8463-CDE20765DC50}" type="pres">
      <dgm:prSet presAssocID="{41D2DF00-1EDD-4680-8E3F-6C4FE98CD1AD}" presName="bgRect" presStyleLbl="bgShp" presStyleIdx="1" presStyleCnt="5"/>
      <dgm:spPr/>
    </dgm:pt>
    <dgm:pt modelId="{764B94A7-948F-4EF1-B5B1-26EA22BADE30}" type="pres">
      <dgm:prSet presAssocID="{41D2DF00-1EDD-4680-8E3F-6C4FE98CD1A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 with solid fill"/>
        </a:ext>
      </dgm:extLst>
    </dgm:pt>
    <dgm:pt modelId="{F05D2106-71C0-44BE-A649-F043F816B68E}" type="pres">
      <dgm:prSet presAssocID="{41D2DF00-1EDD-4680-8E3F-6C4FE98CD1AD}" presName="spaceRect" presStyleCnt="0"/>
      <dgm:spPr/>
    </dgm:pt>
    <dgm:pt modelId="{38ECC698-BCF0-42E4-A89C-4F277E0A53DD}" type="pres">
      <dgm:prSet presAssocID="{41D2DF00-1EDD-4680-8E3F-6C4FE98CD1AD}" presName="parTx" presStyleLbl="revTx" presStyleIdx="1" presStyleCnt="6">
        <dgm:presLayoutVars>
          <dgm:chMax val="0"/>
          <dgm:chPref val="0"/>
        </dgm:presLayoutVars>
      </dgm:prSet>
      <dgm:spPr/>
    </dgm:pt>
    <dgm:pt modelId="{0F6D4ADC-2764-4C47-8D27-6E432ACBDCB2}" type="pres">
      <dgm:prSet presAssocID="{9176A883-0CD9-42C2-A6FC-0D65B26A4FCE}" presName="sibTrans" presStyleCnt="0"/>
      <dgm:spPr/>
    </dgm:pt>
    <dgm:pt modelId="{3875E74D-C462-411A-A9F0-E57BD3542C95}" type="pres">
      <dgm:prSet presAssocID="{10737D3D-ADB6-40E8-A609-3C8DC581D6AE}" presName="compNode" presStyleCnt="0"/>
      <dgm:spPr/>
    </dgm:pt>
    <dgm:pt modelId="{DDED7838-CAD3-4B98-BBB1-AE167F9D7220}" type="pres">
      <dgm:prSet presAssocID="{10737D3D-ADB6-40E8-A609-3C8DC581D6AE}" presName="bgRect" presStyleLbl="bgShp" presStyleIdx="2" presStyleCnt="5"/>
      <dgm:spPr/>
    </dgm:pt>
    <dgm:pt modelId="{7DBB422F-F28B-4C56-8E66-590F3ECD2A0F}" type="pres">
      <dgm:prSet presAssocID="{10737D3D-ADB6-40E8-A609-3C8DC581D6A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87BFE0D-F028-489F-8809-2487B46BAF23}" type="pres">
      <dgm:prSet presAssocID="{10737D3D-ADB6-40E8-A609-3C8DC581D6AE}" presName="spaceRect" presStyleCnt="0"/>
      <dgm:spPr/>
    </dgm:pt>
    <dgm:pt modelId="{89D046C6-B769-4C40-B123-E60EEC874D00}" type="pres">
      <dgm:prSet presAssocID="{10737D3D-ADB6-40E8-A609-3C8DC581D6AE}" presName="parTx" presStyleLbl="revTx" presStyleIdx="2" presStyleCnt="6">
        <dgm:presLayoutVars>
          <dgm:chMax val="0"/>
          <dgm:chPref val="0"/>
        </dgm:presLayoutVars>
      </dgm:prSet>
      <dgm:spPr/>
    </dgm:pt>
    <dgm:pt modelId="{F462DB76-70A1-4756-ADE9-D0E7AD666776}" type="pres">
      <dgm:prSet presAssocID="{9A928B70-F9D2-4527-B83A-D722E42ED451}" presName="sibTrans" presStyleCnt="0"/>
      <dgm:spPr/>
    </dgm:pt>
    <dgm:pt modelId="{D6161469-9258-457C-A87C-8C2CFB4BD690}" type="pres">
      <dgm:prSet presAssocID="{CA1B874C-3611-4AF6-91E6-C98E1213B42F}" presName="compNode" presStyleCnt="0"/>
      <dgm:spPr/>
    </dgm:pt>
    <dgm:pt modelId="{4FBC74A1-D74F-4DB4-9CEC-E6CFE6A1DBF4}" type="pres">
      <dgm:prSet presAssocID="{CA1B874C-3611-4AF6-91E6-C98E1213B42F}" presName="bgRect" presStyleLbl="bgShp" presStyleIdx="3" presStyleCnt="5"/>
      <dgm:spPr/>
    </dgm:pt>
    <dgm:pt modelId="{E5D50BE5-AF25-4DD8-8C14-68848B52B115}" type="pres">
      <dgm:prSet presAssocID="{CA1B874C-3611-4AF6-91E6-C98E1213B42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C0F70E5-EB84-4208-862D-B275E17B315F}" type="pres">
      <dgm:prSet presAssocID="{CA1B874C-3611-4AF6-91E6-C98E1213B42F}" presName="spaceRect" presStyleCnt="0"/>
      <dgm:spPr/>
    </dgm:pt>
    <dgm:pt modelId="{4B45DE74-648C-4B00-A5AA-43E9E7E0B291}" type="pres">
      <dgm:prSet presAssocID="{CA1B874C-3611-4AF6-91E6-C98E1213B42F}" presName="parTx" presStyleLbl="revTx" presStyleIdx="3" presStyleCnt="6">
        <dgm:presLayoutVars>
          <dgm:chMax val="0"/>
          <dgm:chPref val="0"/>
        </dgm:presLayoutVars>
      </dgm:prSet>
      <dgm:spPr/>
    </dgm:pt>
    <dgm:pt modelId="{ACA103EC-00A5-421F-8E66-9109F18CEB43}" type="pres">
      <dgm:prSet presAssocID="{F8348D6C-5178-4DC6-811D-1AE2FBD198BC}" presName="sibTrans" presStyleCnt="0"/>
      <dgm:spPr/>
    </dgm:pt>
    <dgm:pt modelId="{AAC3BFFF-0961-4CB4-BFF4-3BC2D03BAF3D}" type="pres">
      <dgm:prSet presAssocID="{9BA08474-1326-4D20-8A43-3A84EE3E22B1}" presName="compNode" presStyleCnt="0"/>
      <dgm:spPr/>
    </dgm:pt>
    <dgm:pt modelId="{D83B0CFE-AED4-47D6-AEFB-48972B8B3560}" type="pres">
      <dgm:prSet presAssocID="{9BA08474-1326-4D20-8A43-3A84EE3E22B1}" presName="bgRect" presStyleLbl="bgShp" presStyleIdx="4" presStyleCnt="5"/>
      <dgm:spPr/>
    </dgm:pt>
    <dgm:pt modelId="{AA2B8246-3ABE-4072-AF62-067368E838F0}" type="pres">
      <dgm:prSet presAssocID="{9BA08474-1326-4D20-8A43-3A84EE3E22B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23A5FF4D-FE0B-4208-AF2B-F56579554A56}" type="pres">
      <dgm:prSet presAssocID="{9BA08474-1326-4D20-8A43-3A84EE3E22B1}" presName="spaceRect" presStyleCnt="0"/>
      <dgm:spPr/>
    </dgm:pt>
    <dgm:pt modelId="{7F561475-7791-44FE-951B-18830FF08231}" type="pres">
      <dgm:prSet presAssocID="{9BA08474-1326-4D20-8A43-3A84EE3E22B1}" presName="parTx" presStyleLbl="revTx" presStyleIdx="4" presStyleCnt="6">
        <dgm:presLayoutVars>
          <dgm:chMax val="0"/>
          <dgm:chPref val="0"/>
        </dgm:presLayoutVars>
      </dgm:prSet>
      <dgm:spPr/>
    </dgm:pt>
    <dgm:pt modelId="{F5C66B96-F1F2-481B-8030-0F32B9EC2815}" type="pres">
      <dgm:prSet presAssocID="{9BA08474-1326-4D20-8A43-3A84EE3E22B1}" presName="desTx" presStyleLbl="revTx" presStyleIdx="5" presStyleCnt="6">
        <dgm:presLayoutVars/>
      </dgm:prSet>
      <dgm:spPr/>
    </dgm:pt>
  </dgm:ptLst>
  <dgm:cxnLst>
    <dgm:cxn modelId="{1AD4A522-1E77-4613-851C-1C4FA5E338E3}" srcId="{55DA2725-A346-4D14-A97B-F3AB8F3AEEDE}" destId="{CA1B874C-3611-4AF6-91E6-C98E1213B42F}" srcOrd="3" destOrd="0" parTransId="{FA00BD36-6825-4E4C-A6ED-0F09F51DD08A}" sibTransId="{F8348D6C-5178-4DC6-811D-1AE2FBD198BC}"/>
    <dgm:cxn modelId="{D178965B-DBDC-4659-A10E-15FB9D0E7B53}" type="presOf" srcId="{CA1B874C-3611-4AF6-91E6-C98E1213B42F}" destId="{4B45DE74-648C-4B00-A5AA-43E9E7E0B291}" srcOrd="0" destOrd="0" presId="urn:microsoft.com/office/officeart/2018/2/layout/IconVerticalSolidList"/>
    <dgm:cxn modelId="{0DA09143-715F-4480-A5F7-6FAA91C16D5A}" srcId="{9BA08474-1326-4D20-8A43-3A84EE3E22B1}" destId="{20B3A1AA-F2A3-4E7D-8304-9E08C632E24C}" srcOrd="1" destOrd="0" parTransId="{EFDB3EBD-D17B-4231-86C1-9BE3E90F9AEE}" sibTransId="{977EE2D4-B113-4B30-B811-A28ED229C327}"/>
    <dgm:cxn modelId="{9C1F8944-0A45-4CAF-ADA4-BA52845EDCBF}" type="presOf" srcId="{55DA2725-A346-4D14-A97B-F3AB8F3AEEDE}" destId="{CEB8AAEC-7A99-46CF-9F54-93A4659A707A}" srcOrd="0" destOrd="0" presId="urn:microsoft.com/office/officeart/2018/2/layout/IconVerticalSolidList"/>
    <dgm:cxn modelId="{787EA249-7621-49E0-96A7-18E4830F595A}" type="presOf" srcId="{20B3A1AA-F2A3-4E7D-8304-9E08C632E24C}" destId="{F5C66B96-F1F2-481B-8030-0F32B9EC2815}" srcOrd="0" destOrd="1" presId="urn:microsoft.com/office/officeart/2018/2/layout/IconVerticalSolidList"/>
    <dgm:cxn modelId="{1E94B659-D889-4E0A-8FAD-15E68492DED5}" srcId="{55DA2725-A346-4D14-A97B-F3AB8F3AEEDE}" destId="{9BA08474-1326-4D20-8A43-3A84EE3E22B1}" srcOrd="4" destOrd="0" parTransId="{CF6AA4C9-5201-4E10-AB5E-7BBA33D7508C}" sibTransId="{0A480336-8796-488C-9794-DA9D9B80D130}"/>
    <dgm:cxn modelId="{9CBA0180-1103-4FF6-9889-7845024DB33A}" type="presOf" srcId="{41D2DF00-1EDD-4680-8E3F-6C4FE98CD1AD}" destId="{38ECC698-BCF0-42E4-A89C-4F277E0A53DD}" srcOrd="0" destOrd="0" presId="urn:microsoft.com/office/officeart/2018/2/layout/IconVerticalSolidList"/>
    <dgm:cxn modelId="{C2C1EE84-3E89-41A4-A5D6-3B9341FE47D2}" type="presOf" srcId="{C5E05917-8919-4C4E-AD1C-D7B6CCB54E15}" destId="{F5C66B96-F1F2-481B-8030-0F32B9EC2815}" srcOrd="0" destOrd="0" presId="urn:microsoft.com/office/officeart/2018/2/layout/IconVerticalSolidList"/>
    <dgm:cxn modelId="{36214085-0366-4520-80BC-BED5F2209B81}" srcId="{9BA08474-1326-4D20-8A43-3A84EE3E22B1}" destId="{A08EBBB1-2F45-4B70-8505-03187CDB476F}" srcOrd="2" destOrd="0" parTransId="{EBCB6E1E-B201-47EA-843C-BBF849E0A021}" sibTransId="{B65743B1-FA7F-4F4A-86DE-1B7D6E853D13}"/>
    <dgm:cxn modelId="{12E5E286-739E-4EAF-B1B9-F0F259E3E48F}" srcId="{55DA2725-A346-4D14-A97B-F3AB8F3AEEDE}" destId="{41D2DF00-1EDD-4680-8E3F-6C4FE98CD1AD}" srcOrd="1" destOrd="0" parTransId="{FDF7D967-D8A8-40A4-A676-49A4894FE091}" sibTransId="{9176A883-0CD9-42C2-A6FC-0D65B26A4FCE}"/>
    <dgm:cxn modelId="{9DC6498A-14FE-44BD-89F6-1E67FC6811BC}" type="presOf" srcId="{A08EBBB1-2F45-4B70-8505-03187CDB476F}" destId="{F5C66B96-F1F2-481B-8030-0F32B9EC2815}" srcOrd="0" destOrd="2" presId="urn:microsoft.com/office/officeart/2018/2/layout/IconVerticalSolidList"/>
    <dgm:cxn modelId="{CAB61D9E-B669-4AA9-95F6-FAE8CC108611}" type="presOf" srcId="{10737D3D-ADB6-40E8-A609-3C8DC581D6AE}" destId="{89D046C6-B769-4C40-B123-E60EEC874D00}" srcOrd="0" destOrd="0" presId="urn:microsoft.com/office/officeart/2018/2/layout/IconVerticalSolidList"/>
    <dgm:cxn modelId="{072FD9BA-F6C6-4EEF-B503-C3738BA86C97}" srcId="{55DA2725-A346-4D14-A97B-F3AB8F3AEEDE}" destId="{10737D3D-ADB6-40E8-A609-3C8DC581D6AE}" srcOrd="2" destOrd="0" parTransId="{7B503E3F-5599-478F-9570-73DB54EEBC42}" sibTransId="{9A928B70-F9D2-4527-B83A-D722E42ED451}"/>
    <dgm:cxn modelId="{FBF425BB-8A05-4949-B851-464B8BD613E5}" srcId="{9BA08474-1326-4D20-8A43-3A84EE3E22B1}" destId="{C5E05917-8919-4C4E-AD1C-D7B6CCB54E15}" srcOrd="0" destOrd="0" parTransId="{0762E7D3-62F6-4FEA-9FB2-BC87F0C8EEC1}" sibTransId="{F5866BA7-6643-4758-8F6F-CAC34FE33978}"/>
    <dgm:cxn modelId="{00CCDABE-9586-476B-9B21-4587BA3C2B45}" type="presOf" srcId="{9BA08474-1326-4D20-8A43-3A84EE3E22B1}" destId="{7F561475-7791-44FE-951B-18830FF08231}" srcOrd="0" destOrd="0" presId="urn:microsoft.com/office/officeart/2018/2/layout/IconVerticalSolidList"/>
    <dgm:cxn modelId="{1515FAD3-BB99-47E5-9D3F-ECB62D2762C0}" type="presOf" srcId="{1B3ECE11-63F3-462A-B716-AA69427CD714}" destId="{3013C37F-E8A8-4D89-87F5-53331A64C0BF}" srcOrd="0" destOrd="0" presId="urn:microsoft.com/office/officeart/2018/2/layout/IconVerticalSolidList"/>
    <dgm:cxn modelId="{3326CAE5-E52D-4909-8E8B-CAF613833A81}" srcId="{55DA2725-A346-4D14-A97B-F3AB8F3AEEDE}" destId="{1B3ECE11-63F3-462A-B716-AA69427CD714}" srcOrd="0" destOrd="0" parTransId="{D638EA42-EA5A-46CA-B6AC-A0971C4C19BE}" sibTransId="{D680B52D-8667-487C-B4FB-575E4E8DFEBE}"/>
    <dgm:cxn modelId="{0397A31E-36CE-4BBC-9F53-3015022BAF06}" type="presParOf" srcId="{CEB8AAEC-7A99-46CF-9F54-93A4659A707A}" destId="{E75AC1CF-535C-4592-8FDE-B529C597E0E8}" srcOrd="0" destOrd="0" presId="urn:microsoft.com/office/officeart/2018/2/layout/IconVerticalSolidList"/>
    <dgm:cxn modelId="{3E9B348D-FAE6-43F1-A846-29C7CD95D5F9}" type="presParOf" srcId="{E75AC1CF-535C-4592-8FDE-B529C597E0E8}" destId="{3D3B3D02-9827-4699-AD90-A22468C912AB}" srcOrd="0" destOrd="0" presId="urn:microsoft.com/office/officeart/2018/2/layout/IconVerticalSolidList"/>
    <dgm:cxn modelId="{43FEAA61-8123-416C-96F4-ED59999E342E}" type="presParOf" srcId="{E75AC1CF-535C-4592-8FDE-B529C597E0E8}" destId="{A9A34739-DDA9-4E0D-B5A0-AC0005DB5D04}" srcOrd="1" destOrd="0" presId="urn:microsoft.com/office/officeart/2018/2/layout/IconVerticalSolidList"/>
    <dgm:cxn modelId="{0E7D8B3B-4D6A-47C5-B567-5A8433561732}" type="presParOf" srcId="{E75AC1CF-535C-4592-8FDE-B529C597E0E8}" destId="{82727735-62E3-40F2-84CF-E166E984E5D3}" srcOrd="2" destOrd="0" presId="urn:microsoft.com/office/officeart/2018/2/layout/IconVerticalSolidList"/>
    <dgm:cxn modelId="{679C814E-B52B-4280-9AAF-1568BB0DF87E}" type="presParOf" srcId="{E75AC1CF-535C-4592-8FDE-B529C597E0E8}" destId="{3013C37F-E8A8-4D89-87F5-53331A64C0BF}" srcOrd="3" destOrd="0" presId="urn:microsoft.com/office/officeart/2018/2/layout/IconVerticalSolidList"/>
    <dgm:cxn modelId="{A1EFD4F4-98EC-4A49-BBEA-20108A352FCF}" type="presParOf" srcId="{CEB8AAEC-7A99-46CF-9F54-93A4659A707A}" destId="{576EA4D8-67CA-4FCF-89F0-E909A7914D01}" srcOrd="1" destOrd="0" presId="urn:microsoft.com/office/officeart/2018/2/layout/IconVerticalSolidList"/>
    <dgm:cxn modelId="{C4996E25-7175-4F87-997D-445D35890470}" type="presParOf" srcId="{CEB8AAEC-7A99-46CF-9F54-93A4659A707A}" destId="{A90EB1B7-8ED7-4E47-B397-E2477FB4F4DA}" srcOrd="2" destOrd="0" presId="urn:microsoft.com/office/officeart/2018/2/layout/IconVerticalSolidList"/>
    <dgm:cxn modelId="{524BF147-8022-4AC4-8688-FF0FB4E6B9D2}" type="presParOf" srcId="{A90EB1B7-8ED7-4E47-B397-E2477FB4F4DA}" destId="{83D08CF6-F3D3-47B9-8463-CDE20765DC50}" srcOrd="0" destOrd="0" presId="urn:microsoft.com/office/officeart/2018/2/layout/IconVerticalSolidList"/>
    <dgm:cxn modelId="{8DCBB5B4-848A-4C48-9BFD-F194387BEC94}" type="presParOf" srcId="{A90EB1B7-8ED7-4E47-B397-E2477FB4F4DA}" destId="{764B94A7-948F-4EF1-B5B1-26EA22BADE30}" srcOrd="1" destOrd="0" presId="urn:microsoft.com/office/officeart/2018/2/layout/IconVerticalSolidList"/>
    <dgm:cxn modelId="{300513C0-AA9F-4EA3-B3CC-BE8080C25840}" type="presParOf" srcId="{A90EB1B7-8ED7-4E47-B397-E2477FB4F4DA}" destId="{F05D2106-71C0-44BE-A649-F043F816B68E}" srcOrd="2" destOrd="0" presId="urn:microsoft.com/office/officeart/2018/2/layout/IconVerticalSolidList"/>
    <dgm:cxn modelId="{3125BA4D-3D79-4177-9457-B0982F45271E}" type="presParOf" srcId="{A90EB1B7-8ED7-4E47-B397-E2477FB4F4DA}" destId="{38ECC698-BCF0-42E4-A89C-4F277E0A53DD}" srcOrd="3" destOrd="0" presId="urn:microsoft.com/office/officeart/2018/2/layout/IconVerticalSolidList"/>
    <dgm:cxn modelId="{D02326AF-46E9-4684-B59B-E5E39F34CD71}" type="presParOf" srcId="{CEB8AAEC-7A99-46CF-9F54-93A4659A707A}" destId="{0F6D4ADC-2764-4C47-8D27-6E432ACBDCB2}" srcOrd="3" destOrd="0" presId="urn:microsoft.com/office/officeart/2018/2/layout/IconVerticalSolidList"/>
    <dgm:cxn modelId="{74556E99-9CAD-4A84-93BC-29AA9BB7B105}" type="presParOf" srcId="{CEB8AAEC-7A99-46CF-9F54-93A4659A707A}" destId="{3875E74D-C462-411A-A9F0-E57BD3542C95}" srcOrd="4" destOrd="0" presId="urn:microsoft.com/office/officeart/2018/2/layout/IconVerticalSolidList"/>
    <dgm:cxn modelId="{45BA4684-8DA8-42E4-AF0F-4688C50567D4}" type="presParOf" srcId="{3875E74D-C462-411A-A9F0-E57BD3542C95}" destId="{DDED7838-CAD3-4B98-BBB1-AE167F9D7220}" srcOrd="0" destOrd="0" presId="urn:microsoft.com/office/officeart/2018/2/layout/IconVerticalSolidList"/>
    <dgm:cxn modelId="{0B299588-8530-4B88-95AD-CFC152153785}" type="presParOf" srcId="{3875E74D-C462-411A-A9F0-E57BD3542C95}" destId="{7DBB422F-F28B-4C56-8E66-590F3ECD2A0F}" srcOrd="1" destOrd="0" presId="urn:microsoft.com/office/officeart/2018/2/layout/IconVerticalSolidList"/>
    <dgm:cxn modelId="{F28CC065-E667-44F1-AAB1-85D90A6D985D}" type="presParOf" srcId="{3875E74D-C462-411A-A9F0-E57BD3542C95}" destId="{887BFE0D-F028-489F-8809-2487B46BAF23}" srcOrd="2" destOrd="0" presId="urn:microsoft.com/office/officeart/2018/2/layout/IconVerticalSolidList"/>
    <dgm:cxn modelId="{72E57A17-1F44-4CD3-BF0C-EAE608E86C9D}" type="presParOf" srcId="{3875E74D-C462-411A-A9F0-E57BD3542C95}" destId="{89D046C6-B769-4C40-B123-E60EEC874D00}" srcOrd="3" destOrd="0" presId="urn:microsoft.com/office/officeart/2018/2/layout/IconVerticalSolidList"/>
    <dgm:cxn modelId="{28FA2BBD-B7EE-4BAE-B938-ACD19E162294}" type="presParOf" srcId="{CEB8AAEC-7A99-46CF-9F54-93A4659A707A}" destId="{F462DB76-70A1-4756-ADE9-D0E7AD666776}" srcOrd="5" destOrd="0" presId="urn:microsoft.com/office/officeart/2018/2/layout/IconVerticalSolidList"/>
    <dgm:cxn modelId="{A13CC132-2477-40DA-A29D-72BC869A1B4C}" type="presParOf" srcId="{CEB8AAEC-7A99-46CF-9F54-93A4659A707A}" destId="{D6161469-9258-457C-A87C-8C2CFB4BD690}" srcOrd="6" destOrd="0" presId="urn:microsoft.com/office/officeart/2018/2/layout/IconVerticalSolidList"/>
    <dgm:cxn modelId="{2BD6C100-410B-435F-A41A-CE9700AE605F}" type="presParOf" srcId="{D6161469-9258-457C-A87C-8C2CFB4BD690}" destId="{4FBC74A1-D74F-4DB4-9CEC-E6CFE6A1DBF4}" srcOrd="0" destOrd="0" presId="urn:microsoft.com/office/officeart/2018/2/layout/IconVerticalSolidList"/>
    <dgm:cxn modelId="{42ACB8FE-73AF-4A95-B2EA-07E1B2EF28B3}" type="presParOf" srcId="{D6161469-9258-457C-A87C-8C2CFB4BD690}" destId="{E5D50BE5-AF25-4DD8-8C14-68848B52B115}" srcOrd="1" destOrd="0" presId="urn:microsoft.com/office/officeart/2018/2/layout/IconVerticalSolidList"/>
    <dgm:cxn modelId="{A2B796E0-B11A-4509-93C2-66680612BD0E}" type="presParOf" srcId="{D6161469-9258-457C-A87C-8C2CFB4BD690}" destId="{4C0F70E5-EB84-4208-862D-B275E17B315F}" srcOrd="2" destOrd="0" presId="urn:microsoft.com/office/officeart/2018/2/layout/IconVerticalSolidList"/>
    <dgm:cxn modelId="{47222FF5-9E06-424F-A78D-CF6C1E055142}" type="presParOf" srcId="{D6161469-9258-457C-A87C-8C2CFB4BD690}" destId="{4B45DE74-648C-4B00-A5AA-43E9E7E0B291}" srcOrd="3" destOrd="0" presId="urn:microsoft.com/office/officeart/2018/2/layout/IconVerticalSolidList"/>
    <dgm:cxn modelId="{F445D133-F4D1-40C7-B744-1233BE3B16DA}" type="presParOf" srcId="{CEB8AAEC-7A99-46CF-9F54-93A4659A707A}" destId="{ACA103EC-00A5-421F-8E66-9109F18CEB43}" srcOrd="7" destOrd="0" presId="urn:microsoft.com/office/officeart/2018/2/layout/IconVerticalSolidList"/>
    <dgm:cxn modelId="{01742AC0-637D-442D-BD95-2969E557A1A8}" type="presParOf" srcId="{CEB8AAEC-7A99-46CF-9F54-93A4659A707A}" destId="{AAC3BFFF-0961-4CB4-BFF4-3BC2D03BAF3D}" srcOrd="8" destOrd="0" presId="urn:microsoft.com/office/officeart/2018/2/layout/IconVerticalSolidList"/>
    <dgm:cxn modelId="{F4F29450-8499-480E-A8B9-1AB179A19B41}" type="presParOf" srcId="{AAC3BFFF-0961-4CB4-BFF4-3BC2D03BAF3D}" destId="{D83B0CFE-AED4-47D6-AEFB-48972B8B3560}" srcOrd="0" destOrd="0" presId="urn:microsoft.com/office/officeart/2018/2/layout/IconVerticalSolidList"/>
    <dgm:cxn modelId="{0BBF0355-7717-46FE-A740-DFE0A70C135F}" type="presParOf" srcId="{AAC3BFFF-0961-4CB4-BFF4-3BC2D03BAF3D}" destId="{AA2B8246-3ABE-4072-AF62-067368E838F0}" srcOrd="1" destOrd="0" presId="urn:microsoft.com/office/officeart/2018/2/layout/IconVerticalSolidList"/>
    <dgm:cxn modelId="{FB39A3E5-C4E7-4EEA-86AA-384760768A5D}" type="presParOf" srcId="{AAC3BFFF-0961-4CB4-BFF4-3BC2D03BAF3D}" destId="{23A5FF4D-FE0B-4208-AF2B-F56579554A56}" srcOrd="2" destOrd="0" presId="urn:microsoft.com/office/officeart/2018/2/layout/IconVerticalSolidList"/>
    <dgm:cxn modelId="{1FAA57D2-A9EC-4315-8482-3868CC53A898}" type="presParOf" srcId="{AAC3BFFF-0961-4CB4-BFF4-3BC2D03BAF3D}" destId="{7F561475-7791-44FE-951B-18830FF08231}" srcOrd="3" destOrd="0" presId="urn:microsoft.com/office/officeart/2018/2/layout/IconVerticalSolidList"/>
    <dgm:cxn modelId="{095F1E50-DB41-4ACA-82CC-FD4BF51BED39}" type="presParOf" srcId="{AAC3BFFF-0961-4CB4-BFF4-3BC2D03BAF3D}" destId="{F5C66B96-F1F2-481B-8030-0F32B9EC281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6B9FA-381C-4986-BCDA-189A0559817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8DCA36-5853-4396-973C-100542884FE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Goal 1: Maintain 525 Shelter Beds</a:t>
          </a:r>
        </a:p>
      </dgm:t>
    </dgm:pt>
    <dgm:pt modelId="{D6FA9A34-22C7-468E-B2F2-A37B11D410B1}" type="parTrans" cxnId="{B6DBFF5D-4C5C-4016-96DC-7D82253952F0}">
      <dgm:prSet/>
      <dgm:spPr/>
      <dgm:t>
        <a:bodyPr/>
        <a:lstStyle/>
        <a:p>
          <a:endParaRPr lang="en-US"/>
        </a:p>
      </dgm:t>
    </dgm:pt>
    <dgm:pt modelId="{F055025B-3277-4153-ADA7-B7015D3EE63A}" type="sibTrans" cxnId="{B6DBFF5D-4C5C-4016-96DC-7D82253952F0}">
      <dgm:prSet/>
      <dgm:spPr/>
      <dgm:t>
        <a:bodyPr/>
        <a:lstStyle/>
        <a:p>
          <a:endParaRPr lang="en-US"/>
        </a:p>
      </dgm:t>
    </dgm:pt>
    <dgm:pt modelId="{41A55A3A-1B72-49E0-86E2-768EA43798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Progress: 586 shelter beds are currently operational</a:t>
          </a:r>
        </a:p>
      </dgm:t>
    </dgm:pt>
    <dgm:pt modelId="{A8D908AF-3664-4673-9B9D-29B23E4AB001}" type="parTrans" cxnId="{4A330F43-7179-414D-AF61-4B02456C2CB3}">
      <dgm:prSet/>
      <dgm:spPr/>
      <dgm:t>
        <a:bodyPr/>
        <a:lstStyle/>
        <a:p>
          <a:endParaRPr lang="en-US"/>
        </a:p>
      </dgm:t>
    </dgm:pt>
    <dgm:pt modelId="{0CF2B707-69CF-49AC-AEE9-7A2A80883448}" type="sibTrans" cxnId="{4A330F43-7179-414D-AF61-4B02456C2CB3}">
      <dgm:prSet/>
      <dgm:spPr/>
      <dgm:t>
        <a:bodyPr/>
        <a:lstStyle/>
        <a:p>
          <a:endParaRPr lang="en-US"/>
        </a:p>
      </dgm:t>
    </dgm:pt>
    <dgm:pt modelId="{EF2F89D2-95BC-41C1-84FD-F3803E41E7A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Goal 2: Create 15 New Safe Parking Spaces (total 51 spaces)</a:t>
          </a:r>
        </a:p>
      </dgm:t>
    </dgm:pt>
    <dgm:pt modelId="{07B95C15-3B4F-42FD-984B-7CCB66008C25}" type="parTrans" cxnId="{C68C9DEC-50DE-4429-87D6-37E7D1E9CACD}">
      <dgm:prSet/>
      <dgm:spPr/>
      <dgm:t>
        <a:bodyPr/>
        <a:lstStyle/>
        <a:p>
          <a:endParaRPr lang="en-US"/>
        </a:p>
      </dgm:t>
    </dgm:pt>
    <dgm:pt modelId="{74FB3328-B6CF-4A4A-8FB6-7931229C38B5}" type="sibTrans" cxnId="{C68C9DEC-50DE-4429-87D6-37E7D1E9CACD}">
      <dgm:prSet/>
      <dgm:spPr/>
      <dgm:t>
        <a:bodyPr/>
        <a:lstStyle/>
        <a:p>
          <a:endParaRPr lang="en-US"/>
        </a:p>
      </dgm:t>
    </dgm:pt>
    <dgm:pt modelId="{D7CE9074-C6D4-4268-950F-866D5A840D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Progress: </a:t>
          </a:r>
        </a:p>
      </dgm:t>
    </dgm:pt>
    <dgm:pt modelId="{3844D765-ECB5-4217-8A38-C27D3DDC1BD7}" type="parTrans" cxnId="{5280FBBD-D8D0-4DEE-9415-F91F8EBDF729}">
      <dgm:prSet/>
      <dgm:spPr/>
      <dgm:t>
        <a:bodyPr/>
        <a:lstStyle/>
        <a:p>
          <a:endParaRPr lang="en-US"/>
        </a:p>
      </dgm:t>
    </dgm:pt>
    <dgm:pt modelId="{45390FEE-8EA2-4CE9-B738-81C1AA8C11B3}" type="sibTrans" cxnId="{5280FBBD-D8D0-4DEE-9415-F91F8EBDF729}">
      <dgm:prSet/>
      <dgm:spPr/>
      <dgm:t>
        <a:bodyPr/>
        <a:lstStyle/>
        <a:p>
          <a:endParaRPr lang="en-US"/>
        </a:p>
      </dgm:t>
    </dgm:pt>
    <dgm:pt modelId="{80DE14E5-2CFB-435E-89D8-0B42E83EB612}">
      <dgm:prSet/>
      <dgm:spPr/>
      <dgm:t>
        <a:bodyPr/>
        <a:lstStyle/>
        <a:p>
          <a:r>
            <a:rPr lang="en-US"/>
            <a:t>19 new spaces added since July 1, 2025</a:t>
          </a:r>
        </a:p>
      </dgm:t>
    </dgm:pt>
    <dgm:pt modelId="{3D6DAA96-4A26-406E-9005-2328A65BD0B8}" type="parTrans" cxnId="{EAFA80DF-D53D-44AB-A215-A8B19B6B71BA}">
      <dgm:prSet/>
      <dgm:spPr/>
      <dgm:t>
        <a:bodyPr/>
        <a:lstStyle/>
        <a:p>
          <a:endParaRPr lang="en-US"/>
        </a:p>
      </dgm:t>
    </dgm:pt>
    <dgm:pt modelId="{3ECC4490-68FF-4AD4-A39D-7EAADE8612DF}" type="sibTrans" cxnId="{EAFA80DF-D53D-44AB-A215-A8B19B6B71BA}">
      <dgm:prSet/>
      <dgm:spPr/>
      <dgm:t>
        <a:bodyPr/>
        <a:lstStyle/>
        <a:p>
          <a:endParaRPr lang="en-US"/>
        </a:p>
      </dgm:t>
    </dgm:pt>
    <dgm:pt modelId="{A337567F-F41E-46BF-8553-7B589D46227D}">
      <dgm:prSet/>
      <dgm:spPr/>
      <dgm:t>
        <a:bodyPr/>
        <a:lstStyle/>
        <a:p>
          <a:r>
            <a:rPr lang="en-US"/>
            <a:t>41 spaces currently operational</a:t>
          </a:r>
        </a:p>
      </dgm:t>
    </dgm:pt>
    <dgm:pt modelId="{12D197BB-B3D2-48AA-BF2F-B0841D6117F0}" type="parTrans" cxnId="{4145861E-C3FD-46EE-8976-ADDB46BB5203}">
      <dgm:prSet/>
      <dgm:spPr/>
      <dgm:t>
        <a:bodyPr/>
        <a:lstStyle/>
        <a:p>
          <a:endParaRPr lang="en-US"/>
        </a:p>
      </dgm:t>
    </dgm:pt>
    <dgm:pt modelId="{ECE33A5C-435D-4BE0-B552-5073D9D0F7A9}" type="sibTrans" cxnId="{4145861E-C3FD-46EE-8976-ADDB46BB5203}">
      <dgm:prSet/>
      <dgm:spPr/>
      <dgm:t>
        <a:bodyPr/>
        <a:lstStyle/>
        <a:p>
          <a:endParaRPr lang="en-US"/>
        </a:p>
      </dgm:t>
    </dgm:pt>
    <dgm:pt modelId="{B20B9064-DB58-4953-9603-77E498251C4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Goal 3: Transition 300 People to More Permanent Housing </a:t>
          </a:r>
        </a:p>
      </dgm:t>
    </dgm:pt>
    <dgm:pt modelId="{D0352B2E-2756-4B9A-824B-E529D5F33C07}" type="parTrans" cxnId="{CD250E2B-DB9D-4F9E-B090-CD8E615B687A}">
      <dgm:prSet/>
      <dgm:spPr/>
      <dgm:t>
        <a:bodyPr/>
        <a:lstStyle/>
        <a:p>
          <a:endParaRPr lang="en-US"/>
        </a:p>
      </dgm:t>
    </dgm:pt>
    <dgm:pt modelId="{2165CA50-C98B-41A9-91F4-3A84BFC531F1}" type="sibTrans" cxnId="{CD250E2B-DB9D-4F9E-B090-CD8E615B687A}">
      <dgm:prSet/>
      <dgm:spPr/>
      <dgm:t>
        <a:bodyPr/>
        <a:lstStyle/>
        <a:p>
          <a:endParaRPr lang="en-US"/>
        </a:p>
      </dgm:t>
    </dgm:pt>
    <dgm:pt modelId="{9D223657-3BEC-462E-887A-9883294EF0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Progress: 178+ transitions to more permanent housing (~60% accomplished) </a:t>
          </a:r>
        </a:p>
      </dgm:t>
    </dgm:pt>
    <dgm:pt modelId="{0E056976-3589-48AD-B97B-ADAB9875438C}" type="parTrans" cxnId="{66B5B52B-97B5-44E9-BC6B-B680066F432C}">
      <dgm:prSet/>
      <dgm:spPr/>
      <dgm:t>
        <a:bodyPr/>
        <a:lstStyle/>
        <a:p>
          <a:endParaRPr lang="en-US"/>
        </a:p>
      </dgm:t>
    </dgm:pt>
    <dgm:pt modelId="{FCA1D562-5DB0-4A89-AEF4-1A93F39EC290}" type="sibTrans" cxnId="{66B5B52B-97B5-44E9-BC6B-B680066F432C}">
      <dgm:prSet/>
      <dgm:spPr/>
      <dgm:t>
        <a:bodyPr/>
        <a:lstStyle/>
        <a:p>
          <a:endParaRPr lang="en-US"/>
        </a:p>
      </dgm:t>
    </dgm:pt>
    <dgm:pt modelId="{75785D90-93C7-493F-83AD-26C466A51ECF}" type="pres">
      <dgm:prSet presAssocID="{F956B9FA-381C-4986-BCDA-189A0559817D}" presName="root" presStyleCnt="0">
        <dgm:presLayoutVars>
          <dgm:dir/>
          <dgm:resizeHandles val="exact"/>
        </dgm:presLayoutVars>
      </dgm:prSet>
      <dgm:spPr/>
    </dgm:pt>
    <dgm:pt modelId="{89CE9A5E-A58D-4A60-B2DE-025DFD73D40E}" type="pres">
      <dgm:prSet presAssocID="{5B8DCA36-5853-4396-973C-100542884FEE}" presName="compNode" presStyleCnt="0"/>
      <dgm:spPr/>
    </dgm:pt>
    <dgm:pt modelId="{08142399-E341-4E06-AD81-7C59A4BB6AF4}" type="pres">
      <dgm:prSet presAssocID="{5B8DCA36-5853-4396-973C-100542884FE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24F9E66C-51C6-4B3C-82E5-C456872976E6}" type="pres">
      <dgm:prSet presAssocID="{5B8DCA36-5853-4396-973C-100542884FEE}" presName="iconSpace" presStyleCnt="0"/>
      <dgm:spPr/>
    </dgm:pt>
    <dgm:pt modelId="{7D2C6589-BD75-484E-8FF1-09C020DBE55E}" type="pres">
      <dgm:prSet presAssocID="{5B8DCA36-5853-4396-973C-100542884FEE}" presName="parTx" presStyleLbl="revTx" presStyleIdx="0" presStyleCnt="6">
        <dgm:presLayoutVars>
          <dgm:chMax val="0"/>
          <dgm:chPref val="0"/>
        </dgm:presLayoutVars>
      </dgm:prSet>
      <dgm:spPr/>
    </dgm:pt>
    <dgm:pt modelId="{8B3CD778-4A76-4638-8BED-E8A15C7C9350}" type="pres">
      <dgm:prSet presAssocID="{5B8DCA36-5853-4396-973C-100542884FEE}" presName="txSpace" presStyleCnt="0"/>
      <dgm:spPr/>
    </dgm:pt>
    <dgm:pt modelId="{FFDDF7BF-EDDC-40DA-BDE3-B8A16F7D0D5B}" type="pres">
      <dgm:prSet presAssocID="{5B8DCA36-5853-4396-973C-100542884FEE}" presName="desTx" presStyleLbl="revTx" presStyleIdx="1" presStyleCnt="6">
        <dgm:presLayoutVars/>
      </dgm:prSet>
      <dgm:spPr/>
    </dgm:pt>
    <dgm:pt modelId="{E0010280-1C27-4D32-AE16-FB8F79CFD7D6}" type="pres">
      <dgm:prSet presAssocID="{F055025B-3277-4153-ADA7-B7015D3EE63A}" presName="sibTrans" presStyleCnt="0"/>
      <dgm:spPr/>
    </dgm:pt>
    <dgm:pt modelId="{1529DED3-C6DF-45CF-B893-B69A3C4624EA}" type="pres">
      <dgm:prSet presAssocID="{EF2F89D2-95BC-41C1-84FD-F3803E41E7A0}" presName="compNode" presStyleCnt="0"/>
      <dgm:spPr/>
    </dgm:pt>
    <dgm:pt modelId="{B35663B2-EC6E-48BB-BC9C-647698791F29}" type="pres">
      <dgm:prSet presAssocID="{EF2F89D2-95BC-41C1-84FD-F3803E41E7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 with solid fill"/>
        </a:ext>
      </dgm:extLst>
    </dgm:pt>
    <dgm:pt modelId="{4BC2BB2A-008E-484E-AD92-16B83D7AA767}" type="pres">
      <dgm:prSet presAssocID="{EF2F89D2-95BC-41C1-84FD-F3803E41E7A0}" presName="iconSpace" presStyleCnt="0"/>
      <dgm:spPr/>
    </dgm:pt>
    <dgm:pt modelId="{2EC83060-9B97-4600-9319-49E770824915}" type="pres">
      <dgm:prSet presAssocID="{EF2F89D2-95BC-41C1-84FD-F3803E41E7A0}" presName="parTx" presStyleLbl="revTx" presStyleIdx="2" presStyleCnt="6">
        <dgm:presLayoutVars>
          <dgm:chMax val="0"/>
          <dgm:chPref val="0"/>
        </dgm:presLayoutVars>
      </dgm:prSet>
      <dgm:spPr/>
    </dgm:pt>
    <dgm:pt modelId="{46DB096E-04A7-4330-94FF-0818508A8F4F}" type="pres">
      <dgm:prSet presAssocID="{EF2F89D2-95BC-41C1-84FD-F3803E41E7A0}" presName="txSpace" presStyleCnt="0"/>
      <dgm:spPr/>
    </dgm:pt>
    <dgm:pt modelId="{8C27BD94-8032-49DF-B528-456E17595C0F}" type="pres">
      <dgm:prSet presAssocID="{EF2F89D2-95BC-41C1-84FD-F3803E41E7A0}" presName="desTx" presStyleLbl="revTx" presStyleIdx="3" presStyleCnt="6">
        <dgm:presLayoutVars/>
      </dgm:prSet>
      <dgm:spPr/>
    </dgm:pt>
    <dgm:pt modelId="{B69D7AD4-A94D-4070-BAB5-9278893A2CC0}" type="pres">
      <dgm:prSet presAssocID="{74FB3328-B6CF-4A4A-8FB6-7931229C38B5}" presName="sibTrans" presStyleCnt="0"/>
      <dgm:spPr/>
    </dgm:pt>
    <dgm:pt modelId="{879384A0-1857-43DD-ABDA-90664B4BE9DC}" type="pres">
      <dgm:prSet presAssocID="{B20B9064-DB58-4953-9603-77E498251C4A}" presName="compNode" presStyleCnt="0"/>
      <dgm:spPr/>
    </dgm:pt>
    <dgm:pt modelId="{5E5D6D6A-39E9-4CB2-A927-C0CCB7072A7E}" type="pres">
      <dgm:prSet presAssocID="{B20B9064-DB58-4953-9603-77E498251C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8B80D67-5C46-4C80-9A72-93D36A3B58C7}" type="pres">
      <dgm:prSet presAssocID="{B20B9064-DB58-4953-9603-77E498251C4A}" presName="iconSpace" presStyleCnt="0"/>
      <dgm:spPr/>
    </dgm:pt>
    <dgm:pt modelId="{8CC8908E-A42E-4AB7-8761-7345B40AD2B5}" type="pres">
      <dgm:prSet presAssocID="{B20B9064-DB58-4953-9603-77E498251C4A}" presName="parTx" presStyleLbl="revTx" presStyleIdx="4" presStyleCnt="6">
        <dgm:presLayoutVars>
          <dgm:chMax val="0"/>
          <dgm:chPref val="0"/>
        </dgm:presLayoutVars>
      </dgm:prSet>
      <dgm:spPr/>
    </dgm:pt>
    <dgm:pt modelId="{A31AB9C8-9A3D-4ECC-9220-27B99A9FFA2A}" type="pres">
      <dgm:prSet presAssocID="{B20B9064-DB58-4953-9603-77E498251C4A}" presName="txSpace" presStyleCnt="0"/>
      <dgm:spPr/>
    </dgm:pt>
    <dgm:pt modelId="{1A43E580-5A32-4A2D-81DD-8B9181BE7F93}" type="pres">
      <dgm:prSet presAssocID="{B20B9064-DB58-4953-9603-77E498251C4A}" presName="desTx" presStyleLbl="revTx" presStyleIdx="5" presStyleCnt="6">
        <dgm:presLayoutVars/>
      </dgm:prSet>
      <dgm:spPr/>
    </dgm:pt>
  </dgm:ptLst>
  <dgm:cxnLst>
    <dgm:cxn modelId="{4A2B3001-C861-4EC7-82D0-3B773CDE7C4C}" type="presOf" srcId="{F956B9FA-381C-4986-BCDA-189A0559817D}" destId="{75785D90-93C7-493F-83AD-26C466A51ECF}" srcOrd="0" destOrd="0" presId="urn:microsoft.com/office/officeart/2018/5/layout/CenteredIconLabelDescriptionList"/>
    <dgm:cxn modelId="{0478A406-88F9-4E15-9228-287506A3761D}" type="presOf" srcId="{EF2F89D2-95BC-41C1-84FD-F3803E41E7A0}" destId="{2EC83060-9B97-4600-9319-49E770824915}" srcOrd="0" destOrd="0" presId="urn:microsoft.com/office/officeart/2018/5/layout/CenteredIconLabelDescriptionList"/>
    <dgm:cxn modelId="{4145861E-C3FD-46EE-8976-ADDB46BB5203}" srcId="{D7CE9074-C6D4-4268-950F-866D5A840D62}" destId="{A337567F-F41E-46BF-8553-7B589D46227D}" srcOrd="1" destOrd="0" parTransId="{12D197BB-B3D2-48AA-BF2F-B0841D6117F0}" sibTransId="{ECE33A5C-435D-4BE0-B552-5073D9D0F7A9}"/>
    <dgm:cxn modelId="{37249B21-44D8-4843-885F-F8C0AC394287}" type="presOf" srcId="{B20B9064-DB58-4953-9603-77E498251C4A}" destId="{8CC8908E-A42E-4AB7-8761-7345B40AD2B5}" srcOrd="0" destOrd="0" presId="urn:microsoft.com/office/officeart/2018/5/layout/CenteredIconLabelDescriptionList"/>
    <dgm:cxn modelId="{CD250E2B-DB9D-4F9E-B090-CD8E615B687A}" srcId="{F956B9FA-381C-4986-BCDA-189A0559817D}" destId="{B20B9064-DB58-4953-9603-77E498251C4A}" srcOrd="2" destOrd="0" parTransId="{D0352B2E-2756-4B9A-824B-E529D5F33C07}" sibTransId="{2165CA50-C98B-41A9-91F4-3A84BFC531F1}"/>
    <dgm:cxn modelId="{66B5B52B-97B5-44E9-BC6B-B680066F432C}" srcId="{B20B9064-DB58-4953-9603-77E498251C4A}" destId="{9D223657-3BEC-462E-887A-9883294EF00C}" srcOrd="0" destOrd="0" parTransId="{0E056976-3589-48AD-B97B-ADAB9875438C}" sibTransId="{FCA1D562-5DB0-4A89-AEF4-1A93F39EC290}"/>
    <dgm:cxn modelId="{F69E7139-0441-46A4-9B15-4EDFE3854E2A}" type="presOf" srcId="{9D223657-3BEC-462E-887A-9883294EF00C}" destId="{1A43E580-5A32-4A2D-81DD-8B9181BE7F93}" srcOrd="0" destOrd="0" presId="urn:microsoft.com/office/officeart/2018/5/layout/CenteredIconLabelDescriptionList"/>
    <dgm:cxn modelId="{B6DBFF5D-4C5C-4016-96DC-7D82253952F0}" srcId="{F956B9FA-381C-4986-BCDA-189A0559817D}" destId="{5B8DCA36-5853-4396-973C-100542884FEE}" srcOrd="0" destOrd="0" parTransId="{D6FA9A34-22C7-468E-B2F2-A37B11D410B1}" sibTransId="{F055025B-3277-4153-ADA7-B7015D3EE63A}"/>
    <dgm:cxn modelId="{4A330F43-7179-414D-AF61-4B02456C2CB3}" srcId="{5B8DCA36-5853-4396-973C-100542884FEE}" destId="{41A55A3A-1B72-49E0-86E2-768EA43798E9}" srcOrd="0" destOrd="0" parTransId="{A8D908AF-3664-4673-9B9D-29B23E4AB001}" sibTransId="{0CF2B707-69CF-49AC-AEE9-7A2A80883448}"/>
    <dgm:cxn modelId="{6EE9E54F-50C5-4370-B1C4-85AD184ADFC8}" type="presOf" srcId="{5B8DCA36-5853-4396-973C-100542884FEE}" destId="{7D2C6589-BD75-484E-8FF1-09C020DBE55E}" srcOrd="0" destOrd="0" presId="urn:microsoft.com/office/officeart/2018/5/layout/CenteredIconLabelDescriptionList"/>
    <dgm:cxn modelId="{FA5E9359-CDFA-4741-BAF2-5DDA0DEDA0C2}" type="presOf" srcId="{D7CE9074-C6D4-4268-950F-866D5A840D62}" destId="{8C27BD94-8032-49DF-B528-456E17595C0F}" srcOrd="0" destOrd="0" presId="urn:microsoft.com/office/officeart/2018/5/layout/CenteredIconLabelDescriptionList"/>
    <dgm:cxn modelId="{5280FBBD-D8D0-4DEE-9415-F91F8EBDF729}" srcId="{EF2F89D2-95BC-41C1-84FD-F3803E41E7A0}" destId="{D7CE9074-C6D4-4268-950F-866D5A840D62}" srcOrd="0" destOrd="0" parTransId="{3844D765-ECB5-4217-8A38-C27D3DDC1BD7}" sibTransId="{45390FEE-8EA2-4CE9-B738-81C1AA8C11B3}"/>
    <dgm:cxn modelId="{EC2059D2-E7A8-430C-897A-19ABAA9FD775}" type="presOf" srcId="{41A55A3A-1B72-49E0-86E2-768EA43798E9}" destId="{FFDDF7BF-EDDC-40DA-BDE3-B8A16F7D0D5B}" srcOrd="0" destOrd="0" presId="urn:microsoft.com/office/officeart/2018/5/layout/CenteredIconLabelDescriptionList"/>
    <dgm:cxn modelId="{0CBAAAD9-AF2B-4C3A-9E97-53FA4365733C}" type="presOf" srcId="{80DE14E5-2CFB-435E-89D8-0B42E83EB612}" destId="{8C27BD94-8032-49DF-B528-456E17595C0F}" srcOrd="0" destOrd="1" presId="urn:microsoft.com/office/officeart/2018/5/layout/CenteredIconLabelDescriptionList"/>
    <dgm:cxn modelId="{EAFA80DF-D53D-44AB-A215-A8B19B6B71BA}" srcId="{D7CE9074-C6D4-4268-950F-866D5A840D62}" destId="{80DE14E5-2CFB-435E-89D8-0B42E83EB612}" srcOrd="0" destOrd="0" parTransId="{3D6DAA96-4A26-406E-9005-2328A65BD0B8}" sibTransId="{3ECC4490-68FF-4AD4-A39D-7EAADE8612DF}"/>
    <dgm:cxn modelId="{C9320DE9-49E1-49A8-91F5-1C6C2C238C40}" type="presOf" srcId="{A337567F-F41E-46BF-8553-7B589D46227D}" destId="{8C27BD94-8032-49DF-B528-456E17595C0F}" srcOrd="0" destOrd="2" presId="urn:microsoft.com/office/officeart/2018/5/layout/CenteredIconLabelDescriptionList"/>
    <dgm:cxn modelId="{C68C9DEC-50DE-4429-87D6-37E7D1E9CACD}" srcId="{F956B9FA-381C-4986-BCDA-189A0559817D}" destId="{EF2F89D2-95BC-41C1-84FD-F3803E41E7A0}" srcOrd="1" destOrd="0" parTransId="{07B95C15-3B4F-42FD-984B-7CCB66008C25}" sibTransId="{74FB3328-B6CF-4A4A-8FB6-7931229C38B5}"/>
    <dgm:cxn modelId="{BFACF94A-7DB0-4F6E-BAD8-CA106D54D728}" type="presParOf" srcId="{75785D90-93C7-493F-83AD-26C466A51ECF}" destId="{89CE9A5E-A58D-4A60-B2DE-025DFD73D40E}" srcOrd="0" destOrd="0" presId="urn:microsoft.com/office/officeart/2018/5/layout/CenteredIconLabelDescriptionList"/>
    <dgm:cxn modelId="{41CBEE42-3B9F-46A5-8A37-6393C6F0D9BD}" type="presParOf" srcId="{89CE9A5E-A58D-4A60-B2DE-025DFD73D40E}" destId="{08142399-E341-4E06-AD81-7C59A4BB6AF4}" srcOrd="0" destOrd="0" presId="urn:microsoft.com/office/officeart/2018/5/layout/CenteredIconLabelDescriptionList"/>
    <dgm:cxn modelId="{07796D67-5A79-4726-A49B-BA7E5B5B4D51}" type="presParOf" srcId="{89CE9A5E-A58D-4A60-B2DE-025DFD73D40E}" destId="{24F9E66C-51C6-4B3C-82E5-C456872976E6}" srcOrd="1" destOrd="0" presId="urn:microsoft.com/office/officeart/2018/5/layout/CenteredIconLabelDescriptionList"/>
    <dgm:cxn modelId="{E53618CB-5D48-4ECF-BE25-CBE31BFD7FCC}" type="presParOf" srcId="{89CE9A5E-A58D-4A60-B2DE-025DFD73D40E}" destId="{7D2C6589-BD75-484E-8FF1-09C020DBE55E}" srcOrd="2" destOrd="0" presId="urn:microsoft.com/office/officeart/2018/5/layout/CenteredIconLabelDescriptionList"/>
    <dgm:cxn modelId="{0C4A7C31-12C5-4FE9-85AA-10D0E654DBB8}" type="presParOf" srcId="{89CE9A5E-A58D-4A60-B2DE-025DFD73D40E}" destId="{8B3CD778-4A76-4638-8BED-E8A15C7C9350}" srcOrd="3" destOrd="0" presId="urn:microsoft.com/office/officeart/2018/5/layout/CenteredIconLabelDescriptionList"/>
    <dgm:cxn modelId="{E84B0C3B-8AB8-4BE5-89D6-9565E32A98F8}" type="presParOf" srcId="{89CE9A5E-A58D-4A60-B2DE-025DFD73D40E}" destId="{FFDDF7BF-EDDC-40DA-BDE3-B8A16F7D0D5B}" srcOrd="4" destOrd="0" presId="urn:microsoft.com/office/officeart/2018/5/layout/CenteredIconLabelDescriptionList"/>
    <dgm:cxn modelId="{A3A56036-02F7-46C2-AFED-4E931631E0A5}" type="presParOf" srcId="{75785D90-93C7-493F-83AD-26C466A51ECF}" destId="{E0010280-1C27-4D32-AE16-FB8F79CFD7D6}" srcOrd="1" destOrd="0" presId="urn:microsoft.com/office/officeart/2018/5/layout/CenteredIconLabelDescriptionList"/>
    <dgm:cxn modelId="{CDB58E0B-460C-4B49-AB54-F9EB3DA6E936}" type="presParOf" srcId="{75785D90-93C7-493F-83AD-26C466A51ECF}" destId="{1529DED3-C6DF-45CF-B893-B69A3C4624EA}" srcOrd="2" destOrd="0" presId="urn:microsoft.com/office/officeart/2018/5/layout/CenteredIconLabelDescriptionList"/>
    <dgm:cxn modelId="{D43B58D7-5DFB-4272-8291-B9D56588CF49}" type="presParOf" srcId="{1529DED3-C6DF-45CF-B893-B69A3C4624EA}" destId="{B35663B2-EC6E-48BB-BC9C-647698791F29}" srcOrd="0" destOrd="0" presId="urn:microsoft.com/office/officeart/2018/5/layout/CenteredIconLabelDescriptionList"/>
    <dgm:cxn modelId="{7D542E9D-1F1E-4FE2-9893-CBE6E79A28D2}" type="presParOf" srcId="{1529DED3-C6DF-45CF-B893-B69A3C4624EA}" destId="{4BC2BB2A-008E-484E-AD92-16B83D7AA767}" srcOrd="1" destOrd="0" presId="urn:microsoft.com/office/officeart/2018/5/layout/CenteredIconLabelDescriptionList"/>
    <dgm:cxn modelId="{BF017D16-F151-469B-911B-32BE22998701}" type="presParOf" srcId="{1529DED3-C6DF-45CF-B893-B69A3C4624EA}" destId="{2EC83060-9B97-4600-9319-49E770824915}" srcOrd="2" destOrd="0" presId="urn:microsoft.com/office/officeart/2018/5/layout/CenteredIconLabelDescriptionList"/>
    <dgm:cxn modelId="{BC277940-B370-46D1-AD79-C185D6F389B8}" type="presParOf" srcId="{1529DED3-C6DF-45CF-B893-B69A3C4624EA}" destId="{46DB096E-04A7-4330-94FF-0818508A8F4F}" srcOrd="3" destOrd="0" presId="urn:microsoft.com/office/officeart/2018/5/layout/CenteredIconLabelDescriptionList"/>
    <dgm:cxn modelId="{E24C38C5-91E5-4422-922E-1B01A732B9C8}" type="presParOf" srcId="{1529DED3-C6DF-45CF-B893-B69A3C4624EA}" destId="{8C27BD94-8032-49DF-B528-456E17595C0F}" srcOrd="4" destOrd="0" presId="urn:microsoft.com/office/officeart/2018/5/layout/CenteredIconLabelDescriptionList"/>
    <dgm:cxn modelId="{EC1F5D9E-DBAA-484D-88AC-E76E287DEE79}" type="presParOf" srcId="{75785D90-93C7-493F-83AD-26C466A51ECF}" destId="{B69D7AD4-A94D-4070-BAB5-9278893A2CC0}" srcOrd="3" destOrd="0" presId="urn:microsoft.com/office/officeart/2018/5/layout/CenteredIconLabelDescriptionList"/>
    <dgm:cxn modelId="{9E0043B2-12BA-42ED-B7B6-28CA3236672C}" type="presParOf" srcId="{75785D90-93C7-493F-83AD-26C466A51ECF}" destId="{879384A0-1857-43DD-ABDA-90664B4BE9DC}" srcOrd="4" destOrd="0" presId="urn:microsoft.com/office/officeart/2018/5/layout/CenteredIconLabelDescriptionList"/>
    <dgm:cxn modelId="{C65992F1-27AB-4925-B900-F353B01348C5}" type="presParOf" srcId="{879384A0-1857-43DD-ABDA-90664B4BE9DC}" destId="{5E5D6D6A-39E9-4CB2-A927-C0CCB7072A7E}" srcOrd="0" destOrd="0" presId="urn:microsoft.com/office/officeart/2018/5/layout/CenteredIconLabelDescriptionList"/>
    <dgm:cxn modelId="{ACB4C720-0216-4EA4-94DB-D658D685D153}" type="presParOf" srcId="{879384A0-1857-43DD-ABDA-90664B4BE9DC}" destId="{88B80D67-5C46-4C80-9A72-93D36A3B58C7}" srcOrd="1" destOrd="0" presId="urn:microsoft.com/office/officeart/2018/5/layout/CenteredIconLabelDescriptionList"/>
    <dgm:cxn modelId="{54060E77-20D6-4123-8629-C2A9935520FD}" type="presParOf" srcId="{879384A0-1857-43DD-ABDA-90664B4BE9DC}" destId="{8CC8908E-A42E-4AB7-8761-7345B40AD2B5}" srcOrd="2" destOrd="0" presId="urn:microsoft.com/office/officeart/2018/5/layout/CenteredIconLabelDescriptionList"/>
    <dgm:cxn modelId="{44CBEE34-C35D-460C-8B82-EB95F5F61BBE}" type="presParOf" srcId="{879384A0-1857-43DD-ABDA-90664B4BE9DC}" destId="{A31AB9C8-9A3D-4ECC-9220-27B99A9FFA2A}" srcOrd="3" destOrd="0" presId="urn:microsoft.com/office/officeart/2018/5/layout/CenteredIconLabelDescriptionList"/>
    <dgm:cxn modelId="{BBCD5855-545C-4C48-8EAE-0D12F35926C3}" type="presParOf" srcId="{879384A0-1857-43DD-ABDA-90664B4BE9DC}" destId="{1A43E580-5A32-4A2D-81DD-8B9181BE7F9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B3D02-9827-4699-AD90-A22468C912AB}">
      <dsp:nvSpPr>
        <dsp:cNvPr id="0" name=""/>
        <dsp:cNvSpPr/>
      </dsp:nvSpPr>
      <dsp:spPr>
        <a:xfrm>
          <a:off x="0" y="5848"/>
          <a:ext cx="10509249" cy="766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34739-DDA9-4E0D-B5A0-AC0005DB5D04}">
      <dsp:nvSpPr>
        <dsp:cNvPr id="0" name=""/>
        <dsp:cNvSpPr/>
      </dsp:nvSpPr>
      <dsp:spPr>
        <a:xfrm>
          <a:off x="231801" y="178262"/>
          <a:ext cx="421456" cy="4214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3C37F-E8A8-4D89-87F5-53331A64C0BF}">
      <dsp:nvSpPr>
        <dsp:cNvPr id="0" name=""/>
        <dsp:cNvSpPr/>
      </dsp:nvSpPr>
      <dsp:spPr>
        <a:xfrm>
          <a:off x="885059" y="5848"/>
          <a:ext cx="9623325" cy="76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99" tIns="81099" rIns="81099" bIns="8109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2095+ Clients Served</a:t>
          </a:r>
        </a:p>
      </dsp:txBody>
      <dsp:txXfrm>
        <a:off x="885059" y="5848"/>
        <a:ext cx="9623325" cy="766285"/>
      </dsp:txXfrm>
    </dsp:sp>
    <dsp:sp modelId="{83D08CF6-F3D3-47B9-8463-CDE20765DC50}">
      <dsp:nvSpPr>
        <dsp:cNvPr id="0" name=""/>
        <dsp:cNvSpPr/>
      </dsp:nvSpPr>
      <dsp:spPr>
        <a:xfrm>
          <a:off x="0" y="963704"/>
          <a:ext cx="10509249" cy="766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B94A7-948F-4EF1-B5B1-26EA22BADE30}">
      <dsp:nvSpPr>
        <dsp:cNvPr id="0" name=""/>
        <dsp:cNvSpPr/>
      </dsp:nvSpPr>
      <dsp:spPr>
        <a:xfrm>
          <a:off x="231801" y="1136119"/>
          <a:ext cx="421456" cy="4214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CC698-BCF0-42E4-A89C-4F277E0A53DD}">
      <dsp:nvSpPr>
        <dsp:cNvPr id="0" name=""/>
        <dsp:cNvSpPr/>
      </dsp:nvSpPr>
      <dsp:spPr>
        <a:xfrm>
          <a:off x="885059" y="963704"/>
          <a:ext cx="9623325" cy="76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99" tIns="81099" rIns="81099" bIns="8109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88,666+ Nights of Shelter and Safe Parking Provided </a:t>
          </a:r>
        </a:p>
      </dsp:txBody>
      <dsp:txXfrm>
        <a:off x="885059" y="963704"/>
        <a:ext cx="9623325" cy="766285"/>
      </dsp:txXfrm>
    </dsp:sp>
    <dsp:sp modelId="{DDED7838-CAD3-4B98-BBB1-AE167F9D7220}">
      <dsp:nvSpPr>
        <dsp:cNvPr id="0" name=""/>
        <dsp:cNvSpPr/>
      </dsp:nvSpPr>
      <dsp:spPr>
        <a:xfrm>
          <a:off x="0" y="1921561"/>
          <a:ext cx="10509249" cy="766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B422F-F28B-4C56-8E66-590F3ECD2A0F}">
      <dsp:nvSpPr>
        <dsp:cNvPr id="0" name=""/>
        <dsp:cNvSpPr/>
      </dsp:nvSpPr>
      <dsp:spPr>
        <a:xfrm>
          <a:off x="231801" y="2093975"/>
          <a:ext cx="421456" cy="4214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046C6-B769-4C40-B123-E60EEC874D00}">
      <dsp:nvSpPr>
        <dsp:cNvPr id="0" name=""/>
        <dsp:cNvSpPr/>
      </dsp:nvSpPr>
      <dsp:spPr>
        <a:xfrm>
          <a:off x="885059" y="1921561"/>
          <a:ext cx="9623325" cy="76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99" tIns="81099" rIns="81099" bIns="8109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7,789+ Client Engagements</a:t>
          </a:r>
        </a:p>
      </dsp:txBody>
      <dsp:txXfrm>
        <a:off x="885059" y="1921561"/>
        <a:ext cx="9623325" cy="766285"/>
      </dsp:txXfrm>
    </dsp:sp>
    <dsp:sp modelId="{4FBC74A1-D74F-4DB4-9CEC-E6CFE6A1DBF4}">
      <dsp:nvSpPr>
        <dsp:cNvPr id="0" name=""/>
        <dsp:cNvSpPr/>
      </dsp:nvSpPr>
      <dsp:spPr>
        <a:xfrm>
          <a:off x="0" y="2879417"/>
          <a:ext cx="10509249" cy="766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50BE5-AF25-4DD8-8C14-68848B52B115}">
      <dsp:nvSpPr>
        <dsp:cNvPr id="0" name=""/>
        <dsp:cNvSpPr/>
      </dsp:nvSpPr>
      <dsp:spPr>
        <a:xfrm>
          <a:off x="231801" y="3051832"/>
          <a:ext cx="421456" cy="4214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5DE74-648C-4B00-A5AA-43E9E7E0B291}">
      <dsp:nvSpPr>
        <dsp:cNvPr id="0" name=""/>
        <dsp:cNvSpPr/>
      </dsp:nvSpPr>
      <dsp:spPr>
        <a:xfrm>
          <a:off x="885059" y="2879417"/>
          <a:ext cx="9623325" cy="76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99" tIns="81099" rIns="81099" bIns="8109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~609 Clients Retained Permanent Housing</a:t>
          </a:r>
        </a:p>
      </dsp:txBody>
      <dsp:txXfrm>
        <a:off x="885059" y="2879417"/>
        <a:ext cx="9623325" cy="766285"/>
      </dsp:txXfrm>
    </dsp:sp>
    <dsp:sp modelId="{D83B0CFE-AED4-47D6-AEFB-48972B8B3560}">
      <dsp:nvSpPr>
        <dsp:cNvPr id="0" name=""/>
        <dsp:cNvSpPr/>
      </dsp:nvSpPr>
      <dsp:spPr>
        <a:xfrm>
          <a:off x="0" y="3837274"/>
          <a:ext cx="10509249" cy="766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B8246-3ABE-4072-AF62-067368E838F0}">
      <dsp:nvSpPr>
        <dsp:cNvPr id="0" name=""/>
        <dsp:cNvSpPr/>
      </dsp:nvSpPr>
      <dsp:spPr>
        <a:xfrm>
          <a:off x="231801" y="4009688"/>
          <a:ext cx="421456" cy="4214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61475-7791-44FE-951B-18830FF08231}">
      <dsp:nvSpPr>
        <dsp:cNvPr id="0" name=""/>
        <dsp:cNvSpPr/>
      </dsp:nvSpPr>
      <dsp:spPr>
        <a:xfrm>
          <a:off x="885059" y="3837274"/>
          <a:ext cx="4729162" cy="76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99" tIns="81099" rIns="81099" bIns="8109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~413 Transitions to More Permanent Housing </a:t>
          </a:r>
        </a:p>
      </dsp:txBody>
      <dsp:txXfrm>
        <a:off x="885059" y="3837274"/>
        <a:ext cx="4729162" cy="766285"/>
      </dsp:txXfrm>
    </dsp:sp>
    <dsp:sp modelId="{F5C66B96-F1F2-481B-8030-0F32B9EC2815}">
      <dsp:nvSpPr>
        <dsp:cNvPr id="0" name=""/>
        <dsp:cNvSpPr/>
      </dsp:nvSpPr>
      <dsp:spPr>
        <a:xfrm>
          <a:off x="5614221" y="3837274"/>
          <a:ext cx="4894162" cy="76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99" tIns="81099" rIns="81099" bIns="8109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Permanent: 332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Temporary: 66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Shelter: 15</a:t>
          </a:r>
        </a:p>
      </dsp:txBody>
      <dsp:txXfrm>
        <a:off x="5614221" y="3837274"/>
        <a:ext cx="4894162" cy="766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42399-E341-4E06-AD81-7C59A4BB6AF4}">
      <dsp:nvSpPr>
        <dsp:cNvPr id="0" name=""/>
        <dsp:cNvSpPr/>
      </dsp:nvSpPr>
      <dsp:spPr>
        <a:xfrm>
          <a:off x="1023007" y="1166306"/>
          <a:ext cx="1097085" cy="1097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C6589-BD75-484E-8FF1-09C020DBE55E}">
      <dsp:nvSpPr>
        <dsp:cNvPr id="0" name=""/>
        <dsp:cNvSpPr/>
      </dsp:nvSpPr>
      <dsp:spPr>
        <a:xfrm>
          <a:off x="4285" y="2361294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Goal 1: Maintain 525 Shelter Beds</a:t>
          </a:r>
        </a:p>
      </dsp:txBody>
      <dsp:txXfrm>
        <a:off x="4285" y="2361294"/>
        <a:ext cx="3134531" cy="470179"/>
      </dsp:txXfrm>
    </dsp:sp>
    <dsp:sp modelId="{FFDDF7BF-EDDC-40DA-BDE3-B8A16F7D0D5B}">
      <dsp:nvSpPr>
        <dsp:cNvPr id="0" name=""/>
        <dsp:cNvSpPr/>
      </dsp:nvSpPr>
      <dsp:spPr>
        <a:xfrm>
          <a:off x="4285" y="2877010"/>
          <a:ext cx="3134531" cy="56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Progress: 586 shelter beds are currently operational</a:t>
          </a:r>
        </a:p>
      </dsp:txBody>
      <dsp:txXfrm>
        <a:off x="4285" y="2877010"/>
        <a:ext cx="3134531" cy="566091"/>
      </dsp:txXfrm>
    </dsp:sp>
    <dsp:sp modelId="{B35663B2-EC6E-48BB-BC9C-647698791F29}">
      <dsp:nvSpPr>
        <dsp:cNvPr id="0" name=""/>
        <dsp:cNvSpPr/>
      </dsp:nvSpPr>
      <dsp:spPr>
        <a:xfrm>
          <a:off x="4706082" y="1166306"/>
          <a:ext cx="1097085" cy="10970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83060-9B97-4600-9319-49E770824915}">
      <dsp:nvSpPr>
        <dsp:cNvPr id="0" name=""/>
        <dsp:cNvSpPr/>
      </dsp:nvSpPr>
      <dsp:spPr>
        <a:xfrm>
          <a:off x="3687359" y="2361294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Goal 2: Create 15 New Safe Parking Spaces (total 51 spaces)</a:t>
          </a:r>
        </a:p>
      </dsp:txBody>
      <dsp:txXfrm>
        <a:off x="3687359" y="2361294"/>
        <a:ext cx="3134531" cy="470179"/>
      </dsp:txXfrm>
    </dsp:sp>
    <dsp:sp modelId="{8C27BD94-8032-49DF-B528-456E17595C0F}">
      <dsp:nvSpPr>
        <dsp:cNvPr id="0" name=""/>
        <dsp:cNvSpPr/>
      </dsp:nvSpPr>
      <dsp:spPr>
        <a:xfrm>
          <a:off x="3687359" y="2877010"/>
          <a:ext cx="3134531" cy="56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Progress: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19 new spaces added since July 1, 2025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41 spaces currently operational</a:t>
          </a:r>
        </a:p>
      </dsp:txBody>
      <dsp:txXfrm>
        <a:off x="3687359" y="2877010"/>
        <a:ext cx="3134531" cy="566091"/>
      </dsp:txXfrm>
    </dsp:sp>
    <dsp:sp modelId="{5E5D6D6A-39E9-4CB2-A927-C0CCB7072A7E}">
      <dsp:nvSpPr>
        <dsp:cNvPr id="0" name=""/>
        <dsp:cNvSpPr/>
      </dsp:nvSpPr>
      <dsp:spPr>
        <a:xfrm>
          <a:off x="8389156" y="1166306"/>
          <a:ext cx="1097085" cy="10970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8908E-A42E-4AB7-8761-7345B40AD2B5}">
      <dsp:nvSpPr>
        <dsp:cNvPr id="0" name=""/>
        <dsp:cNvSpPr/>
      </dsp:nvSpPr>
      <dsp:spPr>
        <a:xfrm>
          <a:off x="7370433" y="2361294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Goal 3: Transition 300 People to More Permanent Housing </a:t>
          </a:r>
        </a:p>
      </dsp:txBody>
      <dsp:txXfrm>
        <a:off x="7370433" y="2361294"/>
        <a:ext cx="3134531" cy="470179"/>
      </dsp:txXfrm>
    </dsp:sp>
    <dsp:sp modelId="{1A43E580-5A32-4A2D-81DD-8B9181BE7F93}">
      <dsp:nvSpPr>
        <dsp:cNvPr id="0" name=""/>
        <dsp:cNvSpPr/>
      </dsp:nvSpPr>
      <dsp:spPr>
        <a:xfrm>
          <a:off x="7370433" y="2877010"/>
          <a:ext cx="3134531" cy="56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Progress: 178+ transitions to more permanent housing (~60% accomplished) </a:t>
          </a:r>
        </a:p>
      </dsp:txBody>
      <dsp:txXfrm>
        <a:off x="7370433" y="2877010"/>
        <a:ext cx="3134531" cy="566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C1954-B190-8A48-B726-6C8D1730B606}" type="datetimeFigureOut">
              <a:rPr lang="en-VE" smtClean="0"/>
              <a:t>01/26/2026</a:t>
            </a:fld>
            <a:endParaRPr lang="en-V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18DE4-D3C1-9A47-8022-E43917FD018D}" type="slidenum">
              <a:rPr lang="en-VE" smtClean="0"/>
              <a:t>‹#›</a:t>
            </a:fld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95744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18DE4-D3C1-9A47-8022-E43917FD018D}" type="slidenum">
              <a:rPr lang="en-VE" smtClean="0"/>
              <a:t>1</a:t>
            </a:fld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215891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18DE4-D3C1-9A47-8022-E43917FD018D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94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Rental Assistance </a:t>
            </a:r>
          </a:p>
          <a:p>
            <a:r>
              <a:rPr lang="en-US"/>
              <a:t>Community Building </a:t>
            </a:r>
          </a:p>
          <a:p>
            <a:r>
              <a:rPr lang="en-US"/>
              <a:t>Medical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18DE4-D3C1-9A47-8022-E43917FD018D}" type="slidenum">
              <a:rPr lang="en-VE" smtClean="0"/>
              <a:t>6</a:t>
            </a:fld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5421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July 1, 2025 – June 30, 2027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18DE4-D3C1-9A47-8022-E43917FD018D}" type="slidenum">
              <a:rPr lang="en-VE" smtClean="0"/>
              <a:t>8</a:t>
            </a:fld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145952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48BE4-A4C6-415F-9BBC-7E2E3CEF7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4713288"/>
            <a:ext cx="4614862" cy="647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Presentation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7C970-D7A4-E444-B068-3C8DB778BC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7505" y="3700649"/>
            <a:ext cx="9144000" cy="718950"/>
          </a:xfrm>
        </p:spPr>
        <p:txBody>
          <a:bodyPr/>
          <a:lstStyle>
            <a:lvl1pPr marL="0" indent="0" algn="l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Presenter Name, Title, Department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E5591-3CD0-7A49-AD04-9BE7752353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7505" y="2534032"/>
            <a:ext cx="9144000" cy="1074542"/>
          </a:xfrm>
        </p:spPr>
        <p:txBody>
          <a:bodyPr anchor="b">
            <a:normAutofit/>
          </a:bodyPr>
          <a:lstStyle>
            <a:lvl1pPr algn="l"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pic>
        <p:nvPicPr>
          <p:cNvPr id="4" name="Picture 3" descr="City of Bend logo.">
            <a:extLst>
              <a:ext uri="{FF2B5EF4-FFF2-40B4-BE49-F238E27FC236}">
                <a16:creationId xmlns:a16="http://schemas.microsoft.com/office/drawing/2014/main" id="{457D9130-9183-2C04-1507-F33F78876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807" y="-12903"/>
            <a:ext cx="2782556" cy="27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1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terials in Alternate Format Requ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B5238-41BA-451C-966E-C74B18EE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3295" y="2039535"/>
            <a:ext cx="8042564" cy="40435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400"/>
              <a:t>You can obtain this information in alternate formats such as Braille, electronic format, etc. Free language assistance services are also available. Please contact </a:t>
            </a:r>
            <a:r>
              <a:rPr lang="en-US" sz="2400">
                <a:highlight>
                  <a:srgbClr val="FFFF00"/>
                </a:highlight>
              </a:rPr>
              <a:t>[Project Manager or Document Creator]</a:t>
            </a:r>
            <a:r>
              <a:rPr lang="en-US" sz="2400"/>
              <a:t> at </a:t>
            </a:r>
            <a:r>
              <a:rPr lang="en-US" sz="2400">
                <a:highlight>
                  <a:srgbClr val="FFFF00"/>
                </a:highlight>
              </a:rPr>
              <a:t>[email] </a:t>
            </a:r>
            <a:r>
              <a:rPr lang="en-US" sz="2400"/>
              <a:t>or </a:t>
            </a:r>
            <a:r>
              <a:rPr lang="en-US" sz="2400">
                <a:highlight>
                  <a:srgbClr val="FFFF00"/>
                </a:highlight>
              </a:rPr>
              <a:t>[telephone number]. </a:t>
            </a:r>
            <a:r>
              <a:rPr lang="en-US" sz="2400"/>
              <a:t>Relay Users Dial 7-1-1.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6659F-9343-4F15-AA39-6294E7D3D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1902"/>
            <a:ext cx="10515600" cy="956599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z="2800"/>
              <a:t>Accessible Meeting Information</a:t>
            </a:r>
            <a:endParaRPr lang="en-US" sz="2800" b="1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5" name="image10.png" descr="ISA Wheelchair icon.">
            <a:extLst>
              <a:ext uri="{FF2B5EF4-FFF2-40B4-BE49-F238E27FC236}">
                <a16:creationId xmlns:a16="http://schemas.microsoft.com/office/drawing/2014/main" id="{360BB738-557D-E243-8A8C-FEE37D736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1923"/>
          <a:stretch>
            <a:fillRect/>
          </a:stretch>
        </p:blipFill>
        <p:spPr bwMode="auto">
          <a:xfrm>
            <a:off x="725347" y="1899797"/>
            <a:ext cx="675039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8A175F-00B9-E966-BFE2-5FC2ADA1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30097" y="1082936"/>
            <a:ext cx="110220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5" name="Picture 4" descr="A blue circle with white text in a circle&#10;&#10;Description automatically generated">
            <a:extLst>
              <a:ext uri="{FF2B5EF4-FFF2-40B4-BE49-F238E27FC236}">
                <a16:creationId xmlns:a16="http://schemas.microsoft.com/office/drawing/2014/main" id="{A5D85D0F-0168-37E5-2294-455FFA790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2598" y="1962630"/>
            <a:ext cx="612887" cy="612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10750E-BD48-0290-DF82-C0985675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4235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4027"/>
            <a:ext cx="10515600" cy="150018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4452"/>
            <a:ext cx="10515600" cy="150018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5EDC6-FED6-ABF2-219F-31509CA45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236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300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AE70D-0521-9746-A552-6E1F940E3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3608"/>
            <a:ext cx="518160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F70D-A0F3-234A-B753-E2E3BA6B4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3608"/>
            <a:ext cx="518160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3E4F95-2580-5041-AA53-06498328D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7954EB-296D-35BB-E09D-81E522097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30097" y="1082936"/>
            <a:ext cx="110220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2F2CDC2-5B59-8FA7-6819-8889E42DF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4235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21CD76-25D5-594E-ADEB-CB807E589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3608"/>
            <a:ext cx="1050925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1894FA-EFE4-FCF3-8BA5-5ACBD42CA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30097" y="1082936"/>
            <a:ext cx="110220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06B261B-6071-62C6-C9C4-CAD1FE35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4235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5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FC80-E65C-D74C-8074-207303D8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93193"/>
            <a:ext cx="6172200" cy="54678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D7A09-E74F-D346-A311-2AAE4E50A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3932237" cy="4298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D87D0-B602-114E-A444-F8DA96642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11283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Add Title</a:t>
            </a:r>
            <a:endParaRPr lang="en-V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D30340-123D-BD03-EB22-EE8CA61F4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30097" y="1570038"/>
            <a:ext cx="43839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3A9DCF2-5AFD-56C9-13D4-72272E3CF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4235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48254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B47C4A-270D-F348-9128-DCB2B6048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1234458"/>
            <a:ext cx="6386566" cy="43890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FB0686-C626-E548-80D4-E39FC23F4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5213" y="1234459"/>
            <a:ext cx="3932237" cy="438908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523BF7-C542-FB4F-8048-2B4489E5C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09738C-EA84-719D-B454-9AB8FE613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30097" y="1082936"/>
            <a:ext cx="110220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A5C680-04AA-7718-D95A-41FF35C20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4235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9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B47C4A-270D-F348-9128-DCB2B6048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884" y="1234458"/>
            <a:ext cx="6386566" cy="43890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FB0686-C626-E548-80D4-E39FC23F4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550" y="1234459"/>
            <a:ext cx="3932237" cy="438908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523BF7-C542-FB4F-8048-2B4489E5C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V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09738C-EA84-719D-B454-9AB8FE613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30097" y="1082936"/>
            <a:ext cx="110220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0F62CDB-41FA-AA53-32A9-6DBE875E3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4235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8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FF68547-8F81-DBA2-1870-65CF264955D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719666"/>
            <a:ext cx="10515600" cy="541866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66F808-683E-E038-7E37-266238B6A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594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710AB34-0EB9-E6A5-38E4-8320CB5B7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4235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240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terials in Alternate Format Requ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B5238-41BA-451C-966E-C74B18EE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3295" y="2039535"/>
            <a:ext cx="8042564" cy="40435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400"/>
              <a:t>You can obtain this information in alternate formats such as Braille, electronic format, etc. Free language assistance services are also available. Please contact </a:t>
            </a:r>
            <a:r>
              <a:rPr lang="en-US" sz="2400">
                <a:highlight>
                  <a:srgbClr val="FFFF00"/>
                </a:highlight>
              </a:rPr>
              <a:t>[Project Manager or Document Creator]</a:t>
            </a:r>
            <a:r>
              <a:rPr lang="en-US" sz="2400"/>
              <a:t> at </a:t>
            </a:r>
            <a:r>
              <a:rPr lang="en-US" sz="2400">
                <a:highlight>
                  <a:srgbClr val="FFFF00"/>
                </a:highlight>
              </a:rPr>
              <a:t>[email] </a:t>
            </a:r>
            <a:r>
              <a:rPr lang="en-US" sz="2400"/>
              <a:t>or </a:t>
            </a:r>
            <a:r>
              <a:rPr lang="en-US" sz="2400">
                <a:highlight>
                  <a:srgbClr val="FFFF00"/>
                </a:highlight>
              </a:rPr>
              <a:t>[telephone number]. </a:t>
            </a:r>
            <a:r>
              <a:rPr lang="en-US" sz="2400"/>
              <a:t>Relay Users Dial 7-1-1.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6659F-9343-4F15-AA39-6294E7D3D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1902"/>
            <a:ext cx="10515600" cy="956599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z="2800"/>
              <a:t>Language Assistance Services &amp; Accommodation Information for People with Disabilities</a:t>
            </a:r>
            <a:endParaRPr lang="en-US" sz="2800" b="1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5" name="image10.png" descr="ISA Wheelchair icon.">
            <a:extLst>
              <a:ext uri="{FF2B5EF4-FFF2-40B4-BE49-F238E27FC236}">
                <a16:creationId xmlns:a16="http://schemas.microsoft.com/office/drawing/2014/main" id="{360BB738-557D-E243-8A8C-FEE37D736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1923"/>
          <a:stretch>
            <a:fillRect/>
          </a:stretch>
        </p:blipFill>
        <p:spPr bwMode="auto">
          <a:xfrm>
            <a:off x="725347" y="1899797"/>
            <a:ext cx="675039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8A175F-00B9-E966-BFE2-5FC2ADA1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30097" y="1082936"/>
            <a:ext cx="110220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5" name="Picture 4" descr="A blue circle with white text in a circle&#10;&#10;Description automatically generated">
            <a:extLst>
              <a:ext uri="{FF2B5EF4-FFF2-40B4-BE49-F238E27FC236}">
                <a16:creationId xmlns:a16="http://schemas.microsoft.com/office/drawing/2014/main" id="{A5D85D0F-0168-37E5-2294-455FFA790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2598" y="1962630"/>
            <a:ext cx="612887" cy="612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A4B0B7-15D5-69CB-0B83-E27490EB5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4235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E9E81-4F3D-E044-B745-2E9D43C9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0F2F3-C089-C54E-9F4F-4BB94AB9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30826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82" r:id="rId7"/>
    <p:sldLayoutId id="2147483772" r:id="rId8"/>
    <p:sldLayoutId id="2147483784" r:id="rId9"/>
    <p:sldLayoutId id="214748378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okeefe@bendoregon.gov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191426-F10A-4527-1991-6E8804489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January 27,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5DD37-7E2A-557E-7925-5A72DE22E0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Brook O’Keefe, Houseless Services Coordinator, Housing Division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827079-3406-679F-FE59-F11CA6918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2025 Houseless Services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233122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78E1F56-FD19-51FC-4A88-97525D71884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EB1075E-AC39-7B77-52DD-6C398651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2025 Point-in-Time Count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F142B-F81C-9405-083F-CFAF445EDF12}"/>
              </a:ext>
            </a:extLst>
          </p:cNvPr>
          <p:cNvSpPr txBox="1"/>
          <p:nvPr/>
        </p:nvSpPr>
        <p:spPr>
          <a:xfrm>
            <a:off x="6089650" y="5788524"/>
            <a:ext cx="1961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226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Low-barrier beds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B2B9E8-7471-808B-24AA-80DF69B27D6E}"/>
              </a:ext>
            </a:extLst>
          </p:cNvPr>
          <p:cNvSpPr txBox="1"/>
          <p:nvPr/>
        </p:nvSpPr>
        <p:spPr>
          <a:xfrm>
            <a:off x="4202836" y="5788525"/>
            <a:ext cx="172698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ptos" panose="020B0004020202020204" pitchFamily="34" charset="0"/>
              </a:rPr>
              <a:t>586</a:t>
            </a:r>
            <a:br>
              <a:rPr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ptos" panose="020B0004020202020204" pitchFamily="34" charset="0"/>
              </a:rPr>
              <a:t>Beds in Bend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89230ED-B20D-42A5-AC9D-1D7213079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453"/>
          <a:stretch/>
        </p:blipFill>
        <p:spPr>
          <a:xfrm>
            <a:off x="8680185" y="1865408"/>
            <a:ext cx="1139046" cy="11597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078A75-68FC-3DEA-EC7E-67CFE3264C49}"/>
              </a:ext>
            </a:extLst>
          </p:cNvPr>
          <p:cNvSpPr txBox="1"/>
          <p:nvPr/>
        </p:nvSpPr>
        <p:spPr>
          <a:xfrm>
            <a:off x="7758560" y="3074037"/>
            <a:ext cx="298229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b="1" i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2108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ptos" panose="020B0004020202020204" pitchFamily="34" charset="0"/>
              </a:rPr>
              <a:t>people experiencing houselessness</a:t>
            </a:r>
          </a:p>
          <a:p>
            <a:pPr algn="ctr">
              <a:defRPr/>
            </a:pPr>
            <a:r>
              <a:rPr lang="en-US" i="0">
                <a:solidFill>
                  <a:srgbClr val="212121"/>
                </a:solidFill>
                <a:effectLst/>
              </a:rPr>
              <a:t>17% increase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96265353-FB3E-F0DB-7D87-811C553C9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1070" y="4876851"/>
            <a:ext cx="873816" cy="87381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6950BC2D-E661-6CB0-783E-F42513AB7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8918" y="4876851"/>
            <a:ext cx="906373" cy="911673"/>
          </a:xfrm>
          <a:prstGeom prst="rect">
            <a:avLst/>
          </a:prstGeom>
        </p:spPr>
      </p:pic>
      <p:sp>
        <p:nvSpPr>
          <p:cNvPr id="9" name="object 30">
            <a:extLst>
              <a:ext uri="{FF2B5EF4-FFF2-40B4-BE49-F238E27FC236}">
                <a16:creationId xmlns:a16="http://schemas.microsoft.com/office/drawing/2014/main" id="{DAF6B517-C6B6-4E82-8816-9E1AB5BF980C}"/>
              </a:ext>
            </a:extLst>
          </p:cNvPr>
          <p:cNvSpPr/>
          <p:nvPr/>
        </p:nvSpPr>
        <p:spPr>
          <a:xfrm>
            <a:off x="8390666" y="4968313"/>
            <a:ext cx="289519" cy="684685"/>
          </a:xfrm>
          <a:custGeom>
            <a:avLst/>
            <a:gdLst/>
            <a:ahLst/>
            <a:cxnLst/>
            <a:rect l="l" t="t" r="r" b="b"/>
            <a:pathLst>
              <a:path w="339089" h="784225">
                <a:moveTo>
                  <a:pt x="0" y="490729"/>
                </a:moveTo>
                <a:lnTo>
                  <a:pt x="169452" y="783997"/>
                </a:lnTo>
                <a:lnTo>
                  <a:pt x="338904" y="490729"/>
                </a:lnTo>
                <a:lnTo>
                  <a:pt x="246642" y="490729"/>
                </a:lnTo>
                <a:lnTo>
                  <a:pt x="246642" y="0"/>
                </a:lnTo>
                <a:lnTo>
                  <a:pt x="92262" y="0"/>
                </a:lnTo>
                <a:lnTo>
                  <a:pt x="92262" y="490729"/>
                </a:lnTo>
                <a:lnTo>
                  <a:pt x="0" y="490729"/>
                </a:lnTo>
                <a:close/>
              </a:path>
            </a:pathLst>
          </a:custGeom>
          <a:ln w="438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7CA400BB-54B3-A21D-493C-A78EA4C79839}"/>
              </a:ext>
            </a:extLst>
          </p:cNvPr>
          <p:cNvSpPr/>
          <p:nvPr/>
        </p:nvSpPr>
        <p:spPr>
          <a:xfrm>
            <a:off x="2595838" y="3635509"/>
            <a:ext cx="939452" cy="459287"/>
          </a:xfrm>
          <a:prstGeom prst="leftRightArrow">
            <a:avLst/>
          </a:prstGeom>
          <a:solidFill>
            <a:srgbClr val="00717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F66DB1-9A86-C8D8-7E86-1BFE923A1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453"/>
          <a:stretch/>
        </p:blipFill>
        <p:spPr>
          <a:xfrm>
            <a:off x="2496041" y="1829427"/>
            <a:ext cx="1139046" cy="1159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87A402-E1FA-E7BB-64E5-6001CD03C764}"/>
              </a:ext>
            </a:extLst>
          </p:cNvPr>
          <p:cNvSpPr txBox="1"/>
          <p:nvPr/>
        </p:nvSpPr>
        <p:spPr>
          <a:xfrm>
            <a:off x="1606737" y="2989178"/>
            <a:ext cx="298229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ptos" panose="020B0004020202020204" pitchFamily="34" charset="0"/>
              </a:rPr>
              <a:t>1001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ptos" panose="020B0004020202020204" pitchFamily="34" charset="0"/>
              </a:rPr>
              <a:t>people experiencing houselessness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622ACC-9752-E2D5-2B2D-23775FAB21A1}"/>
              </a:ext>
            </a:extLst>
          </p:cNvPr>
          <p:cNvSpPr/>
          <p:nvPr/>
        </p:nvSpPr>
        <p:spPr>
          <a:xfrm>
            <a:off x="761654" y="1299752"/>
            <a:ext cx="4672463" cy="486672"/>
          </a:xfrm>
          <a:prstGeom prst="rect">
            <a:avLst/>
          </a:prstGeom>
          <a:solidFill>
            <a:srgbClr val="00707B"/>
          </a:solidFill>
        </p:spPr>
        <p:txBody>
          <a:bodyPr vert="horz" wrap="square" lIns="0" tIns="85725" rIns="0" bIns="0" rtlCol="0" anchor="ctr">
            <a:spAutoFit/>
          </a:bodyPr>
          <a:lstStyle/>
          <a:p>
            <a:pPr marL="304800">
              <a:spcBef>
                <a:spcPts val="675"/>
              </a:spcBef>
            </a:pPr>
            <a:endParaRPr lang="en-US" sz="2600" b="1" spc="-5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03A37-602F-4E44-E19D-3BC117F7D12D}"/>
              </a:ext>
            </a:extLst>
          </p:cNvPr>
          <p:cNvSpPr txBox="1"/>
          <p:nvPr/>
        </p:nvSpPr>
        <p:spPr>
          <a:xfrm>
            <a:off x="729333" y="1305344"/>
            <a:ext cx="4672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chemeClr val="bg2"/>
                </a:solidFill>
                <a:latin typeface="+mj-lt"/>
              </a:rPr>
              <a:t>Bend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A95D55-22D4-D82F-A4A0-5F567A6621D1}"/>
              </a:ext>
            </a:extLst>
          </p:cNvPr>
          <p:cNvSpPr/>
          <p:nvPr/>
        </p:nvSpPr>
        <p:spPr>
          <a:xfrm>
            <a:off x="6795750" y="1308230"/>
            <a:ext cx="4672463" cy="486672"/>
          </a:xfrm>
          <a:prstGeom prst="rect">
            <a:avLst/>
          </a:prstGeom>
          <a:solidFill>
            <a:srgbClr val="00707B"/>
          </a:solidFill>
        </p:spPr>
        <p:txBody>
          <a:bodyPr vert="horz" wrap="square" lIns="0" tIns="85725" rIns="0" bIns="0" rtlCol="0" anchor="ctr">
            <a:spAutoFit/>
          </a:bodyPr>
          <a:lstStyle/>
          <a:p>
            <a:pPr marL="304800">
              <a:spcBef>
                <a:spcPts val="675"/>
              </a:spcBef>
            </a:pPr>
            <a:endParaRPr lang="en-US" sz="2600" b="1" spc="-5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089462-9A5C-7D67-A378-7714B827EC36}"/>
              </a:ext>
            </a:extLst>
          </p:cNvPr>
          <p:cNvSpPr txBox="1"/>
          <p:nvPr/>
        </p:nvSpPr>
        <p:spPr>
          <a:xfrm>
            <a:off x="6795750" y="1308230"/>
            <a:ext cx="4672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chemeClr val="bg2"/>
                </a:solidFill>
                <a:latin typeface="+mj-lt"/>
              </a:rPr>
              <a:t>Central Oregon (OR-503)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3727D-66BC-F719-A8C2-49D3C42046CB}"/>
              </a:ext>
            </a:extLst>
          </p:cNvPr>
          <p:cNvSpPr txBox="1"/>
          <p:nvPr/>
        </p:nvSpPr>
        <p:spPr>
          <a:xfrm>
            <a:off x="3535290" y="3552914"/>
            <a:ext cx="133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4% increase in 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2D160-31B1-D377-BBD6-C1FD75DB41D0}"/>
              </a:ext>
            </a:extLst>
          </p:cNvPr>
          <p:cNvSpPr txBox="1"/>
          <p:nvPr/>
        </p:nvSpPr>
        <p:spPr>
          <a:xfrm>
            <a:off x="1183907" y="3552638"/>
            <a:ext cx="141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5% decrease in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BF61EC-1A28-CB6C-D0C0-643C35C8E875}"/>
              </a:ext>
            </a:extLst>
          </p:cNvPr>
          <p:cNvSpPr/>
          <p:nvPr/>
        </p:nvSpPr>
        <p:spPr>
          <a:xfrm>
            <a:off x="3759768" y="4280766"/>
            <a:ext cx="4672463" cy="486672"/>
          </a:xfrm>
          <a:prstGeom prst="rect">
            <a:avLst/>
          </a:prstGeom>
          <a:solidFill>
            <a:srgbClr val="00707B"/>
          </a:solidFill>
        </p:spPr>
        <p:txBody>
          <a:bodyPr vert="horz" wrap="square" lIns="0" tIns="85725" rIns="0" bIns="0" rtlCol="0" anchor="ctr">
            <a:spAutoFit/>
          </a:bodyPr>
          <a:lstStyle/>
          <a:p>
            <a:pPr marL="304800">
              <a:spcBef>
                <a:spcPts val="675"/>
              </a:spcBef>
            </a:pPr>
            <a:endParaRPr lang="en-US" sz="2600" b="1" spc="-5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392C2-24C2-550A-94C6-E4B9CE929AC6}"/>
              </a:ext>
            </a:extLst>
          </p:cNvPr>
          <p:cNvSpPr txBox="1"/>
          <p:nvPr/>
        </p:nvSpPr>
        <p:spPr>
          <a:xfrm>
            <a:off x="3809499" y="4253085"/>
            <a:ext cx="4672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chemeClr val="bg2"/>
                </a:solidFill>
                <a:latin typeface="+mj-lt"/>
              </a:rPr>
              <a:t>Shelter Beds</a:t>
            </a:r>
          </a:p>
        </p:txBody>
      </p:sp>
    </p:spTree>
    <p:extLst>
      <p:ext uri="{BB962C8B-B14F-4D97-AF65-F5344CB8AC3E}">
        <p14:creationId xmlns:p14="http://schemas.microsoft.com/office/powerpoint/2010/main" val="165756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small white house with a pumpkin&#10;&#10;AI-generated content may be incorrect.">
            <a:extLst>
              <a:ext uri="{FF2B5EF4-FFF2-40B4-BE49-F238E27FC236}">
                <a16:creationId xmlns:a16="http://schemas.microsoft.com/office/drawing/2014/main" id="{43862DAA-C2AA-5889-691B-8B6A748D23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6934487" y="1842550"/>
            <a:ext cx="4871541" cy="3653656"/>
          </a:xfrm>
          <a:noFill/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93E7710-ECA2-6EB7-EE7D-CC01EF279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33607"/>
            <a:ext cx="6580517" cy="48715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City-Supported Shelters: </a:t>
            </a:r>
          </a:p>
          <a:p>
            <a:pPr lvl="1"/>
            <a:r>
              <a:rPr lang="en-US"/>
              <a:t>The Lighthouse Navigation Center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Franklin Avenue Shelter</a:t>
            </a:r>
          </a:p>
          <a:p>
            <a:pPr lvl="1"/>
            <a:r>
              <a:rPr lang="en-US"/>
              <a:t>Stepping Stone Shelter</a:t>
            </a:r>
          </a:p>
          <a:p>
            <a:pPr lvl="1"/>
            <a:r>
              <a:rPr lang="en-US"/>
              <a:t>Central Oregon Villages</a:t>
            </a:r>
          </a:p>
          <a:p>
            <a:r>
              <a:rPr lang="en-US"/>
              <a:t>2025 Accomplishments </a:t>
            </a:r>
          </a:p>
          <a:p>
            <a:pPr lvl="1"/>
            <a:r>
              <a:rPr lang="en-US"/>
              <a:t>10-bed expansion of Franklin Avenue Shelter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80,843+ bed nights provided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93% average utilization 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812 clients served 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221 transitions to more permanent housing</a:t>
            </a:r>
            <a:endParaRPr lang="en-US">
              <a:ea typeface="Calibri"/>
              <a:cs typeface="Calibri"/>
            </a:endParaRPr>
          </a:p>
          <a:p>
            <a:pPr lvl="2"/>
            <a:r>
              <a:rPr lang="en-US"/>
              <a:t>Temporary: 56</a:t>
            </a:r>
          </a:p>
          <a:p>
            <a:pPr lvl="2"/>
            <a:r>
              <a:rPr lang="en-US"/>
              <a:t>Permanent: 165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0B9655-2119-2EEA-2BE8-B312FA5B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/>
          <a:p>
            <a:r>
              <a:rPr lang="en-US"/>
              <a:t>Shelters </a:t>
            </a:r>
          </a:p>
        </p:txBody>
      </p:sp>
    </p:spTree>
    <p:extLst>
      <p:ext uri="{BB962C8B-B14F-4D97-AF65-F5344CB8AC3E}">
        <p14:creationId xmlns:p14="http://schemas.microsoft.com/office/powerpoint/2010/main" val="164372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row of small sheds&#10;&#10;AI-generated content may be incorrect.">
            <a:extLst>
              <a:ext uri="{FF2B5EF4-FFF2-40B4-BE49-F238E27FC236}">
                <a16:creationId xmlns:a16="http://schemas.microsoft.com/office/drawing/2014/main" id="{80175A5C-5DB6-CC30-D904-29DA0EEA8B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454" y="1669524"/>
            <a:ext cx="5616680" cy="375342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73199-EA4D-5F03-4F3C-BB27D135C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877" y="1241531"/>
            <a:ext cx="4988669" cy="46094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City-Supported Safe Parking </a:t>
            </a:r>
          </a:p>
          <a:p>
            <a:pPr lvl="1"/>
            <a:r>
              <a:rPr lang="en-US"/>
              <a:t>Mountain View Community Development </a:t>
            </a:r>
          </a:p>
          <a:p>
            <a:pPr lvl="1"/>
            <a:r>
              <a:rPr lang="en-US"/>
              <a:t>REACH </a:t>
            </a:r>
          </a:p>
          <a:p>
            <a:pPr lvl="1"/>
            <a:r>
              <a:rPr lang="en-US"/>
              <a:t>Central Oregon Villages </a:t>
            </a:r>
          </a:p>
          <a:p>
            <a:r>
              <a:rPr lang="en-US"/>
              <a:t>2025 Accomplishments: </a:t>
            </a:r>
          </a:p>
          <a:p>
            <a:pPr lvl="1"/>
            <a:r>
              <a:rPr lang="en-US"/>
              <a:t>25 new spaces added 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7,823+ bed nights provided 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78% average utilization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69+ clients served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29 transitions to more permanent housing</a:t>
            </a:r>
            <a:endParaRPr lang="en-US">
              <a:ea typeface="Calibri"/>
              <a:cs typeface="Calibri"/>
            </a:endParaRPr>
          </a:p>
          <a:p>
            <a:pPr lvl="2"/>
            <a:r>
              <a:rPr lang="en-US"/>
              <a:t>Temporary: 2</a:t>
            </a:r>
          </a:p>
          <a:p>
            <a:pPr lvl="2"/>
            <a:r>
              <a:rPr lang="en-US"/>
              <a:t>Permanent: 27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B77026-0124-7EAB-A982-0DCE975E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 Parking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0718E-2F35-44E5-B058-CCCEF0C69486}"/>
              </a:ext>
            </a:extLst>
          </p:cNvPr>
          <p:cNvSpPr txBox="1"/>
          <p:nvPr/>
        </p:nvSpPr>
        <p:spPr>
          <a:xfrm>
            <a:off x="748454" y="5422945"/>
            <a:ext cx="5616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Photo by Kaleb Riley</a:t>
            </a:r>
          </a:p>
        </p:txBody>
      </p:sp>
    </p:spTree>
    <p:extLst>
      <p:ext uri="{BB962C8B-B14F-4D97-AF65-F5344CB8AC3E}">
        <p14:creationId xmlns:p14="http://schemas.microsoft.com/office/powerpoint/2010/main" val="343955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1F94B-93BC-97E0-9545-DDEBF281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Housing-Focused Case Management at the Temporary Safe Stay Area</a:t>
            </a:r>
          </a:p>
        </p:txBody>
      </p:sp>
      <p:sp>
        <p:nvSpPr>
          <p:cNvPr id="5" name="AutoShape 2" descr="Rv outline">
            <a:extLst>
              <a:ext uri="{FF2B5EF4-FFF2-40B4-BE49-F238E27FC236}">
                <a16:creationId xmlns:a16="http://schemas.microsoft.com/office/drawing/2014/main" id="{1CB5E114-F2BE-EF15-6187-8077166951AC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xfrm>
            <a:off x="683332" y="1242265"/>
            <a:ext cx="9562354" cy="52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/>
              <a:t>Grantees</a:t>
            </a:r>
          </a:p>
          <a:p>
            <a:pPr lvl="1"/>
            <a:r>
              <a:rPr lang="en-US"/>
              <a:t>NeighborImpact (data &amp; case conferencing)</a:t>
            </a:r>
          </a:p>
          <a:p>
            <a:pPr lvl="1"/>
            <a:r>
              <a:rPr lang="en-US"/>
              <a:t>Central Oregon Villages </a:t>
            </a:r>
          </a:p>
          <a:p>
            <a:pPr lvl="1"/>
            <a:r>
              <a:rPr lang="en-US"/>
              <a:t>Companion Animal Medical Project </a:t>
            </a:r>
          </a:p>
          <a:p>
            <a:pPr lvl="1"/>
            <a:r>
              <a:rPr lang="en-US"/>
              <a:t>Mosaic Community Health </a:t>
            </a:r>
          </a:p>
          <a:p>
            <a:pPr lvl="1"/>
            <a:r>
              <a:rPr lang="en-US"/>
              <a:t>REACH</a:t>
            </a:r>
          </a:p>
          <a:p>
            <a:pPr lvl="1"/>
            <a:r>
              <a:rPr lang="en-US"/>
              <a:t>Shepherd’s House Ministries </a:t>
            </a:r>
          </a:p>
          <a:p>
            <a:r>
              <a:rPr lang="en-US"/>
              <a:t>2025 Accomplishments</a:t>
            </a:r>
          </a:p>
          <a:p>
            <a:pPr lvl="1"/>
            <a:r>
              <a:rPr lang="en-US"/>
              <a:t>327 clients served 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5,728 service hours provided 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2,753 client engagements 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36 transitions to more permanent housing </a:t>
            </a:r>
            <a:endParaRPr lang="en-US">
              <a:ea typeface="Calibri"/>
              <a:cs typeface="Calibri"/>
            </a:endParaRPr>
          </a:p>
          <a:p>
            <a:pPr lvl="2"/>
            <a:r>
              <a:rPr lang="en-US"/>
              <a:t>Shelter: 14</a:t>
            </a:r>
          </a:p>
          <a:p>
            <a:pPr lvl="2"/>
            <a:r>
              <a:rPr lang="en-US"/>
              <a:t>Temporary: 8</a:t>
            </a:r>
          </a:p>
          <a:p>
            <a:pPr lvl="2"/>
            <a:r>
              <a:rPr lang="en-US"/>
              <a:t>Permanent: 14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8" name="AutoShape 4" descr="Rv outline">
            <a:extLst>
              <a:ext uri="{FF2B5EF4-FFF2-40B4-BE49-F238E27FC236}">
                <a16:creationId xmlns:a16="http://schemas.microsoft.com/office/drawing/2014/main" id="{8EC30AC3-C929-AAFB-7E02-4A7B9149D3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596551" cy="259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Rv outline">
            <a:extLst>
              <a:ext uri="{FF2B5EF4-FFF2-40B4-BE49-F238E27FC236}">
                <a16:creationId xmlns:a16="http://schemas.microsoft.com/office/drawing/2014/main" id="{BC895686-9E2B-0094-C835-7A7A306471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5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Home outline">
            <a:extLst>
              <a:ext uri="{FF2B5EF4-FFF2-40B4-BE49-F238E27FC236}">
                <a16:creationId xmlns:a16="http://schemas.microsoft.com/office/drawing/2014/main" id="{0539E559-534B-AC46-F8A0-4776D908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9782" y="1439554"/>
            <a:ext cx="4609408" cy="4609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986A-DE75-F22F-C82F-377486DBB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90825"/>
            <a:ext cx="5459627" cy="5896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sz="1500">
              <a:ea typeface="Calibri"/>
              <a:cs typeface="Calibri"/>
            </a:endParaRPr>
          </a:p>
          <a:p>
            <a:r>
              <a:rPr lang="en-US" sz="1500">
                <a:ea typeface="Calibri"/>
                <a:cs typeface="Calibri"/>
              </a:rPr>
              <a:t>Outreach</a:t>
            </a:r>
          </a:p>
          <a:p>
            <a:pPr lvl="1"/>
            <a:r>
              <a:rPr lang="en-US" sz="1500">
                <a:ea typeface="Calibri"/>
                <a:cs typeface="Calibri"/>
              </a:rPr>
              <a:t>Mosaic Community Health </a:t>
            </a:r>
          </a:p>
          <a:p>
            <a:pPr lvl="2"/>
            <a:r>
              <a:rPr lang="en-US" sz="1500">
                <a:ea typeface="Calibri"/>
                <a:cs typeface="Calibri"/>
              </a:rPr>
              <a:t>154 clients served </a:t>
            </a:r>
          </a:p>
          <a:p>
            <a:pPr lvl="2"/>
            <a:r>
              <a:rPr lang="en-US" sz="1500">
                <a:ea typeface="Calibri"/>
                <a:cs typeface="Calibri"/>
              </a:rPr>
              <a:t>442 client engagements</a:t>
            </a:r>
          </a:p>
          <a:p>
            <a:pPr lvl="2"/>
            <a:r>
              <a:rPr lang="en-US" sz="1500">
                <a:ea typeface="Calibri"/>
                <a:cs typeface="Calibri"/>
              </a:rPr>
              <a:t>3 Transitions to more permanent housing </a:t>
            </a:r>
          </a:p>
          <a:p>
            <a:pPr lvl="3"/>
            <a:r>
              <a:rPr lang="en-US" sz="1500">
                <a:ea typeface="Calibri"/>
                <a:cs typeface="Calibri"/>
              </a:rPr>
              <a:t>Permanent: 1 </a:t>
            </a:r>
          </a:p>
          <a:p>
            <a:pPr lvl="3"/>
            <a:r>
              <a:rPr lang="en-US" sz="1500">
                <a:ea typeface="Calibri"/>
                <a:cs typeface="Calibri"/>
              </a:rPr>
              <a:t>Shelter: 2</a:t>
            </a:r>
          </a:p>
          <a:p>
            <a:r>
              <a:rPr lang="en-US" sz="1500">
                <a:ea typeface="Calibri"/>
                <a:cs typeface="Calibri"/>
              </a:rPr>
              <a:t>Permanent Supportive Housing </a:t>
            </a:r>
            <a:endParaRPr lang="en-US"/>
          </a:p>
          <a:p>
            <a:pPr lvl="1"/>
            <a:r>
              <a:rPr lang="en-US" sz="1500">
                <a:ea typeface="Calibri"/>
                <a:cs typeface="Calibri"/>
              </a:rPr>
              <a:t>FUSE Housing Collaborative </a:t>
            </a:r>
          </a:p>
          <a:p>
            <a:pPr lvl="2"/>
            <a:r>
              <a:rPr lang="en-US" sz="1500">
                <a:ea typeface="Calibri"/>
                <a:cs typeface="Calibri"/>
              </a:rPr>
              <a:t>337 clients served </a:t>
            </a:r>
          </a:p>
          <a:p>
            <a:pPr lvl="3"/>
            <a:r>
              <a:rPr lang="en-US" sz="1500">
                <a:ea typeface="Calibri"/>
                <a:cs typeface="Calibri"/>
              </a:rPr>
              <a:t>All clients maintained permanent housing</a:t>
            </a:r>
          </a:p>
          <a:p>
            <a:pPr lvl="2"/>
            <a:r>
              <a:rPr lang="en-US" sz="1500">
                <a:ea typeface="Calibri"/>
                <a:cs typeface="Calibri"/>
              </a:rPr>
              <a:t>1,156 client engagements </a:t>
            </a:r>
          </a:p>
          <a:p>
            <a:r>
              <a:rPr lang="en-US" sz="1500">
                <a:ea typeface="Calibri"/>
                <a:cs typeface="Calibri"/>
              </a:rPr>
              <a:t>Prevention Services: </a:t>
            </a:r>
          </a:p>
          <a:p>
            <a:pPr lvl="1"/>
            <a:r>
              <a:rPr lang="en-US" sz="1500">
                <a:ea typeface="Calibri"/>
                <a:cs typeface="Calibri"/>
              </a:rPr>
              <a:t>Thrive Central Oregon </a:t>
            </a:r>
          </a:p>
          <a:p>
            <a:pPr lvl="1"/>
            <a:r>
              <a:rPr lang="en-US" sz="1500">
                <a:ea typeface="Calibri"/>
                <a:cs typeface="Calibri"/>
              </a:rPr>
              <a:t>Saving Grace </a:t>
            </a:r>
          </a:p>
          <a:p>
            <a:pPr lvl="1"/>
            <a:r>
              <a:rPr lang="en-US" sz="1500">
                <a:ea typeface="Calibri"/>
                <a:cs typeface="Calibri"/>
              </a:rPr>
              <a:t>Accomplishments: </a:t>
            </a:r>
          </a:p>
          <a:p>
            <a:pPr lvl="2"/>
            <a:r>
              <a:rPr lang="en-US" sz="1500">
                <a:ea typeface="Calibri"/>
                <a:cs typeface="Calibri"/>
              </a:rPr>
              <a:t>396 clients served </a:t>
            </a:r>
          </a:p>
          <a:p>
            <a:pPr lvl="2"/>
            <a:r>
              <a:rPr lang="en-US" sz="1500">
                <a:ea typeface="Calibri"/>
                <a:cs typeface="Calibri"/>
              </a:rPr>
              <a:t>2,557 client engagements</a:t>
            </a:r>
          </a:p>
          <a:p>
            <a:pPr lvl="2"/>
            <a:r>
              <a:rPr lang="en-US" sz="1500">
                <a:ea typeface="Calibri"/>
                <a:cs typeface="Calibri"/>
              </a:rPr>
              <a:t>~124 Transitions to more permanent housing </a:t>
            </a:r>
          </a:p>
          <a:p>
            <a:pPr lvl="2"/>
            <a:r>
              <a:rPr lang="en-US" sz="1500">
                <a:ea typeface="Calibri"/>
                <a:cs typeface="Calibri"/>
              </a:rPr>
              <a:t>~272 clients maintained permanent housing</a:t>
            </a:r>
          </a:p>
          <a:p>
            <a:pPr lvl="2"/>
            <a:endParaRPr lang="en-US" sz="1500">
              <a:ea typeface="Calibri"/>
              <a:cs typeface="Calibri"/>
            </a:endParaRPr>
          </a:p>
          <a:p>
            <a:pPr lvl="2"/>
            <a:endParaRPr lang="en-US" sz="1500">
              <a:ea typeface="Calibri"/>
              <a:cs typeface="Calibri"/>
            </a:endParaRPr>
          </a:p>
          <a:p>
            <a:pPr lvl="2"/>
            <a:endParaRPr lang="en-US" sz="1500">
              <a:ea typeface="Calibri"/>
              <a:cs typeface="Calibri"/>
            </a:endParaRPr>
          </a:p>
          <a:p>
            <a:pPr lvl="1"/>
            <a:endParaRPr lang="en-US" sz="1500">
              <a:ea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1D2886-DFF3-E663-97C8-77DAABFC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Housing-Focused Case Management &amp; Prevention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2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1DFC8-613D-0B15-AA8B-CFE0B4D6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1263"/>
            <a:ext cx="10515600" cy="5916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Preliminary 2025 Totals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37C2257-0D2F-00F6-6B0A-59DCD6FA41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7664427"/>
              </p:ext>
            </p:extLst>
          </p:nvPr>
        </p:nvGraphicFramePr>
        <p:xfrm>
          <a:off x="838200" y="1233608"/>
          <a:ext cx="10509250" cy="460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8A55DB-9866-EC82-6D51-A454A1476B15}"/>
              </a:ext>
            </a:extLst>
          </p:cNvPr>
          <p:cNvSpPr txBox="1"/>
          <p:nvPr/>
        </p:nvSpPr>
        <p:spPr>
          <a:xfrm>
            <a:off x="838200" y="5889530"/>
            <a:ext cx="8626813" cy="552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/>
              <a:t>*individuals may engage with multiple service providers throughout the year, duplication may exist within this data.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/>
              <a:t>**Data is being cleaned and verified. Data dashboards will reflect updated metrics when they are available.</a:t>
            </a:r>
            <a:endParaRPr lang="en-US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37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11EB6-43B5-59D7-90E4-CC77BC49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/>
          <a:p>
            <a:r>
              <a:rPr lang="en-US"/>
              <a:t>2025-2027 Council Goals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4EF4A34-36B5-9FC2-51DE-1E2CEC801F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8146198"/>
              </p:ext>
            </p:extLst>
          </p:nvPr>
        </p:nvGraphicFramePr>
        <p:xfrm>
          <a:off x="838200" y="1233608"/>
          <a:ext cx="10509250" cy="460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715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5EA61-283F-C808-4FCE-F70F03D09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2039535"/>
            <a:ext cx="9067800" cy="1281515"/>
          </a:xfrm>
        </p:spPr>
        <p:txBody>
          <a:bodyPr/>
          <a:lstStyle/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obtain 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in alternate formats 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Braille, electronic format, etc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Free language assistance services are also available. P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lease contact Brook O’Keefe at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bokeefe@bendoregon.gov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541-388-5544.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Relay</a:t>
            </a: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Dial 7-1-1.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89EF47-8856-B89F-649E-1C6F4447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Assistance Services &amp; Accommodation Information </a:t>
            </a:r>
            <a:r>
              <a:rPr lang="en-US" sz="2900" b="1" spc="-15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People with </a:t>
            </a:r>
            <a:r>
              <a:rPr lang="en-US" sz="2900" b="1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Disabilities</a:t>
            </a:r>
            <a:endParaRPr lang="en-US" sz="29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B1CFB3D-A3E1-0BB8-F93E-292EEC1AF9A3}"/>
              </a:ext>
            </a:extLst>
          </p:cNvPr>
          <p:cNvSpPr txBox="1">
            <a:spLocks/>
          </p:cNvSpPr>
          <p:nvPr/>
        </p:nvSpPr>
        <p:spPr>
          <a:xfrm>
            <a:off x="1498600" y="4420785"/>
            <a:ext cx="9067800" cy="1281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 obtener esta información en formatos alternativos como Braille, formato electrónico, etc. También disponemos de servicios gratuitos de asistencia lingüística. Póngase en contacto con Brook O’Keefe en </a:t>
            </a:r>
            <a:r>
              <a:rPr lang="es-MX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bokeefe@bendoregon.gov</a:t>
            </a:r>
            <a:r>
              <a:rPr lang="es-MX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541-388-5544. </a:t>
            </a:r>
            <a:r>
              <a:rPr lang="es-E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usuarios del servicio de retransmisión deben marcar el 7-1-1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B09917-8BE3-2D51-6E07-DCF3B8D04ECC}"/>
              </a:ext>
            </a:extLst>
          </p:cNvPr>
          <p:cNvSpPr txBox="1"/>
          <p:nvPr/>
        </p:nvSpPr>
        <p:spPr>
          <a:xfrm>
            <a:off x="1498600" y="3766235"/>
            <a:ext cx="8693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Servicios de asistencia lingüística e información sobre alojamiento para personas con discapacidad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09620"/>
      </p:ext>
    </p:extLst>
  </p:cSld>
  <p:clrMapOvr>
    <a:masterClrMapping/>
  </p:clrMapOvr>
</p:sld>
</file>

<file path=ppt/theme/theme1.xml><?xml version="1.0" encoding="utf-8"?>
<a:theme xmlns:a="http://schemas.openxmlformats.org/drawingml/2006/main" name="CoB PowerPoint Theme 2023">
  <a:themeElements>
    <a:clrScheme name="Juniper Shade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84A55"/>
      </a:accent1>
      <a:accent2>
        <a:srgbClr val="00717C"/>
      </a:accent2>
      <a:accent3>
        <a:srgbClr val="83A8B0"/>
      </a:accent3>
      <a:accent4>
        <a:srgbClr val="AAC8CD"/>
      </a:accent4>
      <a:accent5>
        <a:srgbClr val="E3E0C5"/>
      </a:accent5>
      <a:accent6>
        <a:srgbClr val="E8E179"/>
      </a:accent6>
      <a:hlink>
        <a:srgbClr val="AE2024"/>
      </a:hlink>
      <a:folHlink>
        <a:srgbClr val="AE2024"/>
      </a:folHlink>
    </a:clrScheme>
    <a:fontScheme name="City of Bend 2022">
      <a:majorFont>
        <a:latin typeface="Arial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B PowerPoint Template 2025.potx" id="{1774B87B-4BB6-444E-B727-46FC8946FD02}" vid="{C2B5819D-5925-4277-B098-B132132D7E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5489E51259734F8B74779A4FFA52CE" ma:contentTypeVersion="15" ma:contentTypeDescription="Create a new document." ma:contentTypeScope="" ma:versionID="5279aaf5b7bd8f67bc826ff5d53b9bca">
  <xsd:schema xmlns:xsd="http://www.w3.org/2001/XMLSchema" xmlns:xs="http://www.w3.org/2001/XMLSchema" xmlns:p="http://schemas.microsoft.com/office/2006/metadata/properties" xmlns:ns2="14133136-0d9a-4eb5-8aff-5fb1fa8c4a8c" xmlns:ns3="77a8e286-a818-4fb6-865d-50135c5adb0a" targetNamespace="http://schemas.microsoft.com/office/2006/metadata/properties" ma:root="true" ma:fieldsID="c73d8bd46af886ac62e68ff8a8ad00d5" ns2:_="" ns3:_="">
    <xsd:import namespace="14133136-0d9a-4eb5-8aff-5fb1fa8c4a8c"/>
    <xsd:import namespace="77a8e286-a818-4fb6-865d-50135c5ad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etingDate" minOccurs="0"/>
                <xsd:element ref="ns2:MediaServiceSearchProperties" minOccurs="0"/>
                <xsd:element ref="ns2:ReadyforPublicPost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33136-0d9a-4eb5-8aff-5fb1fa8c4a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33022fe-1e51-4b20-963d-b591020e5c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etingDate" ma:index="20" nillable="true" ma:displayName="Meeting Date" ma:format="DateOnly" ma:internalName="MeetingDate">
      <xsd:simpleType>
        <xsd:restriction base="dms:DateTim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adyforPublicPosting" ma:index="22" nillable="true" ma:displayName="Ready for Public Posting" ma:default="Review Underway" ma:description="Housing Division Manager reviewed the presentation, and it is ready to post." ma:format="Dropdown" ma:internalName="ReadyforPublicPosting">
      <xsd:simpleType>
        <xsd:restriction base="dms:Choice">
          <xsd:enumeration value="Review Underway"/>
          <xsd:enumeration value="Addressing Comments and Edits"/>
          <xsd:enumeration value="Review 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8e286-a818-4fb6-865d-50135c5adb0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28c2fea-819a-4ad4-afa4-a92ab59e0293}" ma:internalName="TaxCatchAll" ma:showField="CatchAllData" ma:web="77a8e286-a818-4fb6-865d-50135c5ad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33136-0d9a-4eb5-8aff-5fb1fa8c4a8c">
      <Terms xmlns="http://schemas.microsoft.com/office/infopath/2007/PartnerControls"/>
    </lcf76f155ced4ddcb4097134ff3c332f>
    <TaxCatchAll xmlns="77a8e286-a818-4fb6-865d-50135c5adb0a" xsi:nil="true"/>
    <SharedWithUsers xmlns="77a8e286-a818-4fb6-865d-50135c5adb0a">
      <UserInfo>
        <DisplayName>René Mitchell</DisplayName>
        <AccountId>75</AccountId>
        <AccountType/>
      </UserInfo>
      <UserInfo>
        <DisplayName>Jacob Larsen</DisplayName>
        <AccountId>28</AccountId>
        <AccountType/>
      </UserInfo>
    </SharedWithUsers>
    <MeetingDate xmlns="14133136-0d9a-4eb5-8aff-5fb1fa8c4a8c" xsi:nil="true"/>
    <ReadyforPublicPosting xmlns="14133136-0d9a-4eb5-8aff-5fb1fa8c4a8c">Review Underway</ReadyforPublicPosting>
  </documentManagement>
</p:properties>
</file>

<file path=customXml/itemProps1.xml><?xml version="1.0" encoding="utf-8"?>
<ds:datastoreItem xmlns:ds="http://schemas.openxmlformats.org/officeDocument/2006/customXml" ds:itemID="{FFC9AA9D-70E3-4B27-91A4-68AB7A1B8A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2A09D9-CA8C-40EE-A316-B3B346FD3FCA}">
  <ds:schemaRefs>
    <ds:schemaRef ds:uri="14133136-0d9a-4eb5-8aff-5fb1fa8c4a8c"/>
    <ds:schemaRef ds:uri="77a8e286-a818-4fb6-865d-50135c5adb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4227B8-E3A1-4671-9687-07C6C51AF493}">
  <ds:schemaRefs>
    <ds:schemaRef ds:uri="14133136-0d9a-4eb5-8aff-5fb1fa8c4a8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7a8e286-a818-4fb6-865d-50135c5adb0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COB PowerPoint Template 2025 - v02</Template>
  <TotalTime>0</TotalTime>
  <Words>572</Words>
  <Application>Microsoft Office PowerPoint</Application>
  <PresentationFormat>Widescreen</PresentationFormat>
  <Paragraphs>114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Bold</vt:lpstr>
      <vt:lpstr>Calibri</vt:lpstr>
      <vt:lpstr>Open Sans</vt:lpstr>
      <vt:lpstr>CoB PowerPoint Theme 2023</vt:lpstr>
      <vt:lpstr>2025 Houseless Services Accomplishments</vt:lpstr>
      <vt:lpstr>2025 Point-in-Time Count</vt:lpstr>
      <vt:lpstr>Shelters </vt:lpstr>
      <vt:lpstr>Safe Parking</vt:lpstr>
      <vt:lpstr>Housing-Focused Case Management at the Temporary Safe Stay Area</vt:lpstr>
      <vt:lpstr>Housing-Focused Case Management &amp; Prevention Services</vt:lpstr>
      <vt:lpstr>Preliminary 2025 Totals</vt:lpstr>
      <vt:lpstr>2025-2027 Council Goals</vt:lpstr>
      <vt:lpstr>Language Assistance Services &amp; Accommodation Information for People with Disabilities</vt:lpstr>
    </vt:vector>
  </TitlesOfParts>
  <Company>City of Bend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 Okeefe</dc:creator>
  <cp:lastModifiedBy>Chris Kerr</cp:lastModifiedBy>
  <cp:revision>2</cp:revision>
  <dcterms:created xsi:type="dcterms:W3CDTF">2026-01-26T15:16:28Z</dcterms:created>
  <dcterms:modified xsi:type="dcterms:W3CDTF">2026-01-26T22:07:21Z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0x0101005A5489E51259734F8B74779A4FFA52CE</vt:lpwstr>
  </property>
</Properties>
</file>