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4"/>
  </p:sldMasterIdLst>
  <p:notesMasterIdLst>
    <p:notesMasterId r:id="rId25"/>
  </p:notesMasterIdLst>
  <p:sldIdLst>
    <p:sldId id="265" r:id="rId5"/>
    <p:sldId id="393" r:id="rId6"/>
    <p:sldId id="394" r:id="rId7"/>
    <p:sldId id="409" r:id="rId8"/>
    <p:sldId id="400" r:id="rId9"/>
    <p:sldId id="415" r:id="rId10"/>
    <p:sldId id="275" r:id="rId11"/>
    <p:sldId id="405" r:id="rId12"/>
    <p:sldId id="428" r:id="rId13"/>
    <p:sldId id="427" r:id="rId14"/>
    <p:sldId id="396" r:id="rId15"/>
    <p:sldId id="408" r:id="rId16"/>
    <p:sldId id="397" r:id="rId17"/>
    <p:sldId id="406" r:id="rId18"/>
    <p:sldId id="411" r:id="rId19"/>
    <p:sldId id="429" r:id="rId20"/>
    <p:sldId id="307" r:id="rId21"/>
    <p:sldId id="403" r:id="rId22"/>
    <p:sldId id="430" r:id="rId23"/>
    <p:sldId id="337" r:id="rId24"/>
  </p:sldIdLst>
  <p:sldSz cx="12192000" cy="6858000"/>
  <p:notesSz cx="7010400" cy="9296400"/>
  <p:defaultText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D66E22B-8361-ECDB-436E-8BD7A3A00F42}" name="René Mitchell" initials="RM" userId="S::rmitchell@bendoregon.gov::b1dbb0f2-75c5-463c-a10b-c2fb6a3577f8" providerId="AD"/>
  <p188:author id="{53114032-0719-B666-DBFC-C489DFA0898A}" name="Amy Fraley" initials="AF" userId="S::afraley@bendoregon.gov::92ef8b86-6cad-4e79-8d70-ca38cb7a5f29" providerId="AD"/>
  <p188:author id="{84A23443-241B-FA44-6606-CE238ACED258}" name="Brook Okeefe" initials="BO" userId="S::bokeefe@bendoregon.gov::6bb35da3-affd-4dc6-a404-2697e896db42" providerId="AD"/>
  <p188:author id="{7AFF4D70-4F45-AAE0-5199-E20CFE5EC76A}" name="Jacob Larsen" initials="JL" userId="S::jlarsen@bendoregon.gov::d5c77a19-bc8e-413d-93bd-90c36e3efe86" providerId="AD"/>
  <p188:author id="{41573A8D-8197-3036-4884-179880724292}" name="Mickaela Cyrus" initials="MC" userId="S::micyrus@bendoregon.gov::05fd34c8-357e-4ad3-af1f-28e2d24a8f31" providerId="AD"/>
  <p188:author id="{37579D97-ECE9-5DC9-8CBD-3639F7088BF8}" name="Shelly Bronson" initials="SB" userId="S::sbronson@bendoregon.gov::bbe9b04b-77c7-47cd-bad2-c5d1a3fc511e" providerId="AD"/>
  <p188:author id="{C63D00B1-8B7B-D3B0-7CE9-449E1FAD10B4}" name="Matthew Stuart" initials="MS" userId="S::mstuart@bendoregon.gov::e5bc1f1e-71c1-4c7c-aafc-2fdda9c6b8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AC8CD"/>
    <a:srgbClr val="084A55"/>
    <a:srgbClr val="B1C1D5"/>
    <a:srgbClr val="83A8B0"/>
    <a:srgbClr val="C796AF"/>
    <a:srgbClr val="124268"/>
    <a:srgbClr val="284C24"/>
    <a:srgbClr val="792A55"/>
    <a:srgbClr val="87A1BB"/>
    <a:srgbClr val="0071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6CB0E-F5E6-C20A-9EE4-70C8053FF00E}" v="21" dt="2026-01-21T21:53:41.090"/>
    <p1510:client id="{4A634767-CCE9-4668-820E-F41C603C2428}" v="19" dt="2026-01-21T20:06:49.447"/>
    <p1510:client id="{F3295D56-5FDC-5101-9CC7-B75A076D509E}" v="140" dt="2026-01-21T21:43:40.776"/>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67252-8FE7-47C8-A67D-42EFD814BE7F}" type="doc">
      <dgm:prSet loTypeId="urn:microsoft.com/office/officeart/2018/2/layout/IconVerticalSolidList" loCatId="icon" qsTypeId="urn:microsoft.com/office/officeart/2005/8/quickstyle/simple4" qsCatId="simple" csTypeId="urn:microsoft.com/office/officeart/2005/8/colors/accent2_2" csCatId="accent2" phldr="1"/>
      <dgm:spPr/>
      <dgm:t>
        <a:bodyPr/>
        <a:lstStyle/>
        <a:p>
          <a:endParaRPr lang="en-US"/>
        </a:p>
      </dgm:t>
    </dgm:pt>
    <dgm:pt modelId="{EBDCE7BA-9A70-4C9A-BB2F-427935D3191B}">
      <dgm:prSet custT="1"/>
      <dgm:spPr/>
      <dgm:t>
        <a:bodyPr/>
        <a:lstStyle/>
        <a:p>
          <a:pPr>
            <a:lnSpc>
              <a:spcPct val="100000"/>
            </a:lnSpc>
          </a:pPr>
          <a:r>
            <a:rPr lang="en-US" sz="2000"/>
            <a:t>As stated in the adopted resolutions*, goal is to “…mitigate and improve the health and safety risks associated with unmanaged camping, and to provide improved sanitation services and case management to facilitate people camping at Juniper Ridge moving into safer shelter or housing.”</a:t>
          </a:r>
        </a:p>
      </dgm:t>
    </dgm:pt>
    <dgm:pt modelId="{57BA812A-EDF5-4D6D-BA50-F2D78E540A5B}" type="parTrans" cxnId="{DCF98DD5-A79A-47BB-9586-C893D2EA99CE}">
      <dgm:prSet/>
      <dgm:spPr/>
      <dgm:t>
        <a:bodyPr/>
        <a:lstStyle/>
        <a:p>
          <a:endParaRPr lang="en-US"/>
        </a:p>
      </dgm:t>
    </dgm:pt>
    <dgm:pt modelId="{C4238DD4-DE9A-46FD-B70A-0D79CEDF0C78}" type="sibTrans" cxnId="{DCF98DD5-A79A-47BB-9586-C893D2EA99CE}">
      <dgm:prSet/>
      <dgm:spPr/>
      <dgm:t>
        <a:bodyPr/>
        <a:lstStyle/>
        <a:p>
          <a:endParaRPr lang="en-US"/>
        </a:p>
      </dgm:t>
    </dgm:pt>
    <dgm:pt modelId="{1FBCD9BE-B4E0-4978-ACD5-833DA28F3305}">
      <dgm:prSet custT="1"/>
      <dgm:spPr/>
      <dgm:t>
        <a:bodyPr/>
        <a:lstStyle/>
        <a:p>
          <a:pPr>
            <a:lnSpc>
              <a:spcPct val="100000"/>
            </a:lnSpc>
          </a:pPr>
          <a:r>
            <a:rPr lang="en-US" sz="2000"/>
            <a:t>Reduce </a:t>
          </a:r>
          <a:r>
            <a:rPr lang="en-US" sz="2000">
              <a:ea typeface="Segoe UI"/>
              <a:cs typeface="Segoe UI"/>
            </a:rPr>
            <a:t>Temporary Safe Stay Area (</a:t>
          </a:r>
          <a:r>
            <a:rPr lang="en-US" sz="2000"/>
            <a:t>TSSA) by ~50% in Year 2 (2026)</a:t>
          </a:r>
        </a:p>
      </dgm:t>
    </dgm:pt>
    <dgm:pt modelId="{66A2DABF-55D9-47A6-BD7C-4E9C792B7BC1}" type="parTrans" cxnId="{ABBF96A2-B300-4AB0-A0F3-A15577148D7A}">
      <dgm:prSet/>
      <dgm:spPr/>
      <dgm:t>
        <a:bodyPr/>
        <a:lstStyle/>
        <a:p>
          <a:endParaRPr lang="en-US"/>
        </a:p>
      </dgm:t>
    </dgm:pt>
    <dgm:pt modelId="{4F697AC1-2C5B-4BC6-B483-AB81B22ABF14}" type="sibTrans" cxnId="{ABBF96A2-B300-4AB0-A0F3-A15577148D7A}">
      <dgm:prSet/>
      <dgm:spPr/>
      <dgm:t>
        <a:bodyPr/>
        <a:lstStyle/>
        <a:p>
          <a:endParaRPr lang="en-US"/>
        </a:p>
      </dgm:t>
    </dgm:pt>
    <dgm:pt modelId="{BEF75518-AE6C-41EC-9914-2F8CF401A65A}">
      <dgm:prSet custT="1"/>
      <dgm:spPr/>
      <dgm:t>
        <a:bodyPr/>
        <a:lstStyle/>
        <a:p>
          <a:pPr>
            <a:lnSpc>
              <a:spcPct val="100000"/>
            </a:lnSpc>
          </a:pPr>
          <a:r>
            <a:rPr lang="en-US" sz="2000"/>
            <a:t>Full Closure of </a:t>
          </a:r>
          <a:r>
            <a:rPr lang="en-US" sz="2000">
              <a:ea typeface="Segoe UI"/>
              <a:cs typeface="Segoe UI"/>
            </a:rPr>
            <a:t>Temporary Safe Stay Area (</a:t>
          </a:r>
          <a:r>
            <a:rPr lang="en-US" sz="2000"/>
            <a:t>TSSA) – on or before Dec. 31, 2026</a:t>
          </a:r>
        </a:p>
      </dgm:t>
    </dgm:pt>
    <dgm:pt modelId="{56EF5208-B8B6-4866-977E-09E5315B8C9B}" type="parTrans" cxnId="{7CAEF5FD-F040-4E77-A81A-20F68A7913B8}">
      <dgm:prSet/>
      <dgm:spPr/>
      <dgm:t>
        <a:bodyPr/>
        <a:lstStyle/>
        <a:p>
          <a:endParaRPr lang="en-US"/>
        </a:p>
      </dgm:t>
    </dgm:pt>
    <dgm:pt modelId="{E3DFA279-5F22-47B3-8018-9378A09151C6}" type="sibTrans" cxnId="{7CAEF5FD-F040-4E77-A81A-20F68A7913B8}">
      <dgm:prSet/>
      <dgm:spPr/>
      <dgm:t>
        <a:bodyPr/>
        <a:lstStyle/>
        <a:p>
          <a:endParaRPr lang="en-US"/>
        </a:p>
      </dgm:t>
    </dgm:pt>
    <dgm:pt modelId="{7545EA51-7CFB-46FB-83DA-08EA6709C11A}" type="pres">
      <dgm:prSet presAssocID="{30867252-8FE7-47C8-A67D-42EFD814BE7F}" presName="root" presStyleCnt="0">
        <dgm:presLayoutVars>
          <dgm:dir/>
          <dgm:resizeHandles val="exact"/>
        </dgm:presLayoutVars>
      </dgm:prSet>
      <dgm:spPr/>
    </dgm:pt>
    <dgm:pt modelId="{D87F79B1-96EC-4BDA-B4F9-956569402187}" type="pres">
      <dgm:prSet presAssocID="{EBDCE7BA-9A70-4C9A-BB2F-427935D3191B}" presName="compNode" presStyleCnt="0"/>
      <dgm:spPr/>
    </dgm:pt>
    <dgm:pt modelId="{60E0558B-CFCF-4FA4-AA97-F72144C1477D}" type="pres">
      <dgm:prSet presAssocID="{EBDCE7BA-9A70-4C9A-BB2F-427935D3191B}" presName="bgRect" presStyleLbl="bgShp" presStyleIdx="0" presStyleCnt="3"/>
      <dgm:spPr/>
    </dgm:pt>
    <dgm:pt modelId="{4E7EE93D-12F1-4139-9C69-AEC9AA3AE108}" type="pres">
      <dgm:prSet presAssocID="{EBDCE7BA-9A70-4C9A-BB2F-427935D3191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with solid fill"/>
        </a:ext>
      </dgm:extLst>
    </dgm:pt>
    <dgm:pt modelId="{9014D555-A5CF-4E21-B9AE-6CA1397A35CE}" type="pres">
      <dgm:prSet presAssocID="{EBDCE7BA-9A70-4C9A-BB2F-427935D3191B}" presName="spaceRect" presStyleCnt="0"/>
      <dgm:spPr/>
    </dgm:pt>
    <dgm:pt modelId="{04AFF392-657B-492B-A394-D37FCDB0806F}" type="pres">
      <dgm:prSet presAssocID="{EBDCE7BA-9A70-4C9A-BB2F-427935D3191B}" presName="parTx" presStyleLbl="revTx" presStyleIdx="0" presStyleCnt="3">
        <dgm:presLayoutVars>
          <dgm:chMax val="0"/>
          <dgm:chPref val="0"/>
        </dgm:presLayoutVars>
      </dgm:prSet>
      <dgm:spPr/>
    </dgm:pt>
    <dgm:pt modelId="{48D37B70-966B-4BA9-AD17-DC58A4D5613C}" type="pres">
      <dgm:prSet presAssocID="{C4238DD4-DE9A-46FD-B70A-0D79CEDF0C78}" presName="sibTrans" presStyleCnt="0"/>
      <dgm:spPr/>
    </dgm:pt>
    <dgm:pt modelId="{990EDDE8-9131-4C50-9146-1B9B49DCEAAF}" type="pres">
      <dgm:prSet presAssocID="{1FBCD9BE-B4E0-4978-ACD5-833DA28F3305}" presName="compNode" presStyleCnt="0"/>
      <dgm:spPr/>
    </dgm:pt>
    <dgm:pt modelId="{70048B71-C951-4FC2-8A56-9CB1024F65A2}" type="pres">
      <dgm:prSet presAssocID="{1FBCD9BE-B4E0-4978-ACD5-833DA28F3305}" presName="bgRect" presStyleLbl="bgShp" presStyleIdx="1" presStyleCnt="3"/>
      <dgm:spPr/>
    </dgm:pt>
    <dgm:pt modelId="{89C6F0D2-0F25-451A-BDD9-F9A8914B884E}" type="pres">
      <dgm:prSet presAssocID="{1FBCD9BE-B4E0-4978-ACD5-833DA28F33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mize"/>
        </a:ext>
      </dgm:extLst>
    </dgm:pt>
    <dgm:pt modelId="{C90B8FE2-80FB-4A46-97AA-A6F33A5F1652}" type="pres">
      <dgm:prSet presAssocID="{1FBCD9BE-B4E0-4978-ACD5-833DA28F3305}" presName="spaceRect" presStyleCnt="0"/>
      <dgm:spPr/>
    </dgm:pt>
    <dgm:pt modelId="{EF40FE40-A5A0-4285-B887-3E070E902960}" type="pres">
      <dgm:prSet presAssocID="{1FBCD9BE-B4E0-4978-ACD5-833DA28F3305}" presName="parTx" presStyleLbl="revTx" presStyleIdx="1" presStyleCnt="3">
        <dgm:presLayoutVars>
          <dgm:chMax val="0"/>
          <dgm:chPref val="0"/>
        </dgm:presLayoutVars>
      </dgm:prSet>
      <dgm:spPr/>
    </dgm:pt>
    <dgm:pt modelId="{1A793ADE-A66D-4568-A158-46042C81CF4D}" type="pres">
      <dgm:prSet presAssocID="{4F697AC1-2C5B-4BC6-B483-AB81B22ABF14}" presName="sibTrans" presStyleCnt="0"/>
      <dgm:spPr/>
    </dgm:pt>
    <dgm:pt modelId="{47D01C54-07F0-4A91-84F0-6EDB14AA6AD3}" type="pres">
      <dgm:prSet presAssocID="{BEF75518-AE6C-41EC-9914-2F8CF401A65A}" presName="compNode" presStyleCnt="0"/>
      <dgm:spPr/>
    </dgm:pt>
    <dgm:pt modelId="{DE82A546-64B2-4BDE-BD7D-DE62685290F5}" type="pres">
      <dgm:prSet presAssocID="{BEF75518-AE6C-41EC-9914-2F8CF401A65A}" presName="bgRect" presStyleLbl="bgShp" presStyleIdx="2" presStyleCnt="3"/>
      <dgm:spPr/>
    </dgm:pt>
    <dgm:pt modelId="{6CD07FAD-8328-4ACC-8D52-056A6A8611E5}" type="pres">
      <dgm:prSet presAssocID="{BEF75518-AE6C-41EC-9914-2F8CF401A65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 sign with solid fill"/>
        </a:ext>
      </dgm:extLst>
    </dgm:pt>
    <dgm:pt modelId="{77751B5B-4978-4115-9394-CCD9CB7F37EF}" type="pres">
      <dgm:prSet presAssocID="{BEF75518-AE6C-41EC-9914-2F8CF401A65A}" presName="spaceRect" presStyleCnt="0"/>
      <dgm:spPr/>
    </dgm:pt>
    <dgm:pt modelId="{B21ADD86-79C2-491A-9910-62366B792F64}" type="pres">
      <dgm:prSet presAssocID="{BEF75518-AE6C-41EC-9914-2F8CF401A65A}" presName="parTx" presStyleLbl="revTx" presStyleIdx="2" presStyleCnt="3">
        <dgm:presLayoutVars>
          <dgm:chMax val="0"/>
          <dgm:chPref val="0"/>
        </dgm:presLayoutVars>
      </dgm:prSet>
      <dgm:spPr/>
    </dgm:pt>
  </dgm:ptLst>
  <dgm:cxnLst>
    <dgm:cxn modelId="{11078B2B-62CA-4AE5-B490-F5292D753111}" type="presOf" srcId="{30867252-8FE7-47C8-A67D-42EFD814BE7F}" destId="{7545EA51-7CFB-46FB-83DA-08EA6709C11A}" srcOrd="0" destOrd="0" presId="urn:microsoft.com/office/officeart/2018/2/layout/IconVerticalSolidList"/>
    <dgm:cxn modelId="{C806A14C-209A-415E-BBD6-6E055ED103F5}" type="presOf" srcId="{1FBCD9BE-B4E0-4978-ACD5-833DA28F3305}" destId="{EF40FE40-A5A0-4285-B887-3E070E902960}" srcOrd="0" destOrd="0" presId="urn:microsoft.com/office/officeart/2018/2/layout/IconVerticalSolidList"/>
    <dgm:cxn modelId="{6B0EEA8F-E7E5-423D-BA14-2D95F431BD3D}" type="presOf" srcId="{EBDCE7BA-9A70-4C9A-BB2F-427935D3191B}" destId="{04AFF392-657B-492B-A394-D37FCDB0806F}" srcOrd="0" destOrd="0" presId="urn:microsoft.com/office/officeart/2018/2/layout/IconVerticalSolidList"/>
    <dgm:cxn modelId="{9BAE4FA1-88E2-4FB2-834F-BB2789A0A1AA}" type="presOf" srcId="{BEF75518-AE6C-41EC-9914-2F8CF401A65A}" destId="{B21ADD86-79C2-491A-9910-62366B792F64}" srcOrd="0" destOrd="0" presId="urn:microsoft.com/office/officeart/2018/2/layout/IconVerticalSolidList"/>
    <dgm:cxn modelId="{ABBF96A2-B300-4AB0-A0F3-A15577148D7A}" srcId="{30867252-8FE7-47C8-A67D-42EFD814BE7F}" destId="{1FBCD9BE-B4E0-4978-ACD5-833DA28F3305}" srcOrd="1" destOrd="0" parTransId="{66A2DABF-55D9-47A6-BD7C-4E9C792B7BC1}" sibTransId="{4F697AC1-2C5B-4BC6-B483-AB81B22ABF14}"/>
    <dgm:cxn modelId="{DCF98DD5-A79A-47BB-9586-C893D2EA99CE}" srcId="{30867252-8FE7-47C8-A67D-42EFD814BE7F}" destId="{EBDCE7BA-9A70-4C9A-BB2F-427935D3191B}" srcOrd="0" destOrd="0" parTransId="{57BA812A-EDF5-4D6D-BA50-F2D78E540A5B}" sibTransId="{C4238DD4-DE9A-46FD-B70A-0D79CEDF0C78}"/>
    <dgm:cxn modelId="{7CAEF5FD-F040-4E77-A81A-20F68A7913B8}" srcId="{30867252-8FE7-47C8-A67D-42EFD814BE7F}" destId="{BEF75518-AE6C-41EC-9914-2F8CF401A65A}" srcOrd="2" destOrd="0" parTransId="{56EF5208-B8B6-4866-977E-09E5315B8C9B}" sibTransId="{E3DFA279-5F22-47B3-8018-9378A09151C6}"/>
    <dgm:cxn modelId="{2AD4F4E6-F4DE-442C-BC53-5E57E151F329}" type="presParOf" srcId="{7545EA51-7CFB-46FB-83DA-08EA6709C11A}" destId="{D87F79B1-96EC-4BDA-B4F9-956569402187}" srcOrd="0" destOrd="0" presId="urn:microsoft.com/office/officeart/2018/2/layout/IconVerticalSolidList"/>
    <dgm:cxn modelId="{982768BA-D36F-4FA8-AC05-776CB49B4D0A}" type="presParOf" srcId="{D87F79B1-96EC-4BDA-B4F9-956569402187}" destId="{60E0558B-CFCF-4FA4-AA97-F72144C1477D}" srcOrd="0" destOrd="0" presId="urn:microsoft.com/office/officeart/2018/2/layout/IconVerticalSolidList"/>
    <dgm:cxn modelId="{C2232D82-750D-40B0-A773-D7655F587D40}" type="presParOf" srcId="{D87F79B1-96EC-4BDA-B4F9-956569402187}" destId="{4E7EE93D-12F1-4139-9C69-AEC9AA3AE108}" srcOrd="1" destOrd="0" presId="urn:microsoft.com/office/officeart/2018/2/layout/IconVerticalSolidList"/>
    <dgm:cxn modelId="{79AC378B-090A-4317-9E6E-C2FA714C63A4}" type="presParOf" srcId="{D87F79B1-96EC-4BDA-B4F9-956569402187}" destId="{9014D555-A5CF-4E21-B9AE-6CA1397A35CE}" srcOrd="2" destOrd="0" presId="urn:microsoft.com/office/officeart/2018/2/layout/IconVerticalSolidList"/>
    <dgm:cxn modelId="{E2B95D25-E470-46CB-AA9B-ACCD4B4F3F2C}" type="presParOf" srcId="{D87F79B1-96EC-4BDA-B4F9-956569402187}" destId="{04AFF392-657B-492B-A394-D37FCDB0806F}" srcOrd="3" destOrd="0" presId="urn:microsoft.com/office/officeart/2018/2/layout/IconVerticalSolidList"/>
    <dgm:cxn modelId="{DA4D6727-1898-4BA2-8AF1-A91F470854FE}" type="presParOf" srcId="{7545EA51-7CFB-46FB-83DA-08EA6709C11A}" destId="{48D37B70-966B-4BA9-AD17-DC58A4D5613C}" srcOrd="1" destOrd="0" presId="urn:microsoft.com/office/officeart/2018/2/layout/IconVerticalSolidList"/>
    <dgm:cxn modelId="{63791311-05A0-4E86-B8F8-E4F34D919989}" type="presParOf" srcId="{7545EA51-7CFB-46FB-83DA-08EA6709C11A}" destId="{990EDDE8-9131-4C50-9146-1B9B49DCEAAF}" srcOrd="2" destOrd="0" presId="urn:microsoft.com/office/officeart/2018/2/layout/IconVerticalSolidList"/>
    <dgm:cxn modelId="{9493A509-BD4D-43D8-ABE4-E970A9F09F26}" type="presParOf" srcId="{990EDDE8-9131-4C50-9146-1B9B49DCEAAF}" destId="{70048B71-C951-4FC2-8A56-9CB1024F65A2}" srcOrd="0" destOrd="0" presId="urn:microsoft.com/office/officeart/2018/2/layout/IconVerticalSolidList"/>
    <dgm:cxn modelId="{6E87BC73-A3FD-4BEB-AE58-0C674045B6B4}" type="presParOf" srcId="{990EDDE8-9131-4C50-9146-1B9B49DCEAAF}" destId="{89C6F0D2-0F25-451A-BDD9-F9A8914B884E}" srcOrd="1" destOrd="0" presId="urn:microsoft.com/office/officeart/2018/2/layout/IconVerticalSolidList"/>
    <dgm:cxn modelId="{591606F4-BEB7-44D8-A9A0-C7DCC887B2A9}" type="presParOf" srcId="{990EDDE8-9131-4C50-9146-1B9B49DCEAAF}" destId="{C90B8FE2-80FB-4A46-97AA-A6F33A5F1652}" srcOrd="2" destOrd="0" presId="urn:microsoft.com/office/officeart/2018/2/layout/IconVerticalSolidList"/>
    <dgm:cxn modelId="{DC993394-6804-44AE-90CB-330A94DE2557}" type="presParOf" srcId="{990EDDE8-9131-4C50-9146-1B9B49DCEAAF}" destId="{EF40FE40-A5A0-4285-B887-3E070E902960}" srcOrd="3" destOrd="0" presId="urn:microsoft.com/office/officeart/2018/2/layout/IconVerticalSolidList"/>
    <dgm:cxn modelId="{BD3358D1-8131-4CA4-A184-FE5F39E1DEA7}" type="presParOf" srcId="{7545EA51-7CFB-46FB-83DA-08EA6709C11A}" destId="{1A793ADE-A66D-4568-A158-46042C81CF4D}" srcOrd="3" destOrd="0" presId="urn:microsoft.com/office/officeart/2018/2/layout/IconVerticalSolidList"/>
    <dgm:cxn modelId="{FC05B2BD-2F7A-4513-B1C7-8A1FAD739F75}" type="presParOf" srcId="{7545EA51-7CFB-46FB-83DA-08EA6709C11A}" destId="{47D01C54-07F0-4A91-84F0-6EDB14AA6AD3}" srcOrd="4" destOrd="0" presId="urn:microsoft.com/office/officeart/2018/2/layout/IconVerticalSolidList"/>
    <dgm:cxn modelId="{A40CF6D8-5DB5-4D05-B95C-CCE5E5FE0E20}" type="presParOf" srcId="{47D01C54-07F0-4A91-84F0-6EDB14AA6AD3}" destId="{DE82A546-64B2-4BDE-BD7D-DE62685290F5}" srcOrd="0" destOrd="0" presId="urn:microsoft.com/office/officeart/2018/2/layout/IconVerticalSolidList"/>
    <dgm:cxn modelId="{09B25E93-4A89-4341-B5ED-82CC26575DEC}" type="presParOf" srcId="{47D01C54-07F0-4A91-84F0-6EDB14AA6AD3}" destId="{6CD07FAD-8328-4ACC-8D52-056A6A8611E5}" srcOrd="1" destOrd="0" presId="urn:microsoft.com/office/officeart/2018/2/layout/IconVerticalSolidList"/>
    <dgm:cxn modelId="{AFDFD2CD-AB55-412D-A2C0-DC78D43E86C8}" type="presParOf" srcId="{47D01C54-07F0-4A91-84F0-6EDB14AA6AD3}" destId="{77751B5B-4978-4115-9394-CCD9CB7F37EF}" srcOrd="2" destOrd="0" presId="urn:microsoft.com/office/officeart/2018/2/layout/IconVerticalSolidList"/>
    <dgm:cxn modelId="{98C6BB12-F6A1-436B-BB8A-8E2C82D4B9A1}" type="presParOf" srcId="{47D01C54-07F0-4A91-84F0-6EDB14AA6AD3}" destId="{B21ADD86-79C2-491A-9910-62366B792F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71FB5-84EF-4915-8987-BF3700EEBA3E}"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F69A7FEA-FD3F-4D33-B329-AC72C6912C74}">
      <dgm:prSet custT="1"/>
      <dgm:spPr/>
      <dgm:t>
        <a:bodyPr/>
        <a:lstStyle/>
        <a:p>
          <a:pPr algn="l">
            <a:lnSpc>
              <a:spcPct val="90000"/>
            </a:lnSpc>
            <a:defRPr b="1"/>
          </a:pPr>
          <a:r>
            <a:rPr lang="en-US" sz="1800">
              <a:latin typeface="Calibri"/>
              <a:ea typeface="+mn-ea"/>
              <a:cs typeface="+mn-cs"/>
            </a:rPr>
            <a:t>September 5, 2024</a:t>
          </a:r>
        </a:p>
      </dgm:t>
    </dgm:pt>
    <dgm:pt modelId="{40D7F934-6437-4AED-947C-66FAE48945B4}" type="sibTrans" cxnId="{326D8FD2-A0BC-402E-A324-51423B5B5E0F}">
      <dgm:prSet/>
      <dgm:spPr/>
      <dgm:t>
        <a:bodyPr/>
        <a:lstStyle/>
        <a:p>
          <a:endParaRPr lang="en-US"/>
        </a:p>
      </dgm:t>
    </dgm:pt>
    <dgm:pt modelId="{E672BD0F-49FA-4F91-960F-05BC2DCB27DD}" type="parTrans" cxnId="{326D8FD2-A0BC-402E-A324-51423B5B5E0F}">
      <dgm:prSet/>
      <dgm:spPr/>
      <dgm:t>
        <a:bodyPr/>
        <a:lstStyle/>
        <a:p>
          <a:endParaRPr lang="en-US"/>
        </a:p>
      </dgm:t>
    </dgm:pt>
    <dgm:pt modelId="{56A00ED2-71B7-44DF-A30D-B9689828B881}">
      <dgm:prSet custT="1"/>
      <dgm:spPr/>
      <dgm:t>
        <a:bodyPr/>
        <a:lstStyle/>
        <a:p>
          <a:pPr algn="l">
            <a:lnSpc>
              <a:spcPct val="90000"/>
            </a:lnSpc>
          </a:pPr>
          <a:r>
            <a:rPr lang="en-US" sz="1600">
              <a:latin typeface="Calibri"/>
              <a:ea typeface="+mn-ea"/>
              <a:cs typeface="+mn-cs"/>
            </a:rPr>
            <a:t>Joint Meeting on Juniper Ridge</a:t>
          </a:r>
        </a:p>
      </dgm:t>
    </dgm:pt>
    <dgm:pt modelId="{33664120-C83B-4263-A8E0-E74CD5C9AC68}" type="sibTrans" cxnId="{4E45823C-C3C8-434A-901E-7EB167BB3B3A}">
      <dgm:prSet/>
      <dgm:spPr/>
      <dgm:t>
        <a:bodyPr/>
        <a:lstStyle/>
        <a:p>
          <a:endParaRPr lang="en-US"/>
        </a:p>
      </dgm:t>
    </dgm:pt>
    <dgm:pt modelId="{A9FC06AB-9AB6-4E8A-BB0B-5B595BA54CB6}" type="parTrans" cxnId="{4E45823C-C3C8-434A-901E-7EB167BB3B3A}">
      <dgm:prSet/>
      <dgm:spPr/>
      <dgm:t>
        <a:bodyPr/>
        <a:lstStyle/>
        <a:p>
          <a:endParaRPr lang="en-US"/>
        </a:p>
      </dgm:t>
    </dgm:pt>
    <dgm:pt modelId="{3F7D8177-2DD1-46A3-808A-D4F73AE1FACB}">
      <dgm:prSet custT="1"/>
      <dgm:spPr/>
      <dgm:t>
        <a:bodyPr/>
        <a:lstStyle/>
        <a:p>
          <a:pPr algn="l">
            <a:lnSpc>
              <a:spcPct val="90000"/>
            </a:lnSpc>
            <a:defRPr b="1"/>
          </a:pPr>
          <a:r>
            <a:rPr lang="en-US" sz="1800">
              <a:latin typeface="Calibri"/>
              <a:ea typeface="+mn-ea"/>
              <a:cs typeface="+mn-cs"/>
            </a:rPr>
            <a:t>October 2024</a:t>
          </a:r>
        </a:p>
      </dgm:t>
    </dgm:pt>
    <dgm:pt modelId="{5E0BD4F4-E9ED-4D69-B995-F7B4D2323AB7}" type="sibTrans" cxnId="{3C95F57B-82F6-418B-82D5-2DE8F5BDBDA3}">
      <dgm:prSet/>
      <dgm:spPr/>
      <dgm:t>
        <a:bodyPr/>
        <a:lstStyle/>
        <a:p>
          <a:endParaRPr lang="en-US"/>
        </a:p>
      </dgm:t>
    </dgm:pt>
    <dgm:pt modelId="{3606BA57-E3FD-4B5E-90A2-31FE2A2F6418}" type="parTrans" cxnId="{3C95F57B-82F6-418B-82D5-2DE8F5BDBDA3}">
      <dgm:prSet/>
      <dgm:spPr/>
      <dgm:t>
        <a:bodyPr/>
        <a:lstStyle/>
        <a:p>
          <a:endParaRPr lang="en-US"/>
        </a:p>
      </dgm:t>
    </dgm:pt>
    <dgm:pt modelId="{76F18477-7987-4CE5-9342-62A331CB89E1}">
      <dgm:prSet custT="1"/>
      <dgm:spPr/>
      <dgm:t>
        <a:bodyPr/>
        <a:lstStyle/>
        <a:p>
          <a:pPr algn="l">
            <a:lnSpc>
              <a:spcPct val="90000"/>
            </a:lnSpc>
          </a:pPr>
          <a:r>
            <a:rPr lang="en-US" sz="1600">
              <a:latin typeface="Calibri"/>
              <a:ea typeface="+mn-ea"/>
              <a:cs typeface="+mn-cs"/>
            </a:rPr>
            <a:t>Joint resolution creates Temporary Safe Stay Area at Juniper Ridge</a:t>
          </a:r>
        </a:p>
      </dgm:t>
    </dgm:pt>
    <dgm:pt modelId="{52D72DFF-0066-4B14-A3E1-47DD45D31BAE}" type="sibTrans" cxnId="{AEB6058F-28CF-4BAB-B59C-6392C26AE879}">
      <dgm:prSet/>
      <dgm:spPr/>
      <dgm:t>
        <a:bodyPr/>
        <a:lstStyle/>
        <a:p>
          <a:endParaRPr lang="en-US"/>
        </a:p>
      </dgm:t>
    </dgm:pt>
    <dgm:pt modelId="{F2C6835E-AE93-4C15-8A3F-4BF9C0E447FB}" type="parTrans" cxnId="{AEB6058F-28CF-4BAB-B59C-6392C26AE879}">
      <dgm:prSet/>
      <dgm:spPr/>
      <dgm:t>
        <a:bodyPr/>
        <a:lstStyle/>
        <a:p>
          <a:endParaRPr lang="en-US"/>
        </a:p>
      </dgm:t>
    </dgm:pt>
    <dgm:pt modelId="{7DFD7329-6DCA-4999-BB51-D70EAF62CEF4}">
      <dgm:prSet custT="1"/>
      <dgm:spPr/>
      <dgm:t>
        <a:bodyPr/>
        <a:lstStyle/>
        <a:p>
          <a:pPr algn="l">
            <a:lnSpc>
              <a:spcPct val="90000"/>
            </a:lnSpc>
            <a:defRPr b="1"/>
          </a:pPr>
          <a:r>
            <a:rPr lang="en-US" sz="1800">
              <a:latin typeface="Calibri"/>
              <a:ea typeface="+mn-ea"/>
              <a:cs typeface="+mn-cs"/>
            </a:rPr>
            <a:t>November 6, 2024</a:t>
          </a:r>
        </a:p>
      </dgm:t>
    </dgm:pt>
    <dgm:pt modelId="{C31C5B24-24A1-4110-B4C0-4C9AE17DAAD3}" type="sibTrans" cxnId="{8A29CF7D-87BC-41E5-ADE1-99076D7C45FB}">
      <dgm:prSet/>
      <dgm:spPr/>
      <dgm:t>
        <a:bodyPr/>
        <a:lstStyle/>
        <a:p>
          <a:endParaRPr lang="en-US"/>
        </a:p>
      </dgm:t>
    </dgm:pt>
    <dgm:pt modelId="{E15CB1B5-34BA-401F-9EB4-440CF69EBC22}" type="parTrans" cxnId="{8A29CF7D-87BC-41E5-ADE1-99076D7C45FB}">
      <dgm:prSet/>
      <dgm:spPr/>
      <dgm:t>
        <a:bodyPr/>
        <a:lstStyle/>
        <a:p>
          <a:endParaRPr lang="en-US"/>
        </a:p>
      </dgm:t>
    </dgm:pt>
    <dgm:pt modelId="{B7ECBE4D-9C1E-447E-BF3B-4CD45FBD5FA0}">
      <dgm:prSet custT="1"/>
      <dgm:spPr/>
      <dgm:t>
        <a:bodyPr/>
        <a:lstStyle/>
        <a:p>
          <a:pPr algn="l">
            <a:lnSpc>
              <a:spcPct val="90000"/>
            </a:lnSpc>
          </a:pPr>
          <a:r>
            <a:rPr lang="en-US" sz="1600">
              <a:latin typeface="Calibri"/>
              <a:ea typeface="+mn-ea"/>
              <a:cs typeface="+mn-cs"/>
            </a:rPr>
            <a:t>Houseless Services Grant Program established</a:t>
          </a:r>
        </a:p>
      </dgm:t>
    </dgm:pt>
    <dgm:pt modelId="{C8DA8305-FF10-41D3-A32E-5DB6663FA18C}" type="sibTrans" cxnId="{D994F0F8-573F-45B4-819C-DE38B7F60CDC}">
      <dgm:prSet/>
      <dgm:spPr/>
      <dgm:t>
        <a:bodyPr/>
        <a:lstStyle/>
        <a:p>
          <a:endParaRPr lang="en-US"/>
        </a:p>
      </dgm:t>
    </dgm:pt>
    <dgm:pt modelId="{13E03030-49D9-4186-B7E5-89FF4067139B}" type="parTrans" cxnId="{D994F0F8-573F-45B4-819C-DE38B7F60CDC}">
      <dgm:prSet/>
      <dgm:spPr/>
      <dgm:t>
        <a:bodyPr/>
        <a:lstStyle/>
        <a:p>
          <a:endParaRPr lang="en-US"/>
        </a:p>
      </dgm:t>
    </dgm:pt>
    <dgm:pt modelId="{ADAF0525-B578-4C02-A910-51621F20EED6}">
      <dgm:prSet custT="1"/>
      <dgm:spPr/>
      <dgm:t>
        <a:bodyPr/>
        <a:lstStyle/>
        <a:p>
          <a:pPr algn="l">
            <a:lnSpc>
              <a:spcPct val="90000"/>
            </a:lnSpc>
            <a:defRPr b="1"/>
          </a:pPr>
          <a:r>
            <a:rPr lang="en-US" sz="1800">
              <a:latin typeface="Calibri"/>
              <a:ea typeface="+mn-ea"/>
              <a:cs typeface="+mn-cs"/>
            </a:rPr>
            <a:t>March 1, 2025</a:t>
          </a:r>
        </a:p>
      </dgm:t>
    </dgm:pt>
    <dgm:pt modelId="{F665413B-3DD9-41E3-B06F-E2A539DE2651}" type="sibTrans" cxnId="{E554F07B-C510-43CE-9725-72A5C1D4BCFB}">
      <dgm:prSet/>
      <dgm:spPr/>
      <dgm:t>
        <a:bodyPr/>
        <a:lstStyle/>
        <a:p>
          <a:endParaRPr lang="en-US"/>
        </a:p>
      </dgm:t>
    </dgm:pt>
    <dgm:pt modelId="{D84FFC6A-4E44-4B7C-AB4D-B1540540B79F}" type="parTrans" cxnId="{E554F07B-C510-43CE-9725-72A5C1D4BCFB}">
      <dgm:prSet/>
      <dgm:spPr/>
      <dgm:t>
        <a:bodyPr/>
        <a:lstStyle/>
        <a:p>
          <a:endParaRPr lang="en-US"/>
        </a:p>
      </dgm:t>
    </dgm:pt>
    <dgm:pt modelId="{50CBB3BA-16D6-4EFB-A140-AD748FF7A038}">
      <dgm:prSet custT="1"/>
      <dgm:spPr/>
      <dgm:t>
        <a:bodyPr/>
        <a:lstStyle/>
        <a:p>
          <a:pPr algn="l">
            <a:lnSpc>
              <a:spcPct val="90000"/>
            </a:lnSpc>
          </a:pPr>
          <a:r>
            <a:rPr lang="en-US" sz="1600">
              <a:latin typeface="Calibri"/>
              <a:ea typeface="+mn-ea"/>
              <a:cs typeface="+mn-cs"/>
            </a:rPr>
            <a:t>Full services in place including housing-focused case management, hygiene, security</a:t>
          </a:r>
        </a:p>
      </dgm:t>
    </dgm:pt>
    <dgm:pt modelId="{CB5FBE4F-4E7D-4ABC-805D-9AC5497503D8}" type="sibTrans" cxnId="{60760AA3-C0EA-4E7A-8DCF-12E1D13A562F}">
      <dgm:prSet/>
      <dgm:spPr/>
      <dgm:t>
        <a:bodyPr/>
        <a:lstStyle/>
        <a:p>
          <a:endParaRPr lang="en-US"/>
        </a:p>
      </dgm:t>
    </dgm:pt>
    <dgm:pt modelId="{CEEE9FCC-357C-4038-8AC8-F38BB78B1878}" type="parTrans" cxnId="{60760AA3-C0EA-4E7A-8DCF-12E1D13A562F}">
      <dgm:prSet/>
      <dgm:spPr/>
      <dgm:t>
        <a:bodyPr/>
        <a:lstStyle/>
        <a:p>
          <a:endParaRPr lang="en-US"/>
        </a:p>
      </dgm:t>
    </dgm:pt>
    <dgm:pt modelId="{C6CA7422-536D-4EE3-9407-D93B282AEEE9}">
      <dgm:prSet custT="1"/>
      <dgm:spPr/>
      <dgm:t>
        <a:bodyPr/>
        <a:lstStyle/>
        <a:p>
          <a:pPr algn="l">
            <a:lnSpc>
              <a:spcPct val="90000"/>
            </a:lnSpc>
            <a:defRPr b="1"/>
          </a:pPr>
          <a:r>
            <a:rPr lang="en-US" sz="1800">
              <a:latin typeface="Calibri"/>
              <a:ea typeface="+mn-ea"/>
              <a:cs typeface="+mn-cs"/>
            </a:rPr>
            <a:t>September 29, 2025</a:t>
          </a:r>
        </a:p>
      </dgm:t>
    </dgm:pt>
    <dgm:pt modelId="{3D4B11AB-B0EF-45CB-93F1-FCB37A095DD6}" type="sibTrans" cxnId="{BD140F05-63D6-44B0-BCE0-8624F65CF5E0}">
      <dgm:prSet/>
      <dgm:spPr/>
      <dgm:t>
        <a:bodyPr/>
        <a:lstStyle/>
        <a:p>
          <a:endParaRPr lang="en-US"/>
        </a:p>
      </dgm:t>
    </dgm:pt>
    <dgm:pt modelId="{4389AA1C-00BB-4647-980B-BF506CE54EE1}" type="parTrans" cxnId="{BD140F05-63D6-44B0-BCE0-8624F65CF5E0}">
      <dgm:prSet/>
      <dgm:spPr/>
      <dgm:t>
        <a:bodyPr/>
        <a:lstStyle/>
        <a:p>
          <a:endParaRPr lang="en-US"/>
        </a:p>
      </dgm:t>
    </dgm:pt>
    <dgm:pt modelId="{2B4BDDD7-8A75-4FFB-9AE8-0BD50BC40E0A}">
      <dgm:prSet phldr="0" custT="1"/>
      <dgm:spPr/>
      <dgm:t>
        <a:bodyPr/>
        <a:lstStyle/>
        <a:p>
          <a:pPr algn="l">
            <a:lnSpc>
              <a:spcPct val="90000"/>
            </a:lnSpc>
          </a:pPr>
          <a:r>
            <a:rPr lang="en-US" sz="1600">
              <a:latin typeface="Calibri"/>
              <a:ea typeface="+mn-ea"/>
              <a:cs typeface="+mn-cs"/>
            </a:rPr>
            <a:t>Scaled closure notice (60-day) for Sections 1 &amp; 2 noticed</a:t>
          </a:r>
        </a:p>
      </dgm:t>
    </dgm:pt>
    <dgm:pt modelId="{7F6FDAC1-0336-4494-82A5-F676A010DCB5}" type="sibTrans" cxnId="{4DDB4EB7-6754-47FE-BBD5-9291886E3ED2}">
      <dgm:prSet/>
      <dgm:spPr/>
      <dgm:t>
        <a:bodyPr/>
        <a:lstStyle/>
        <a:p>
          <a:endParaRPr lang="en-US"/>
        </a:p>
      </dgm:t>
    </dgm:pt>
    <dgm:pt modelId="{FDEC896A-A6D0-482F-9D66-93DE5A9ECE1B}" type="parTrans" cxnId="{4DDB4EB7-6754-47FE-BBD5-9291886E3ED2}">
      <dgm:prSet/>
      <dgm:spPr/>
      <dgm:t>
        <a:bodyPr/>
        <a:lstStyle/>
        <a:p>
          <a:endParaRPr lang="en-US"/>
        </a:p>
      </dgm:t>
    </dgm:pt>
    <dgm:pt modelId="{33EFE36A-00E9-4030-A68E-C5D2052FE601}">
      <dgm:prSet custT="1"/>
      <dgm:spPr/>
      <dgm:t>
        <a:bodyPr/>
        <a:lstStyle/>
        <a:p>
          <a:pPr algn="l">
            <a:lnSpc>
              <a:spcPct val="90000"/>
            </a:lnSpc>
            <a:defRPr b="1"/>
          </a:pPr>
          <a:r>
            <a:rPr lang="en-US" sz="1800">
              <a:latin typeface="Calibri"/>
              <a:ea typeface="+mn-ea"/>
              <a:cs typeface="+mn-cs"/>
            </a:rPr>
            <a:t>June 1, 2026</a:t>
          </a:r>
        </a:p>
      </dgm:t>
    </dgm:pt>
    <dgm:pt modelId="{8D1CCC12-987B-463B-83E4-CFA1DEB2A8D9}" type="sibTrans" cxnId="{2B30B551-E491-418D-AB0D-4D48782E330F}">
      <dgm:prSet/>
      <dgm:spPr/>
      <dgm:t>
        <a:bodyPr/>
        <a:lstStyle/>
        <a:p>
          <a:endParaRPr lang="en-US"/>
        </a:p>
      </dgm:t>
    </dgm:pt>
    <dgm:pt modelId="{8F3C068A-CFE7-46F3-BC89-F672C657C6DB}" type="parTrans" cxnId="{2B30B551-E491-418D-AB0D-4D48782E330F}">
      <dgm:prSet/>
      <dgm:spPr/>
      <dgm:t>
        <a:bodyPr/>
        <a:lstStyle/>
        <a:p>
          <a:endParaRPr lang="en-US"/>
        </a:p>
      </dgm:t>
    </dgm:pt>
    <dgm:pt modelId="{33642CB8-6BD4-4383-92D0-04C35D764ADC}">
      <dgm:prSet custT="1"/>
      <dgm:spPr/>
      <dgm:t>
        <a:bodyPr/>
        <a:lstStyle/>
        <a:p>
          <a:pPr algn="l">
            <a:lnSpc>
              <a:spcPct val="90000"/>
            </a:lnSpc>
          </a:pPr>
          <a:r>
            <a:rPr lang="en-US" sz="1600">
              <a:latin typeface="Calibri"/>
              <a:ea typeface="+mn-ea"/>
              <a:cs typeface="+mn-cs"/>
            </a:rPr>
            <a:t>Sections 1 &amp; 2 closed</a:t>
          </a:r>
        </a:p>
      </dgm:t>
    </dgm:pt>
    <dgm:pt modelId="{36532254-6651-429D-9634-F7E8C9FC1E2B}" type="parTrans" cxnId="{FBAEE10D-282C-4C32-B00D-9CB8684B15BD}">
      <dgm:prSet/>
      <dgm:spPr/>
      <dgm:t>
        <a:bodyPr/>
        <a:lstStyle/>
        <a:p>
          <a:endParaRPr lang="en-US"/>
        </a:p>
      </dgm:t>
    </dgm:pt>
    <dgm:pt modelId="{CEF70DBB-0AF2-405D-90B9-1AC404EC90EF}" type="sibTrans" cxnId="{FBAEE10D-282C-4C32-B00D-9CB8684B15BD}">
      <dgm:prSet/>
      <dgm:spPr/>
      <dgm:t>
        <a:bodyPr/>
        <a:lstStyle/>
        <a:p>
          <a:endParaRPr lang="en-US"/>
        </a:p>
      </dgm:t>
    </dgm:pt>
    <dgm:pt modelId="{6E9F50FC-E1BC-4E29-801D-632F9BB05A07}">
      <dgm:prSet custT="1"/>
      <dgm:spPr/>
      <dgm:t>
        <a:bodyPr/>
        <a:lstStyle/>
        <a:p>
          <a:pPr algn="l">
            <a:lnSpc>
              <a:spcPct val="90000"/>
            </a:lnSpc>
          </a:pPr>
          <a:r>
            <a:rPr lang="en-US" sz="1600">
              <a:latin typeface="Calibri"/>
              <a:ea typeface="+mn-ea"/>
              <a:cs typeface="+mn-cs"/>
            </a:rPr>
            <a:t>Joint Meeting to discuss phased closure </a:t>
          </a:r>
        </a:p>
      </dgm:t>
    </dgm:pt>
    <dgm:pt modelId="{FAB7D946-736D-48EB-BBBC-7BE7E5841B51}" type="parTrans" cxnId="{89108FCA-CF89-4122-88B9-DD2022AAA99E}">
      <dgm:prSet/>
      <dgm:spPr/>
      <dgm:t>
        <a:bodyPr/>
        <a:lstStyle/>
        <a:p>
          <a:endParaRPr lang="en-US"/>
        </a:p>
      </dgm:t>
    </dgm:pt>
    <dgm:pt modelId="{E4BEE855-F3C2-486E-9352-91EF75B0F02D}" type="sibTrans" cxnId="{89108FCA-CF89-4122-88B9-DD2022AAA99E}">
      <dgm:prSet/>
      <dgm:spPr/>
      <dgm:t>
        <a:bodyPr/>
        <a:lstStyle/>
        <a:p>
          <a:endParaRPr lang="en-US"/>
        </a:p>
      </dgm:t>
    </dgm:pt>
    <dgm:pt modelId="{B8E10D86-7155-4D3E-AD42-B7F30F298888}">
      <dgm:prSet custT="1"/>
      <dgm:spPr/>
      <dgm:t>
        <a:bodyPr/>
        <a:lstStyle/>
        <a:p>
          <a:pPr algn="l">
            <a:lnSpc>
              <a:spcPct val="90000"/>
            </a:lnSpc>
            <a:defRPr b="1"/>
          </a:pPr>
          <a:r>
            <a:rPr lang="en-US" sz="1800">
              <a:latin typeface="Calibri"/>
              <a:ea typeface="+mn-ea"/>
              <a:cs typeface="+mn-cs"/>
            </a:rPr>
            <a:t>March 2026</a:t>
          </a:r>
        </a:p>
      </dgm:t>
    </dgm:pt>
    <dgm:pt modelId="{D0112700-97A0-4F7A-932A-09CE4B489319}" type="parTrans" cxnId="{C542A1C9-D5A8-4FCF-8061-254D8EB82A21}">
      <dgm:prSet/>
      <dgm:spPr/>
      <dgm:t>
        <a:bodyPr/>
        <a:lstStyle/>
        <a:p>
          <a:endParaRPr lang="en-US"/>
        </a:p>
      </dgm:t>
    </dgm:pt>
    <dgm:pt modelId="{3DD414FD-3E02-435C-A896-EB7E9C8C34DA}" type="sibTrans" cxnId="{C542A1C9-D5A8-4FCF-8061-254D8EB82A21}">
      <dgm:prSet/>
      <dgm:spPr/>
      <dgm:t>
        <a:bodyPr/>
        <a:lstStyle/>
        <a:p>
          <a:endParaRPr lang="en-US"/>
        </a:p>
      </dgm:t>
    </dgm:pt>
    <dgm:pt modelId="{60EEDDD7-DC5B-47F7-AD8D-160AB2419638}">
      <dgm:prSet/>
      <dgm:spPr/>
      <dgm:t>
        <a:bodyPr/>
        <a:lstStyle/>
        <a:p>
          <a:pPr algn="l">
            <a:lnSpc>
              <a:spcPct val="90000"/>
            </a:lnSpc>
          </a:pPr>
          <a:r>
            <a:rPr lang="en-US" sz="1500">
              <a:latin typeface="Calibri"/>
              <a:ea typeface="+mn-ea"/>
              <a:cs typeface="+mn-cs"/>
            </a:rPr>
            <a:t>No new camps permitted in Sections 3 &amp;</a:t>
          </a:r>
          <a:r>
            <a:rPr lang="en-US" sz="1500" b="0">
              <a:latin typeface="Calibri"/>
              <a:ea typeface="+mn-ea"/>
              <a:cs typeface="+mn-cs"/>
            </a:rPr>
            <a:t> 4</a:t>
          </a:r>
        </a:p>
      </dgm:t>
    </dgm:pt>
    <dgm:pt modelId="{5A714FA0-EB3E-47ED-B3CB-AF29EBFC09D1}" type="parTrans" cxnId="{15DCAE6E-DC39-4EF3-AF71-DD990648DB4C}">
      <dgm:prSet/>
      <dgm:spPr/>
      <dgm:t>
        <a:bodyPr/>
        <a:lstStyle/>
        <a:p>
          <a:endParaRPr lang="en-US"/>
        </a:p>
      </dgm:t>
    </dgm:pt>
    <dgm:pt modelId="{AE743825-4671-4921-BBB8-B6CF7088C703}" type="sibTrans" cxnId="{15DCAE6E-DC39-4EF3-AF71-DD990648DB4C}">
      <dgm:prSet/>
      <dgm:spPr/>
      <dgm:t>
        <a:bodyPr/>
        <a:lstStyle/>
        <a:p>
          <a:endParaRPr lang="en-US"/>
        </a:p>
      </dgm:t>
    </dgm:pt>
    <dgm:pt modelId="{627A8119-2210-46FA-AF20-9BC5AED50BC0}">
      <dgm:prSet phldr="0"/>
      <dgm:spPr/>
      <dgm:t>
        <a:bodyPr/>
        <a:lstStyle/>
        <a:p>
          <a:pPr algn="l">
            <a:lnSpc>
              <a:spcPct val="90000"/>
            </a:lnSpc>
          </a:pPr>
          <a:r>
            <a:rPr lang="en-US" sz="1500" b="0">
              <a:latin typeface="Calibri"/>
              <a:ea typeface="Calibri"/>
              <a:cs typeface="Calibri"/>
            </a:rPr>
            <a:t>Closed</a:t>
          </a:r>
          <a:endParaRPr lang="en-US" sz="1500">
            <a:latin typeface="Calibri"/>
            <a:ea typeface="+mn-ea"/>
            <a:cs typeface="+mn-cs"/>
          </a:endParaRPr>
        </a:p>
      </dgm:t>
    </dgm:pt>
    <dgm:pt modelId="{EB863A57-2604-42F9-8F37-2AA8AC4B2FBE}" type="parTrans" cxnId="{88D62F49-6956-42B4-A689-BE243B6ECD4A}">
      <dgm:prSet/>
      <dgm:spPr/>
    </dgm:pt>
    <dgm:pt modelId="{F872B992-5507-4A15-BABD-22C8AFC7A222}" type="sibTrans" cxnId="{88D62F49-6956-42B4-A689-BE243B6ECD4A}">
      <dgm:prSet/>
      <dgm:spPr/>
    </dgm:pt>
    <dgm:pt modelId="{49FA671F-F7B1-4467-9288-FA75725AD84E}">
      <dgm:prSet phldr="0"/>
      <dgm:spPr/>
      <dgm:t>
        <a:bodyPr/>
        <a:lstStyle/>
        <a:p>
          <a:pPr algn="l" rtl="0">
            <a:lnSpc>
              <a:spcPct val="90000"/>
            </a:lnSpc>
          </a:pPr>
          <a:r>
            <a:rPr lang="en-US" sz="2000" b="1">
              <a:solidFill>
                <a:srgbClr val="444444"/>
              </a:solidFill>
              <a:latin typeface="Calibri"/>
              <a:ea typeface="Calibri"/>
              <a:cs typeface="Calibri"/>
            </a:rPr>
            <a:t>June 2027</a:t>
          </a:r>
        </a:p>
      </dgm:t>
    </dgm:pt>
    <dgm:pt modelId="{CB7040A6-AB5E-449E-AADE-99DF4FDF8366}" type="parTrans" cxnId="{2B402AF9-0D7F-4B56-B7FC-8F6F3BC4C106}">
      <dgm:prSet/>
      <dgm:spPr/>
    </dgm:pt>
    <dgm:pt modelId="{D7AAEC3E-E56C-4A93-AEF9-665FB529D5FD}" type="sibTrans" cxnId="{2B402AF9-0D7F-4B56-B7FC-8F6F3BC4C106}">
      <dgm:prSet/>
      <dgm:spPr/>
    </dgm:pt>
    <dgm:pt modelId="{3881E3EB-E8A5-4EC1-AE49-07D592DB1C41}" type="pres">
      <dgm:prSet presAssocID="{21671FB5-84EF-4915-8987-BF3700EEBA3E}" presName="root" presStyleCnt="0">
        <dgm:presLayoutVars>
          <dgm:chMax/>
          <dgm:chPref/>
          <dgm:animLvl val="lvl"/>
        </dgm:presLayoutVars>
      </dgm:prSet>
      <dgm:spPr/>
    </dgm:pt>
    <dgm:pt modelId="{D5E13011-1FDC-48B4-91B5-35986D66C4E1}" type="pres">
      <dgm:prSet presAssocID="{21671FB5-84EF-4915-8987-BF3700EEBA3E}" presName="divider" presStyleLbl="fgAcc1" presStyleIdx="0" presStyleCnt="9"/>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D3D7F3C8-9471-4DC1-9034-64AD3C1E46F9}" type="pres">
      <dgm:prSet presAssocID="{21671FB5-84EF-4915-8987-BF3700EEBA3E}" presName="nodes" presStyleCnt="0">
        <dgm:presLayoutVars>
          <dgm:chMax/>
          <dgm:chPref/>
          <dgm:animLvl val="lvl"/>
        </dgm:presLayoutVars>
      </dgm:prSet>
      <dgm:spPr/>
    </dgm:pt>
    <dgm:pt modelId="{B6D86F0D-AC45-4475-8B8F-F887B52228A8}" type="pres">
      <dgm:prSet presAssocID="{F69A7FEA-FD3F-4D33-B329-AC72C6912C74}" presName="composite" presStyleCnt="0"/>
      <dgm:spPr/>
    </dgm:pt>
    <dgm:pt modelId="{7D224F22-3D91-4B37-B502-259A84F4B7DF}" type="pres">
      <dgm:prSet presAssocID="{F69A7FEA-FD3F-4D33-B329-AC72C6912C74}" presName="ConnectorPoint" presStyleLbl="lnNode1" presStyleIdx="0"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B0C0B0D-E25D-473C-9D72-731A17E40283}" type="pres">
      <dgm:prSet presAssocID="{F69A7FEA-FD3F-4D33-B329-AC72C6912C74}" presName="DropPinPlaceHolder" presStyleCnt="0"/>
      <dgm:spPr/>
    </dgm:pt>
    <dgm:pt modelId="{B225AC31-29AB-41BF-AAD8-DBA97AD39DE3}" type="pres">
      <dgm:prSet presAssocID="{F69A7FEA-FD3F-4D33-B329-AC72C6912C74}" presName="DropPin" presStyleLbl="alignNode1" presStyleIdx="0" presStyleCnt="8"/>
      <dgm:spPr/>
    </dgm:pt>
    <dgm:pt modelId="{BB5DA137-21A1-4410-AF22-659B358794F7}" type="pres">
      <dgm:prSet presAssocID="{F69A7FEA-FD3F-4D33-B329-AC72C6912C74}"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1E2AFAB9-5A82-4251-8710-88A460A902DE}" type="pres">
      <dgm:prSet presAssocID="{F69A7FEA-FD3F-4D33-B329-AC72C6912C74}" presName="L2TextContainer" presStyleLbl="revTx" presStyleIdx="0" presStyleCnt="16">
        <dgm:presLayoutVars>
          <dgm:bulletEnabled val="1"/>
        </dgm:presLayoutVars>
      </dgm:prSet>
      <dgm:spPr/>
    </dgm:pt>
    <dgm:pt modelId="{69913C9C-B507-4D8C-AA7D-658BB1C67F70}" type="pres">
      <dgm:prSet presAssocID="{F69A7FEA-FD3F-4D33-B329-AC72C6912C74}" presName="L1TextContainer" presStyleLbl="revTx" presStyleIdx="1" presStyleCnt="16">
        <dgm:presLayoutVars>
          <dgm:chMax val="1"/>
          <dgm:chPref val="1"/>
          <dgm:bulletEnabled val="1"/>
        </dgm:presLayoutVars>
      </dgm:prSet>
      <dgm:spPr/>
    </dgm:pt>
    <dgm:pt modelId="{71EB3816-1510-48BF-8201-113F5D14B9AD}" type="pres">
      <dgm:prSet presAssocID="{F69A7FEA-FD3F-4D33-B329-AC72C6912C74}"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67F6D22C-BA41-4B4D-B9A9-E17F6468B03D}" type="pres">
      <dgm:prSet presAssocID="{F69A7FEA-FD3F-4D33-B329-AC72C6912C74}" presName="EmptyPlaceHolder" presStyleCnt="0"/>
      <dgm:spPr/>
    </dgm:pt>
    <dgm:pt modelId="{6C5FEA22-910D-4854-B3A1-A1DE717AD667}" type="pres">
      <dgm:prSet presAssocID="{40D7F934-6437-4AED-947C-66FAE48945B4}" presName="spaceBetweenRectangles" presStyleCnt="0"/>
      <dgm:spPr/>
    </dgm:pt>
    <dgm:pt modelId="{D288793D-F39F-4571-B546-9A9B8761CC92}" type="pres">
      <dgm:prSet presAssocID="{3F7D8177-2DD1-46A3-808A-D4F73AE1FACB}" presName="composite" presStyleCnt="0"/>
      <dgm:spPr/>
    </dgm:pt>
    <dgm:pt modelId="{BDC967D4-2DCA-4D3F-8C96-41D8A2D7A596}" type="pres">
      <dgm:prSet presAssocID="{3F7D8177-2DD1-46A3-808A-D4F73AE1FACB}" presName="ConnectorPoint" presStyleLbl="lnNode1" presStyleIdx="1"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3473360-4EA8-42C6-9227-4BB954C5DE19}" type="pres">
      <dgm:prSet presAssocID="{3F7D8177-2DD1-46A3-808A-D4F73AE1FACB}" presName="DropPinPlaceHolder" presStyleCnt="0"/>
      <dgm:spPr/>
    </dgm:pt>
    <dgm:pt modelId="{9A05BB73-0BF3-4F3F-9955-E8A8CB1E2D33}" type="pres">
      <dgm:prSet presAssocID="{3F7D8177-2DD1-46A3-808A-D4F73AE1FACB}" presName="DropPin" presStyleLbl="alignNode1" presStyleIdx="1" presStyleCnt="8"/>
      <dgm:spPr/>
    </dgm:pt>
    <dgm:pt modelId="{52C9EBF3-91A8-4873-8FFF-50E360807750}" type="pres">
      <dgm:prSet presAssocID="{3F7D8177-2DD1-46A3-808A-D4F73AE1FACB}"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8ACBC46A-1D30-4261-9C03-9B89FD08996A}" type="pres">
      <dgm:prSet presAssocID="{3F7D8177-2DD1-46A3-808A-D4F73AE1FACB}" presName="L2TextContainer" presStyleLbl="revTx" presStyleIdx="2" presStyleCnt="16">
        <dgm:presLayoutVars>
          <dgm:bulletEnabled val="1"/>
        </dgm:presLayoutVars>
      </dgm:prSet>
      <dgm:spPr/>
    </dgm:pt>
    <dgm:pt modelId="{FE2ED586-A6F2-4823-9314-8DDACB6FA647}" type="pres">
      <dgm:prSet presAssocID="{3F7D8177-2DD1-46A3-808A-D4F73AE1FACB}" presName="L1TextContainer" presStyleLbl="revTx" presStyleIdx="3" presStyleCnt="16">
        <dgm:presLayoutVars>
          <dgm:chMax val="1"/>
          <dgm:chPref val="1"/>
          <dgm:bulletEnabled val="1"/>
        </dgm:presLayoutVars>
      </dgm:prSet>
      <dgm:spPr/>
    </dgm:pt>
    <dgm:pt modelId="{DE1E3203-5F8F-4800-9F86-0BCF5B88E792}" type="pres">
      <dgm:prSet presAssocID="{3F7D8177-2DD1-46A3-808A-D4F73AE1FACB}"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CADE7DC3-D4BA-4F64-9358-EFB9EB382140}" type="pres">
      <dgm:prSet presAssocID="{3F7D8177-2DD1-46A3-808A-D4F73AE1FACB}" presName="EmptyPlaceHolder" presStyleCnt="0"/>
      <dgm:spPr/>
    </dgm:pt>
    <dgm:pt modelId="{C3809598-1E6A-4088-8700-BD733C63E0EA}" type="pres">
      <dgm:prSet presAssocID="{5E0BD4F4-E9ED-4D69-B995-F7B4D2323AB7}" presName="spaceBetweenRectangles" presStyleCnt="0"/>
      <dgm:spPr/>
    </dgm:pt>
    <dgm:pt modelId="{ADB2717B-68B4-4AD2-B82B-DEE5008AA219}" type="pres">
      <dgm:prSet presAssocID="{7DFD7329-6DCA-4999-BB51-D70EAF62CEF4}" presName="composite" presStyleCnt="0"/>
      <dgm:spPr/>
    </dgm:pt>
    <dgm:pt modelId="{559F593F-5DD7-4411-B41A-49869D8013D8}" type="pres">
      <dgm:prSet presAssocID="{7DFD7329-6DCA-4999-BB51-D70EAF62CEF4}" presName="ConnectorPoint" presStyleLbl="lnNode1" presStyleIdx="2"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AEF2299-9AFF-43D5-8C10-B20B4460EE9C}" type="pres">
      <dgm:prSet presAssocID="{7DFD7329-6DCA-4999-BB51-D70EAF62CEF4}" presName="DropPinPlaceHolder" presStyleCnt="0"/>
      <dgm:spPr/>
    </dgm:pt>
    <dgm:pt modelId="{BD6EA867-D408-4309-8171-71523976275B}" type="pres">
      <dgm:prSet presAssocID="{7DFD7329-6DCA-4999-BB51-D70EAF62CEF4}" presName="DropPin" presStyleLbl="alignNode1" presStyleIdx="2" presStyleCnt="8"/>
      <dgm:spPr/>
    </dgm:pt>
    <dgm:pt modelId="{B9FB9336-8841-4F8C-A779-6C3BB035C5F2}" type="pres">
      <dgm:prSet presAssocID="{7DFD7329-6DCA-4999-BB51-D70EAF62CEF4}"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358EEBC8-59E0-4CBB-9D99-86DD8B2AFE19}" type="pres">
      <dgm:prSet presAssocID="{7DFD7329-6DCA-4999-BB51-D70EAF62CEF4}" presName="L2TextContainer" presStyleLbl="revTx" presStyleIdx="4" presStyleCnt="16">
        <dgm:presLayoutVars>
          <dgm:bulletEnabled val="1"/>
        </dgm:presLayoutVars>
      </dgm:prSet>
      <dgm:spPr/>
    </dgm:pt>
    <dgm:pt modelId="{88596989-BC53-40E6-81ED-3E04B0EA2A28}" type="pres">
      <dgm:prSet presAssocID="{7DFD7329-6DCA-4999-BB51-D70EAF62CEF4}" presName="L1TextContainer" presStyleLbl="revTx" presStyleIdx="5" presStyleCnt="16">
        <dgm:presLayoutVars>
          <dgm:chMax val="1"/>
          <dgm:chPref val="1"/>
          <dgm:bulletEnabled val="1"/>
        </dgm:presLayoutVars>
      </dgm:prSet>
      <dgm:spPr/>
    </dgm:pt>
    <dgm:pt modelId="{D861E4BD-5C41-4956-9C27-558C187DF342}" type="pres">
      <dgm:prSet presAssocID="{7DFD7329-6DCA-4999-BB51-D70EAF62CEF4}"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1D4B294C-30C6-47C7-ACCF-F19351A0C41D}" type="pres">
      <dgm:prSet presAssocID="{7DFD7329-6DCA-4999-BB51-D70EAF62CEF4}" presName="EmptyPlaceHolder" presStyleCnt="0"/>
      <dgm:spPr/>
    </dgm:pt>
    <dgm:pt modelId="{A6471D6A-D0ED-4E87-BE38-4466E3A816FB}" type="pres">
      <dgm:prSet presAssocID="{C31C5B24-24A1-4110-B4C0-4C9AE17DAAD3}" presName="spaceBetweenRectangles" presStyleCnt="0"/>
      <dgm:spPr/>
    </dgm:pt>
    <dgm:pt modelId="{3D09524E-F552-4128-9F36-4012B916C597}" type="pres">
      <dgm:prSet presAssocID="{ADAF0525-B578-4C02-A910-51621F20EED6}" presName="composite" presStyleCnt="0"/>
      <dgm:spPr/>
    </dgm:pt>
    <dgm:pt modelId="{ADDB331A-DA0F-45DC-90B4-CB86111A141F}" type="pres">
      <dgm:prSet presAssocID="{ADAF0525-B578-4C02-A910-51621F20EED6}" presName="ConnectorPoint" presStyleLbl="lnNode1" presStyleIdx="3"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562FAB4-8DC5-4DEB-9619-EC3ED97BECA5}" type="pres">
      <dgm:prSet presAssocID="{ADAF0525-B578-4C02-A910-51621F20EED6}" presName="DropPinPlaceHolder" presStyleCnt="0"/>
      <dgm:spPr/>
    </dgm:pt>
    <dgm:pt modelId="{486F9B1B-2BFA-4551-8451-BC74A13D4BA6}" type="pres">
      <dgm:prSet presAssocID="{ADAF0525-B578-4C02-A910-51621F20EED6}" presName="DropPin" presStyleLbl="alignNode1" presStyleIdx="3" presStyleCnt="8"/>
      <dgm:spPr/>
    </dgm:pt>
    <dgm:pt modelId="{5569B653-AEDE-40E5-A502-D375EBFC8E8C}" type="pres">
      <dgm:prSet presAssocID="{ADAF0525-B578-4C02-A910-51621F20EED6}"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6E1FFFC3-F463-4A5D-ACE0-5876E23CB62A}" type="pres">
      <dgm:prSet presAssocID="{ADAF0525-B578-4C02-A910-51621F20EED6}" presName="L2TextContainer" presStyleLbl="revTx" presStyleIdx="6" presStyleCnt="16">
        <dgm:presLayoutVars>
          <dgm:bulletEnabled val="1"/>
        </dgm:presLayoutVars>
      </dgm:prSet>
      <dgm:spPr/>
    </dgm:pt>
    <dgm:pt modelId="{49F6B919-07B0-4E4B-9067-C69C2C51C6EF}" type="pres">
      <dgm:prSet presAssocID="{ADAF0525-B578-4C02-A910-51621F20EED6}" presName="L1TextContainer" presStyleLbl="revTx" presStyleIdx="7" presStyleCnt="16">
        <dgm:presLayoutVars>
          <dgm:chMax val="1"/>
          <dgm:chPref val="1"/>
          <dgm:bulletEnabled val="1"/>
        </dgm:presLayoutVars>
      </dgm:prSet>
      <dgm:spPr/>
    </dgm:pt>
    <dgm:pt modelId="{06E2D80F-375E-4E85-952A-C97CE9CAA574}" type="pres">
      <dgm:prSet presAssocID="{ADAF0525-B578-4C02-A910-51621F20EED6}"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7A0DF583-0D15-4394-83D2-71E25637ADCE}" type="pres">
      <dgm:prSet presAssocID="{ADAF0525-B578-4C02-A910-51621F20EED6}" presName="EmptyPlaceHolder" presStyleCnt="0"/>
      <dgm:spPr/>
    </dgm:pt>
    <dgm:pt modelId="{C5C40534-6FD7-4083-BB1F-627DCA54DB13}" type="pres">
      <dgm:prSet presAssocID="{F665413B-3DD9-41E3-B06F-E2A539DE2651}" presName="spaceBetweenRectangles" presStyleCnt="0"/>
      <dgm:spPr/>
    </dgm:pt>
    <dgm:pt modelId="{2031152E-0F62-451D-AE28-8C279275D26E}" type="pres">
      <dgm:prSet presAssocID="{C6CA7422-536D-4EE3-9407-D93B282AEEE9}" presName="composite" presStyleCnt="0"/>
      <dgm:spPr/>
    </dgm:pt>
    <dgm:pt modelId="{54AC0C79-5AF9-4F9A-BE58-70AF4E5AFF9B}" type="pres">
      <dgm:prSet presAssocID="{C6CA7422-536D-4EE3-9407-D93B282AEEE9}" presName="ConnectorPoint" presStyleLbl="lnNode1" presStyleIdx="4"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F0FCB6C-7712-4100-AD5B-91517E42516A}" type="pres">
      <dgm:prSet presAssocID="{C6CA7422-536D-4EE3-9407-D93B282AEEE9}" presName="DropPinPlaceHolder" presStyleCnt="0"/>
      <dgm:spPr/>
    </dgm:pt>
    <dgm:pt modelId="{F0E9A135-D20F-484E-8B70-5C5CFE057CAD}" type="pres">
      <dgm:prSet presAssocID="{C6CA7422-536D-4EE3-9407-D93B282AEEE9}" presName="DropPin" presStyleLbl="alignNode1" presStyleIdx="4" presStyleCnt="8"/>
      <dgm:spPr/>
    </dgm:pt>
    <dgm:pt modelId="{B674A322-E94D-4432-9DEC-D3EDF216A544}" type="pres">
      <dgm:prSet presAssocID="{C6CA7422-536D-4EE3-9407-D93B282AEEE9}"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9BA0469A-C5FA-42E2-8302-1A1B6855945D}" type="pres">
      <dgm:prSet presAssocID="{C6CA7422-536D-4EE3-9407-D93B282AEEE9}" presName="L2TextContainer" presStyleLbl="revTx" presStyleIdx="8" presStyleCnt="16">
        <dgm:presLayoutVars>
          <dgm:bulletEnabled val="1"/>
        </dgm:presLayoutVars>
      </dgm:prSet>
      <dgm:spPr/>
    </dgm:pt>
    <dgm:pt modelId="{45EA1482-5480-46CB-8C75-47F13EFA1D32}" type="pres">
      <dgm:prSet presAssocID="{C6CA7422-536D-4EE3-9407-D93B282AEEE9}" presName="L1TextContainer" presStyleLbl="revTx" presStyleIdx="9" presStyleCnt="16">
        <dgm:presLayoutVars>
          <dgm:chMax val="1"/>
          <dgm:chPref val="1"/>
          <dgm:bulletEnabled val="1"/>
        </dgm:presLayoutVars>
      </dgm:prSet>
      <dgm:spPr/>
    </dgm:pt>
    <dgm:pt modelId="{DF45B6A3-8720-4120-B104-622C0E7E0CC2}" type="pres">
      <dgm:prSet presAssocID="{C6CA7422-536D-4EE3-9407-D93B282AEEE9}" presName="ConnectLine" presStyleLbl="sibTrans1D1" presStyleIdx="4" presStyleCnt="8"/>
      <dgm:spPr>
        <a:noFill/>
        <a:ln w="12700" cap="flat" cmpd="sng" algn="ctr">
          <a:solidFill>
            <a:schemeClr val="accent1">
              <a:hueOff val="0"/>
              <a:satOff val="0"/>
              <a:lumOff val="0"/>
              <a:alphaOff val="0"/>
            </a:schemeClr>
          </a:solidFill>
          <a:prstDash val="dash"/>
          <a:miter lim="800000"/>
        </a:ln>
        <a:effectLst/>
      </dgm:spPr>
    </dgm:pt>
    <dgm:pt modelId="{2AA9901E-7B04-4904-8A1D-1BD4C6A53AF7}" type="pres">
      <dgm:prSet presAssocID="{C6CA7422-536D-4EE3-9407-D93B282AEEE9}" presName="EmptyPlaceHolder" presStyleCnt="0"/>
      <dgm:spPr/>
    </dgm:pt>
    <dgm:pt modelId="{68C6718C-176E-448F-9985-77E2DC7AC4FB}" type="pres">
      <dgm:prSet presAssocID="{3D4B11AB-B0EF-45CB-93F1-FCB37A095DD6}" presName="spaceBetweenRectangles" presStyleCnt="0"/>
      <dgm:spPr/>
    </dgm:pt>
    <dgm:pt modelId="{792FCBD1-9D3F-43D7-A083-2A6DCC52A5FB}" type="pres">
      <dgm:prSet presAssocID="{B8E10D86-7155-4D3E-AD42-B7F30F298888}" presName="composite" presStyleCnt="0"/>
      <dgm:spPr/>
    </dgm:pt>
    <dgm:pt modelId="{6F47435C-F183-4468-9295-A8232D2B49A4}" type="pres">
      <dgm:prSet presAssocID="{B8E10D86-7155-4D3E-AD42-B7F30F298888}" presName="ConnectorPoint" presStyleLbl="lnNode1" presStyleIdx="5"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D89D343-FFC5-4D37-92ED-155AF2A9C1F6}" type="pres">
      <dgm:prSet presAssocID="{B8E10D86-7155-4D3E-AD42-B7F30F298888}" presName="DropPinPlaceHolder" presStyleCnt="0"/>
      <dgm:spPr/>
    </dgm:pt>
    <dgm:pt modelId="{710C0E58-15B4-4F08-AB48-83EF1BFFF335}" type="pres">
      <dgm:prSet presAssocID="{B8E10D86-7155-4D3E-AD42-B7F30F298888}" presName="DropPin" presStyleLbl="alignNode1" presStyleIdx="5" presStyleCnt="8"/>
      <dgm:spPr/>
    </dgm:pt>
    <dgm:pt modelId="{BFC62EA4-7E0A-4E92-A116-5FFDE4F5FB01}" type="pres">
      <dgm:prSet presAssocID="{B8E10D86-7155-4D3E-AD42-B7F30F298888}"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523545F5-E3DC-4743-BED4-85600BE949DB}" type="pres">
      <dgm:prSet presAssocID="{B8E10D86-7155-4D3E-AD42-B7F30F298888}" presName="L2TextContainer" presStyleLbl="revTx" presStyleIdx="10" presStyleCnt="16">
        <dgm:presLayoutVars>
          <dgm:bulletEnabled val="1"/>
        </dgm:presLayoutVars>
      </dgm:prSet>
      <dgm:spPr/>
    </dgm:pt>
    <dgm:pt modelId="{891234DC-4FF6-4960-868B-6F4AD75DC62B}" type="pres">
      <dgm:prSet presAssocID="{B8E10D86-7155-4D3E-AD42-B7F30F298888}" presName="L1TextContainer" presStyleLbl="revTx" presStyleIdx="11" presStyleCnt="16">
        <dgm:presLayoutVars>
          <dgm:chMax val="1"/>
          <dgm:chPref val="1"/>
          <dgm:bulletEnabled val="1"/>
        </dgm:presLayoutVars>
      </dgm:prSet>
      <dgm:spPr/>
    </dgm:pt>
    <dgm:pt modelId="{C009B0C1-1A17-426F-A3AB-CF97C466FE79}" type="pres">
      <dgm:prSet presAssocID="{B8E10D86-7155-4D3E-AD42-B7F30F298888}" presName="ConnectLine" presStyleLbl="sibTrans1D1" presStyleIdx="5" presStyleCnt="8"/>
      <dgm:spPr>
        <a:noFill/>
        <a:ln w="12700" cap="flat" cmpd="sng" algn="ctr">
          <a:solidFill>
            <a:schemeClr val="accent1">
              <a:hueOff val="0"/>
              <a:satOff val="0"/>
              <a:lumOff val="0"/>
              <a:alphaOff val="0"/>
            </a:schemeClr>
          </a:solidFill>
          <a:prstDash val="dash"/>
          <a:miter lim="800000"/>
        </a:ln>
        <a:effectLst/>
      </dgm:spPr>
    </dgm:pt>
    <dgm:pt modelId="{5C7F99F4-80A1-4299-B9A7-8416A1D723D2}" type="pres">
      <dgm:prSet presAssocID="{B8E10D86-7155-4D3E-AD42-B7F30F298888}" presName="EmptyPlaceHolder" presStyleCnt="0"/>
      <dgm:spPr/>
    </dgm:pt>
    <dgm:pt modelId="{E4EC99F5-7A81-4258-8731-0880E71AE2BB}" type="pres">
      <dgm:prSet presAssocID="{3DD414FD-3E02-435C-A896-EB7E9C8C34DA}" presName="spaceBetweenRectangles" presStyleCnt="0"/>
      <dgm:spPr/>
    </dgm:pt>
    <dgm:pt modelId="{5410015F-3973-465E-BA47-7FE71FCF1390}" type="pres">
      <dgm:prSet presAssocID="{33EFE36A-00E9-4030-A68E-C5D2052FE601}" presName="composite" presStyleCnt="0"/>
      <dgm:spPr/>
    </dgm:pt>
    <dgm:pt modelId="{90D0F707-FBB5-4AFC-BAB0-AADFE3D39C38}" type="pres">
      <dgm:prSet presAssocID="{33EFE36A-00E9-4030-A68E-C5D2052FE601}" presName="ConnectorPoint" presStyleLbl="lnNode1" presStyleIdx="6"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3671C65-EDF5-48B6-98DD-B19773F74EA4}" type="pres">
      <dgm:prSet presAssocID="{33EFE36A-00E9-4030-A68E-C5D2052FE601}" presName="DropPinPlaceHolder" presStyleCnt="0"/>
      <dgm:spPr/>
    </dgm:pt>
    <dgm:pt modelId="{C5FEF747-2AAD-4DE2-BAAC-DD4E1C27185A}" type="pres">
      <dgm:prSet presAssocID="{33EFE36A-00E9-4030-A68E-C5D2052FE601}" presName="DropPin" presStyleLbl="alignNode1" presStyleIdx="6" presStyleCnt="8"/>
      <dgm:spPr/>
    </dgm:pt>
    <dgm:pt modelId="{87116B6F-CBAC-413C-B39B-FDD9437CF730}" type="pres">
      <dgm:prSet presAssocID="{33EFE36A-00E9-4030-A68E-C5D2052FE601}"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A45EFD92-C6C4-428C-93BE-3F254D1241D4}" type="pres">
      <dgm:prSet presAssocID="{33EFE36A-00E9-4030-A68E-C5D2052FE601}" presName="L2TextContainer" presStyleLbl="revTx" presStyleIdx="12" presStyleCnt="16">
        <dgm:presLayoutVars>
          <dgm:bulletEnabled val="1"/>
        </dgm:presLayoutVars>
      </dgm:prSet>
      <dgm:spPr/>
    </dgm:pt>
    <dgm:pt modelId="{BBF34191-BCE5-4B14-913D-7C1AF475811D}" type="pres">
      <dgm:prSet presAssocID="{33EFE36A-00E9-4030-A68E-C5D2052FE601}" presName="L1TextContainer" presStyleLbl="revTx" presStyleIdx="13" presStyleCnt="16" custScaleY="101073">
        <dgm:presLayoutVars>
          <dgm:chMax val="1"/>
          <dgm:chPref val="1"/>
          <dgm:bulletEnabled val="1"/>
        </dgm:presLayoutVars>
      </dgm:prSet>
      <dgm:spPr/>
    </dgm:pt>
    <dgm:pt modelId="{A8E3CFD1-743F-43D5-98E1-40BC93F132CC}" type="pres">
      <dgm:prSet presAssocID="{33EFE36A-00E9-4030-A68E-C5D2052FE601}" presName="ConnectLine" presStyleLbl="sibTrans1D1" presStyleIdx="6" presStyleCnt="8"/>
      <dgm:spPr>
        <a:noFill/>
        <a:ln w="12700" cap="flat" cmpd="sng" algn="ctr">
          <a:solidFill>
            <a:schemeClr val="accent1">
              <a:hueOff val="0"/>
              <a:satOff val="0"/>
              <a:lumOff val="0"/>
              <a:alphaOff val="0"/>
            </a:schemeClr>
          </a:solidFill>
          <a:prstDash val="dash"/>
          <a:miter lim="800000"/>
        </a:ln>
        <a:effectLst/>
      </dgm:spPr>
    </dgm:pt>
    <dgm:pt modelId="{9FF1631B-9B9D-48DC-9086-15F1FD5F7248}" type="pres">
      <dgm:prSet presAssocID="{33EFE36A-00E9-4030-A68E-C5D2052FE601}" presName="EmptyPlaceHolder" presStyleCnt="0"/>
      <dgm:spPr/>
    </dgm:pt>
    <dgm:pt modelId="{3B6509A1-8B91-4B2B-8EF0-AFA375CF8949}" type="pres">
      <dgm:prSet presAssocID="{8D1CCC12-987B-463B-83E4-CFA1DEB2A8D9}" presName="spaceBetweenRectangles" presStyleCnt="0"/>
      <dgm:spPr/>
    </dgm:pt>
    <dgm:pt modelId="{02641042-34FD-481B-B450-7DEE411FAA7B}" type="pres">
      <dgm:prSet presAssocID="{49FA671F-F7B1-4467-9288-FA75725AD84E}" presName="composite" presStyleCnt="0"/>
      <dgm:spPr/>
    </dgm:pt>
    <dgm:pt modelId="{E1943333-449B-4FE5-B7CD-C2BABBD0087D}" type="pres">
      <dgm:prSet presAssocID="{49FA671F-F7B1-4467-9288-FA75725AD84E}" presName="ConnectorPoint" presStyleLbl="lnNode1" presStyleIdx="7"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EB59EF2-860F-42E8-8FD2-0DD904589687}" type="pres">
      <dgm:prSet presAssocID="{49FA671F-F7B1-4467-9288-FA75725AD84E}" presName="DropPinPlaceHolder" presStyleCnt="0"/>
      <dgm:spPr/>
    </dgm:pt>
    <dgm:pt modelId="{BEAA9D1F-D489-4FC2-AD33-D40685B98666}" type="pres">
      <dgm:prSet presAssocID="{49FA671F-F7B1-4467-9288-FA75725AD84E}" presName="DropPin" presStyleLbl="alignNode1" presStyleIdx="7" presStyleCnt="8"/>
      <dgm:spPr/>
    </dgm:pt>
    <dgm:pt modelId="{E8597CCE-47BB-4212-ADB5-DE3535930BA5}" type="pres">
      <dgm:prSet presAssocID="{49FA671F-F7B1-4467-9288-FA75725AD84E}"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B6D15611-8F91-4586-B40C-4CCFE3E7F0FE}" type="pres">
      <dgm:prSet presAssocID="{49FA671F-F7B1-4467-9288-FA75725AD84E}" presName="L2TextContainer" presStyleLbl="revTx" presStyleIdx="14" presStyleCnt="16">
        <dgm:presLayoutVars>
          <dgm:bulletEnabled val="1"/>
        </dgm:presLayoutVars>
      </dgm:prSet>
      <dgm:spPr/>
    </dgm:pt>
    <dgm:pt modelId="{EFD2F8B6-2BBA-423A-9DE8-6E46DA8FD88D}" type="pres">
      <dgm:prSet presAssocID="{49FA671F-F7B1-4467-9288-FA75725AD84E}" presName="L1TextContainer" presStyleLbl="revTx" presStyleIdx="15" presStyleCnt="16">
        <dgm:presLayoutVars>
          <dgm:chMax val="1"/>
          <dgm:chPref val="1"/>
          <dgm:bulletEnabled val="1"/>
        </dgm:presLayoutVars>
      </dgm:prSet>
      <dgm:spPr/>
    </dgm:pt>
    <dgm:pt modelId="{1E9FF29E-1A5A-4DD6-AC02-801D3F822945}" type="pres">
      <dgm:prSet presAssocID="{49FA671F-F7B1-4467-9288-FA75725AD84E}" presName="ConnectLine" presStyleLbl="sibTrans1D1" presStyleIdx="7" presStyleCnt="8"/>
      <dgm:spPr>
        <a:noFill/>
        <a:ln w="12700" cap="flat" cmpd="sng" algn="ctr">
          <a:solidFill>
            <a:schemeClr val="accent1">
              <a:hueOff val="0"/>
              <a:satOff val="0"/>
              <a:lumOff val="0"/>
              <a:alphaOff val="0"/>
            </a:schemeClr>
          </a:solidFill>
          <a:prstDash val="dash"/>
          <a:miter lim="800000"/>
        </a:ln>
        <a:effectLst/>
      </dgm:spPr>
    </dgm:pt>
    <dgm:pt modelId="{64ECAE82-21CD-4976-817C-8E1991AFB576}" type="pres">
      <dgm:prSet presAssocID="{49FA671F-F7B1-4467-9288-FA75725AD84E}" presName="EmptyPlaceHolder" presStyleCnt="0"/>
      <dgm:spPr/>
    </dgm:pt>
  </dgm:ptLst>
  <dgm:cxnLst>
    <dgm:cxn modelId="{BD140F05-63D6-44B0-BCE0-8624F65CF5E0}" srcId="{21671FB5-84EF-4915-8987-BF3700EEBA3E}" destId="{C6CA7422-536D-4EE3-9407-D93B282AEEE9}" srcOrd="4" destOrd="0" parTransId="{4389AA1C-00BB-4647-980B-BF506CE54EE1}" sibTransId="{3D4B11AB-B0EF-45CB-93F1-FCB37A095DD6}"/>
    <dgm:cxn modelId="{FBAEE10D-282C-4C32-B00D-9CB8684B15BD}" srcId="{33EFE36A-00E9-4030-A68E-C5D2052FE601}" destId="{33642CB8-6BD4-4383-92D0-04C35D764ADC}" srcOrd="0" destOrd="0" parTransId="{36532254-6651-429D-9634-F7E8C9FC1E2B}" sibTransId="{CEF70DBB-0AF2-405D-90B9-1AC404EC90EF}"/>
    <dgm:cxn modelId="{DADFF30D-25F9-4B9E-934D-8993CA75BCA8}" type="presOf" srcId="{76F18477-7987-4CE5-9342-62A331CB89E1}" destId="{8ACBC46A-1D30-4261-9C03-9B89FD08996A}" srcOrd="0" destOrd="0" presId="urn:microsoft.com/office/officeart/2017/3/layout/DropPinTimeline"/>
    <dgm:cxn modelId="{C41FA312-DE03-4BA0-A9F6-D2FD67949D08}" type="presOf" srcId="{627A8119-2210-46FA-AF20-9BC5AED50BC0}" destId="{B6D15611-8F91-4586-B40C-4CCFE3E7F0FE}" srcOrd="0" destOrd="0" presId="urn:microsoft.com/office/officeart/2017/3/layout/DropPinTimeline"/>
    <dgm:cxn modelId="{E43EB51A-E099-4AEF-86B6-08EFAF6910F1}" type="presOf" srcId="{7DFD7329-6DCA-4999-BB51-D70EAF62CEF4}" destId="{88596989-BC53-40E6-81ED-3E04B0EA2A28}" srcOrd="0" destOrd="0" presId="urn:microsoft.com/office/officeart/2017/3/layout/DropPinTimeline"/>
    <dgm:cxn modelId="{E53FF81F-671C-4188-BC6E-BA53EF9AE535}" type="presOf" srcId="{60EEDDD7-DC5B-47F7-AD8D-160AB2419638}" destId="{A45EFD92-C6C4-428C-93BE-3F254D1241D4}" srcOrd="0" destOrd="1" presId="urn:microsoft.com/office/officeart/2017/3/layout/DropPinTimeline"/>
    <dgm:cxn modelId="{4E1BDB25-5D84-4B4F-A19C-28BDDC6CEA89}" type="presOf" srcId="{50CBB3BA-16D6-4EFB-A140-AD748FF7A038}" destId="{6E1FFFC3-F463-4A5D-ACE0-5876E23CB62A}" srcOrd="0" destOrd="0" presId="urn:microsoft.com/office/officeart/2017/3/layout/DropPinTimeline"/>
    <dgm:cxn modelId="{3EFE7D27-E271-41F7-B6C7-6C19422A556F}" type="presOf" srcId="{33642CB8-6BD4-4383-92D0-04C35D764ADC}" destId="{A45EFD92-C6C4-428C-93BE-3F254D1241D4}" srcOrd="0" destOrd="0" presId="urn:microsoft.com/office/officeart/2017/3/layout/DropPinTimeline"/>
    <dgm:cxn modelId="{86C6AD2A-9D54-47DD-8EFF-062E52ABDB60}" type="presOf" srcId="{B7ECBE4D-9C1E-447E-BF3B-4CD45FBD5FA0}" destId="{358EEBC8-59E0-4CBB-9D99-86DD8B2AFE19}" srcOrd="0" destOrd="0" presId="urn:microsoft.com/office/officeart/2017/3/layout/DropPinTimeline"/>
    <dgm:cxn modelId="{8DA89433-552E-458C-8050-B3650C00774F}" type="presOf" srcId="{2B4BDDD7-8A75-4FFB-9AE8-0BD50BC40E0A}" destId="{523545F5-E3DC-4743-BED4-85600BE949DB}" srcOrd="0" destOrd="0" presId="urn:microsoft.com/office/officeart/2017/3/layout/DropPinTimeline"/>
    <dgm:cxn modelId="{4E45823C-C3C8-434A-901E-7EB167BB3B3A}" srcId="{F69A7FEA-FD3F-4D33-B329-AC72C6912C74}" destId="{56A00ED2-71B7-44DF-A30D-B9689828B881}" srcOrd="0" destOrd="0" parTransId="{A9FC06AB-9AB6-4E8A-BB0B-5B595BA54CB6}" sibTransId="{33664120-C83B-4263-A8E0-E74CD5C9AC68}"/>
    <dgm:cxn modelId="{B7A7185B-6631-4DFE-B3F1-9148D802B8FC}" type="presOf" srcId="{3F7D8177-2DD1-46A3-808A-D4F73AE1FACB}" destId="{FE2ED586-A6F2-4823-9314-8DDACB6FA647}" srcOrd="0" destOrd="0" presId="urn:microsoft.com/office/officeart/2017/3/layout/DropPinTimeline"/>
    <dgm:cxn modelId="{3E219741-A9B2-470E-B9E1-8883E8B5BEF4}" type="presOf" srcId="{F69A7FEA-FD3F-4D33-B329-AC72C6912C74}" destId="{69913C9C-B507-4D8C-AA7D-658BB1C67F70}" srcOrd="0" destOrd="0" presId="urn:microsoft.com/office/officeart/2017/3/layout/DropPinTimeline"/>
    <dgm:cxn modelId="{88D62F49-6956-42B4-A689-BE243B6ECD4A}" srcId="{49FA671F-F7B1-4467-9288-FA75725AD84E}" destId="{627A8119-2210-46FA-AF20-9BC5AED50BC0}" srcOrd="0" destOrd="0" parTransId="{EB863A57-2604-42F9-8F37-2AA8AC4B2FBE}" sibTransId="{F872B992-5507-4A15-BABD-22C8AFC7A222}"/>
    <dgm:cxn modelId="{15DCAE6E-DC39-4EF3-AF71-DD990648DB4C}" srcId="{33EFE36A-00E9-4030-A68E-C5D2052FE601}" destId="{60EEDDD7-DC5B-47F7-AD8D-160AB2419638}" srcOrd="1" destOrd="0" parTransId="{5A714FA0-EB3E-47ED-B3CB-AF29EBFC09D1}" sibTransId="{AE743825-4671-4921-BBB8-B6CF7088C703}"/>
    <dgm:cxn modelId="{2B30B551-E491-418D-AB0D-4D48782E330F}" srcId="{21671FB5-84EF-4915-8987-BF3700EEBA3E}" destId="{33EFE36A-00E9-4030-A68E-C5D2052FE601}" srcOrd="6" destOrd="0" parTransId="{8F3C068A-CFE7-46F3-BC89-F672C657C6DB}" sibTransId="{8D1CCC12-987B-463B-83E4-CFA1DEB2A8D9}"/>
    <dgm:cxn modelId="{E554F07B-C510-43CE-9725-72A5C1D4BCFB}" srcId="{21671FB5-84EF-4915-8987-BF3700EEBA3E}" destId="{ADAF0525-B578-4C02-A910-51621F20EED6}" srcOrd="3" destOrd="0" parTransId="{D84FFC6A-4E44-4B7C-AB4D-B1540540B79F}" sibTransId="{F665413B-3DD9-41E3-B06F-E2A539DE2651}"/>
    <dgm:cxn modelId="{3C95F57B-82F6-418B-82D5-2DE8F5BDBDA3}" srcId="{21671FB5-84EF-4915-8987-BF3700EEBA3E}" destId="{3F7D8177-2DD1-46A3-808A-D4F73AE1FACB}" srcOrd="1" destOrd="0" parTransId="{3606BA57-E3FD-4B5E-90A2-31FE2A2F6418}" sibTransId="{5E0BD4F4-E9ED-4D69-B995-F7B4D2323AB7}"/>
    <dgm:cxn modelId="{8A29CF7D-87BC-41E5-ADE1-99076D7C45FB}" srcId="{21671FB5-84EF-4915-8987-BF3700EEBA3E}" destId="{7DFD7329-6DCA-4999-BB51-D70EAF62CEF4}" srcOrd="2" destOrd="0" parTransId="{E15CB1B5-34BA-401F-9EB4-440CF69EBC22}" sibTransId="{C31C5B24-24A1-4110-B4C0-4C9AE17DAAD3}"/>
    <dgm:cxn modelId="{B3A65A86-311A-4502-B8DA-C2ABFDAE1013}" type="presOf" srcId="{49FA671F-F7B1-4467-9288-FA75725AD84E}" destId="{EFD2F8B6-2BBA-423A-9DE8-6E46DA8FD88D}" srcOrd="0" destOrd="0" presId="urn:microsoft.com/office/officeart/2017/3/layout/DropPinTimeline"/>
    <dgm:cxn modelId="{AEB6058F-28CF-4BAB-B59C-6392C26AE879}" srcId="{3F7D8177-2DD1-46A3-808A-D4F73AE1FACB}" destId="{76F18477-7987-4CE5-9342-62A331CB89E1}" srcOrd="0" destOrd="0" parTransId="{F2C6835E-AE93-4C15-8A3F-4BF9C0E447FB}" sibTransId="{52D72DFF-0066-4B14-A3E1-47DD45D31BAE}"/>
    <dgm:cxn modelId="{A3587490-A3E7-4E28-B4D0-76DF005E35F7}" type="presOf" srcId="{21671FB5-84EF-4915-8987-BF3700EEBA3E}" destId="{3881E3EB-E8A5-4EC1-AE49-07D592DB1C41}" srcOrd="0" destOrd="0" presId="urn:microsoft.com/office/officeart/2017/3/layout/DropPinTimeline"/>
    <dgm:cxn modelId="{60760AA3-C0EA-4E7A-8DCF-12E1D13A562F}" srcId="{ADAF0525-B578-4C02-A910-51621F20EED6}" destId="{50CBB3BA-16D6-4EFB-A140-AD748FF7A038}" srcOrd="0" destOrd="0" parTransId="{CEEE9FCC-357C-4038-8AC8-F38BB78B1878}" sibTransId="{CB5FBE4F-4E7D-4ABC-805D-9AC5497503D8}"/>
    <dgm:cxn modelId="{4DDB4EB7-6754-47FE-BBD5-9291886E3ED2}" srcId="{B8E10D86-7155-4D3E-AD42-B7F30F298888}" destId="{2B4BDDD7-8A75-4FFB-9AE8-0BD50BC40E0A}" srcOrd="0" destOrd="0" parTransId="{FDEC896A-A6D0-482F-9D66-93DE5A9ECE1B}" sibTransId="{7F6FDAC1-0336-4494-82A5-F676A010DCB5}"/>
    <dgm:cxn modelId="{70214BBA-6CC2-4244-B392-F4A469484373}" type="presOf" srcId="{C6CA7422-536D-4EE3-9407-D93B282AEEE9}" destId="{45EA1482-5480-46CB-8C75-47F13EFA1D32}" srcOrd="0" destOrd="0" presId="urn:microsoft.com/office/officeart/2017/3/layout/DropPinTimeline"/>
    <dgm:cxn modelId="{C542A1C9-D5A8-4FCF-8061-254D8EB82A21}" srcId="{21671FB5-84EF-4915-8987-BF3700EEBA3E}" destId="{B8E10D86-7155-4D3E-AD42-B7F30F298888}" srcOrd="5" destOrd="0" parTransId="{D0112700-97A0-4F7A-932A-09CE4B489319}" sibTransId="{3DD414FD-3E02-435C-A896-EB7E9C8C34DA}"/>
    <dgm:cxn modelId="{89108FCA-CF89-4122-88B9-DD2022AAA99E}" srcId="{C6CA7422-536D-4EE3-9407-D93B282AEEE9}" destId="{6E9F50FC-E1BC-4E29-801D-632F9BB05A07}" srcOrd="0" destOrd="0" parTransId="{FAB7D946-736D-48EB-BBBC-7BE7E5841B51}" sibTransId="{E4BEE855-F3C2-486E-9352-91EF75B0F02D}"/>
    <dgm:cxn modelId="{326D8FD2-A0BC-402E-A324-51423B5B5E0F}" srcId="{21671FB5-84EF-4915-8987-BF3700EEBA3E}" destId="{F69A7FEA-FD3F-4D33-B329-AC72C6912C74}" srcOrd="0" destOrd="0" parTransId="{E672BD0F-49FA-4F91-960F-05BC2DCB27DD}" sibTransId="{40D7F934-6437-4AED-947C-66FAE48945B4}"/>
    <dgm:cxn modelId="{C61F00DD-CE85-45A2-B2FF-D20D66DC592E}" type="presOf" srcId="{33EFE36A-00E9-4030-A68E-C5D2052FE601}" destId="{BBF34191-BCE5-4B14-913D-7C1AF475811D}" srcOrd="0" destOrd="0" presId="urn:microsoft.com/office/officeart/2017/3/layout/DropPinTimeline"/>
    <dgm:cxn modelId="{54057DE5-BC06-493E-8FD9-75EC25EB8886}" type="presOf" srcId="{B8E10D86-7155-4D3E-AD42-B7F30F298888}" destId="{891234DC-4FF6-4960-868B-6F4AD75DC62B}" srcOrd="0" destOrd="0" presId="urn:microsoft.com/office/officeart/2017/3/layout/DropPinTimeline"/>
    <dgm:cxn modelId="{F2625EF2-59B1-44D9-8912-18295130DE2B}" type="presOf" srcId="{56A00ED2-71B7-44DF-A30D-B9689828B881}" destId="{1E2AFAB9-5A82-4251-8710-88A460A902DE}" srcOrd="0" destOrd="0" presId="urn:microsoft.com/office/officeart/2017/3/layout/DropPinTimeline"/>
    <dgm:cxn modelId="{583BD1F5-AB0F-4E14-AB0B-2AA34E383E5A}" type="presOf" srcId="{6E9F50FC-E1BC-4E29-801D-632F9BB05A07}" destId="{9BA0469A-C5FA-42E2-8302-1A1B6855945D}" srcOrd="0" destOrd="0" presId="urn:microsoft.com/office/officeart/2017/3/layout/DropPinTimeline"/>
    <dgm:cxn modelId="{898909F7-3C41-4AC3-9DCB-C5FD1E5AE3BB}" type="presOf" srcId="{ADAF0525-B578-4C02-A910-51621F20EED6}" destId="{49F6B919-07B0-4E4B-9067-C69C2C51C6EF}" srcOrd="0" destOrd="0" presId="urn:microsoft.com/office/officeart/2017/3/layout/DropPinTimeline"/>
    <dgm:cxn modelId="{D994F0F8-573F-45B4-819C-DE38B7F60CDC}" srcId="{7DFD7329-6DCA-4999-BB51-D70EAF62CEF4}" destId="{B7ECBE4D-9C1E-447E-BF3B-4CD45FBD5FA0}" srcOrd="0" destOrd="0" parTransId="{13E03030-49D9-4186-B7E5-89FF4067139B}" sibTransId="{C8DA8305-FF10-41D3-A32E-5DB6663FA18C}"/>
    <dgm:cxn modelId="{2B402AF9-0D7F-4B56-B7FC-8F6F3BC4C106}" srcId="{21671FB5-84EF-4915-8987-BF3700EEBA3E}" destId="{49FA671F-F7B1-4467-9288-FA75725AD84E}" srcOrd="7" destOrd="0" parTransId="{CB7040A6-AB5E-449E-AADE-99DF4FDF8366}" sibTransId="{D7AAEC3E-E56C-4A93-AEF9-665FB529D5FD}"/>
    <dgm:cxn modelId="{9A86A03B-026B-4FC7-9DEC-A007992A0473}" type="presParOf" srcId="{3881E3EB-E8A5-4EC1-AE49-07D592DB1C41}" destId="{D5E13011-1FDC-48B4-91B5-35986D66C4E1}" srcOrd="0" destOrd="0" presId="urn:microsoft.com/office/officeart/2017/3/layout/DropPinTimeline"/>
    <dgm:cxn modelId="{8B1335D1-AD7E-4B01-9D4D-A962ED988DEE}" type="presParOf" srcId="{3881E3EB-E8A5-4EC1-AE49-07D592DB1C41}" destId="{D3D7F3C8-9471-4DC1-9034-64AD3C1E46F9}" srcOrd="1" destOrd="0" presId="urn:microsoft.com/office/officeart/2017/3/layout/DropPinTimeline"/>
    <dgm:cxn modelId="{DB2E8CBF-4FD8-4DD4-9328-B26CB75C8DFA}" type="presParOf" srcId="{D3D7F3C8-9471-4DC1-9034-64AD3C1E46F9}" destId="{B6D86F0D-AC45-4475-8B8F-F887B52228A8}" srcOrd="0" destOrd="0" presId="urn:microsoft.com/office/officeart/2017/3/layout/DropPinTimeline"/>
    <dgm:cxn modelId="{0A6D87B6-53CC-4F6F-AB2B-568E1F58C579}" type="presParOf" srcId="{B6D86F0D-AC45-4475-8B8F-F887B52228A8}" destId="{7D224F22-3D91-4B37-B502-259A84F4B7DF}" srcOrd="0" destOrd="0" presId="urn:microsoft.com/office/officeart/2017/3/layout/DropPinTimeline"/>
    <dgm:cxn modelId="{F784862E-E7BF-4129-8BAE-9917E458D0C7}" type="presParOf" srcId="{B6D86F0D-AC45-4475-8B8F-F887B52228A8}" destId="{BB0C0B0D-E25D-473C-9D72-731A17E40283}" srcOrd="1" destOrd="0" presId="urn:microsoft.com/office/officeart/2017/3/layout/DropPinTimeline"/>
    <dgm:cxn modelId="{B1EBB931-37E3-4A01-842C-91E547A3C740}" type="presParOf" srcId="{BB0C0B0D-E25D-473C-9D72-731A17E40283}" destId="{B225AC31-29AB-41BF-AAD8-DBA97AD39DE3}" srcOrd="0" destOrd="0" presId="urn:microsoft.com/office/officeart/2017/3/layout/DropPinTimeline"/>
    <dgm:cxn modelId="{BF5DB4CF-8A2E-4946-97D0-98457FF56AE5}" type="presParOf" srcId="{BB0C0B0D-E25D-473C-9D72-731A17E40283}" destId="{BB5DA137-21A1-4410-AF22-659B358794F7}" srcOrd="1" destOrd="0" presId="urn:microsoft.com/office/officeart/2017/3/layout/DropPinTimeline"/>
    <dgm:cxn modelId="{FE2D072F-E6EE-4287-A2E2-99FC74C0B4D6}" type="presParOf" srcId="{B6D86F0D-AC45-4475-8B8F-F887B52228A8}" destId="{1E2AFAB9-5A82-4251-8710-88A460A902DE}" srcOrd="2" destOrd="0" presId="urn:microsoft.com/office/officeart/2017/3/layout/DropPinTimeline"/>
    <dgm:cxn modelId="{4A973D75-BA8D-44AD-8DD7-E5EBC56B07C6}" type="presParOf" srcId="{B6D86F0D-AC45-4475-8B8F-F887B52228A8}" destId="{69913C9C-B507-4D8C-AA7D-658BB1C67F70}" srcOrd="3" destOrd="0" presId="urn:microsoft.com/office/officeart/2017/3/layout/DropPinTimeline"/>
    <dgm:cxn modelId="{02225C78-01E4-460C-83FD-5FDD0D73441C}" type="presParOf" srcId="{B6D86F0D-AC45-4475-8B8F-F887B52228A8}" destId="{71EB3816-1510-48BF-8201-113F5D14B9AD}" srcOrd="4" destOrd="0" presId="urn:microsoft.com/office/officeart/2017/3/layout/DropPinTimeline"/>
    <dgm:cxn modelId="{C7A6036E-775B-40DA-87C3-CE682BDC38EB}" type="presParOf" srcId="{B6D86F0D-AC45-4475-8B8F-F887B52228A8}" destId="{67F6D22C-BA41-4B4D-B9A9-E17F6468B03D}" srcOrd="5" destOrd="0" presId="urn:microsoft.com/office/officeart/2017/3/layout/DropPinTimeline"/>
    <dgm:cxn modelId="{4F5B4986-C5E6-419B-8ACC-ECB33478EF41}" type="presParOf" srcId="{D3D7F3C8-9471-4DC1-9034-64AD3C1E46F9}" destId="{6C5FEA22-910D-4854-B3A1-A1DE717AD667}" srcOrd="1" destOrd="0" presId="urn:microsoft.com/office/officeart/2017/3/layout/DropPinTimeline"/>
    <dgm:cxn modelId="{A7AD1614-AE80-4F4B-AD18-E81BED869E8E}" type="presParOf" srcId="{D3D7F3C8-9471-4DC1-9034-64AD3C1E46F9}" destId="{D288793D-F39F-4571-B546-9A9B8761CC92}" srcOrd="2" destOrd="0" presId="urn:microsoft.com/office/officeart/2017/3/layout/DropPinTimeline"/>
    <dgm:cxn modelId="{ED931174-3789-4CCB-822C-5515A9768EB6}" type="presParOf" srcId="{D288793D-F39F-4571-B546-9A9B8761CC92}" destId="{BDC967D4-2DCA-4D3F-8C96-41D8A2D7A596}" srcOrd="0" destOrd="0" presId="urn:microsoft.com/office/officeart/2017/3/layout/DropPinTimeline"/>
    <dgm:cxn modelId="{B2B6801A-E3BE-4337-830F-2C24D52C7206}" type="presParOf" srcId="{D288793D-F39F-4571-B546-9A9B8761CC92}" destId="{93473360-4EA8-42C6-9227-4BB954C5DE19}" srcOrd="1" destOrd="0" presId="urn:microsoft.com/office/officeart/2017/3/layout/DropPinTimeline"/>
    <dgm:cxn modelId="{447A7ACD-A26A-4FC8-A8F4-B817C60F5C2D}" type="presParOf" srcId="{93473360-4EA8-42C6-9227-4BB954C5DE19}" destId="{9A05BB73-0BF3-4F3F-9955-E8A8CB1E2D33}" srcOrd="0" destOrd="0" presId="urn:microsoft.com/office/officeart/2017/3/layout/DropPinTimeline"/>
    <dgm:cxn modelId="{ED556DD0-4BA3-4501-9C70-5C29CBCDDA53}" type="presParOf" srcId="{93473360-4EA8-42C6-9227-4BB954C5DE19}" destId="{52C9EBF3-91A8-4873-8FFF-50E360807750}" srcOrd="1" destOrd="0" presId="urn:microsoft.com/office/officeart/2017/3/layout/DropPinTimeline"/>
    <dgm:cxn modelId="{67F11276-12B1-4EBE-A386-D549082A5371}" type="presParOf" srcId="{D288793D-F39F-4571-B546-9A9B8761CC92}" destId="{8ACBC46A-1D30-4261-9C03-9B89FD08996A}" srcOrd="2" destOrd="0" presId="urn:microsoft.com/office/officeart/2017/3/layout/DropPinTimeline"/>
    <dgm:cxn modelId="{8B230839-F230-4FFF-9406-111B7B10959F}" type="presParOf" srcId="{D288793D-F39F-4571-B546-9A9B8761CC92}" destId="{FE2ED586-A6F2-4823-9314-8DDACB6FA647}" srcOrd="3" destOrd="0" presId="urn:microsoft.com/office/officeart/2017/3/layout/DropPinTimeline"/>
    <dgm:cxn modelId="{1A1BD141-9EBE-4DB4-B423-93C9856B54D0}" type="presParOf" srcId="{D288793D-F39F-4571-B546-9A9B8761CC92}" destId="{DE1E3203-5F8F-4800-9F86-0BCF5B88E792}" srcOrd="4" destOrd="0" presId="urn:microsoft.com/office/officeart/2017/3/layout/DropPinTimeline"/>
    <dgm:cxn modelId="{7F30EC16-1128-41D3-9597-A33383A7E757}" type="presParOf" srcId="{D288793D-F39F-4571-B546-9A9B8761CC92}" destId="{CADE7DC3-D4BA-4F64-9358-EFB9EB382140}" srcOrd="5" destOrd="0" presId="urn:microsoft.com/office/officeart/2017/3/layout/DropPinTimeline"/>
    <dgm:cxn modelId="{00BD4B8F-9D2B-4C7D-84EE-623FA484E050}" type="presParOf" srcId="{D3D7F3C8-9471-4DC1-9034-64AD3C1E46F9}" destId="{C3809598-1E6A-4088-8700-BD733C63E0EA}" srcOrd="3" destOrd="0" presId="urn:microsoft.com/office/officeart/2017/3/layout/DropPinTimeline"/>
    <dgm:cxn modelId="{337D290C-8C5A-4C3E-A4CB-CBB5052B8B22}" type="presParOf" srcId="{D3D7F3C8-9471-4DC1-9034-64AD3C1E46F9}" destId="{ADB2717B-68B4-4AD2-B82B-DEE5008AA219}" srcOrd="4" destOrd="0" presId="urn:microsoft.com/office/officeart/2017/3/layout/DropPinTimeline"/>
    <dgm:cxn modelId="{71D14272-1E6C-49F9-826E-4AB248F9ED54}" type="presParOf" srcId="{ADB2717B-68B4-4AD2-B82B-DEE5008AA219}" destId="{559F593F-5DD7-4411-B41A-49869D8013D8}" srcOrd="0" destOrd="0" presId="urn:microsoft.com/office/officeart/2017/3/layout/DropPinTimeline"/>
    <dgm:cxn modelId="{7BDFCD60-6281-4ADE-BDDA-45FF992E377C}" type="presParOf" srcId="{ADB2717B-68B4-4AD2-B82B-DEE5008AA219}" destId="{DAEF2299-9AFF-43D5-8C10-B20B4460EE9C}" srcOrd="1" destOrd="0" presId="urn:microsoft.com/office/officeart/2017/3/layout/DropPinTimeline"/>
    <dgm:cxn modelId="{DA56899D-BB44-4C5D-B030-7234CBDA1A1A}" type="presParOf" srcId="{DAEF2299-9AFF-43D5-8C10-B20B4460EE9C}" destId="{BD6EA867-D408-4309-8171-71523976275B}" srcOrd="0" destOrd="0" presId="urn:microsoft.com/office/officeart/2017/3/layout/DropPinTimeline"/>
    <dgm:cxn modelId="{DDEDBB0C-760C-42BA-8755-277FE123E017}" type="presParOf" srcId="{DAEF2299-9AFF-43D5-8C10-B20B4460EE9C}" destId="{B9FB9336-8841-4F8C-A779-6C3BB035C5F2}" srcOrd="1" destOrd="0" presId="urn:microsoft.com/office/officeart/2017/3/layout/DropPinTimeline"/>
    <dgm:cxn modelId="{84C6FFD2-5E93-4820-BD30-91F2A05F9CE9}" type="presParOf" srcId="{ADB2717B-68B4-4AD2-B82B-DEE5008AA219}" destId="{358EEBC8-59E0-4CBB-9D99-86DD8B2AFE19}" srcOrd="2" destOrd="0" presId="urn:microsoft.com/office/officeart/2017/3/layout/DropPinTimeline"/>
    <dgm:cxn modelId="{A4EE5523-4166-4E83-A9E3-B6AA9979B920}" type="presParOf" srcId="{ADB2717B-68B4-4AD2-B82B-DEE5008AA219}" destId="{88596989-BC53-40E6-81ED-3E04B0EA2A28}" srcOrd="3" destOrd="0" presId="urn:microsoft.com/office/officeart/2017/3/layout/DropPinTimeline"/>
    <dgm:cxn modelId="{76E91824-7792-4175-B3E0-EC0E55330933}" type="presParOf" srcId="{ADB2717B-68B4-4AD2-B82B-DEE5008AA219}" destId="{D861E4BD-5C41-4956-9C27-558C187DF342}" srcOrd="4" destOrd="0" presId="urn:microsoft.com/office/officeart/2017/3/layout/DropPinTimeline"/>
    <dgm:cxn modelId="{6E6BCC25-594A-4428-8F6D-BCF6A93456E9}" type="presParOf" srcId="{ADB2717B-68B4-4AD2-B82B-DEE5008AA219}" destId="{1D4B294C-30C6-47C7-ACCF-F19351A0C41D}" srcOrd="5" destOrd="0" presId="urn:microsoft.com/office/officeart/2017/3/layout/DropPinTimeline"/>
    <dgm:cxn modelId="{18006274-4420-482B-9D3C-6D4AECDD3CDA}" type="presParOf" srcId="{D3D7F3C8-9471-4DC1-9034-64AD3C1E46F9}" destId="{A6471D6A-D0ED-4E87-BE38-4466E3A816FB}" srcOrd="5" destOrd="0" presId="urn:microsoft.com/office/officeart/2017/3/layout/DropPinTimeline"/>
    <dgm:cxn modelId="{412883EE-3A0F-4713-ADF7-3CEC27E42DB9}" type="presParOf" srcId="{D3D7F3C8-9471-4DC1-9034-64AD3C1E46F9}" destId="{3D09524E-F552-4128-9F36-4012B916C597}" srcOrd="6" destOrd="0" presId="urn:microsoft.com/office/officeart/2017/3/layout/DropPinTimeline"/>
    <dgm:cxn modelId="{7C9A2D81-13E0-431C-A10F-211E71AA50D4}" type="presParOf" srcId="{3D09524E-F552-4128-9F36-4012B916C597}" destId="{ADDB331A-DA0F-45DC-90B4-CB86111A141F}" srcOrd="0" destOrd="0" presId="urn:microsoft.com/office/officeart/2017/3/layout/DropPinTimeline"/>
    <dgm:cxn modelId="{C952193A-C586-4B13-9F6B-0E7A17A5CDA8}" type="presParOf" srcId="{3D09524E-F552-4128-9F36-4012B916C597}" destId="{2562FAB4-8DC5-4DEB-9619-EC3ED97BECA5}" srcOrd="1" destOrd="0" presId="urn:microsoft.com/office/officeart/2017/3/layout/DropPinTimeline"/>
    <dgm:cxn modelId="{62421DDE-5D7C-42F7-A91D-3DA16716E6E6}" type="presParOf" srcId="{2562FAB4-8DC5-4DEB-9619-EC3ED97BECA5}" destId="{486F9B1B-2BFA-4551-8451-BC74A13D4BA6}" srcOrd="0" destOrd="0" presId="urn:microsoft.com/office/officeart/2017/3/layout/DropPinTimeline"/>
    <dgm:cxn modelId="{7B62A307-5A00-44A3-AA19-33297C52B0DF}" type="presParOf" srcId="{2562FAB4-8DC5-4DEB-9619-EC3ED97BECA5}" destId="{5569B653-AEDE-40E5-A502-D375EBFC8E8C}" srcOrd="1" destOrd="0" presId="urn:microsoft.com/office/officeart/2017/3/layout/DropPinTimeline"/>
    <dgm:cxn modelId="{80D76DFC-423B-468D-A792-B2813CA94EDA}" type="presParOf" srcId="{3D09524E-F552-4128-9F36-4012B916C597}" destId="{6E1FFFC3-F463-4A5D-ACE0-5876E23CB62A}" srcOrd="2" destOrd="0" presId="urn:microsoft.com/office/officeart/2017/3/layout/DropPinTimeline"/>
    <dgm:cxn modelId="{93249F2B-102C-4905-81FF-9556529912AA}" type="presParOf" srcId="{3D09524E-F552-4128-9F36-4012B916C597}" destId="{49F6B919-07B0-4E4B-9067-C69C2C51C6EF}" srcOrd="3" destOrd="0" presId="urn:microsoft.com/office/officeart/2017/3/layout/DropPinTimeline"/>
    <dgm:cxn modelId="{B1E3B36D-659E-40E6-B3D4-543ED15506AB}" type="presParOf" srcId="{3D09524E-F552-4128-9F36-4012B916C597}" destId="{06E2D80F-375E-4E85-952A-C97CE9CAA574}" srcOrd="4" destOrd="0" presId="urn:microsoft.com/office/officeart/2017/3/layout/DropPinTimeline"/>
    <dgm:cxn modelId="{FB7A73FB-B9C7-4E26-B07D-3429521928B7}" type="presParOf" srcId="{3D09524E-F552-4128-9F36-4012B916C597}" destId="{7A0DF583-0D15-4394-83D2-71E25637ADCE}" srcOrd="5" destOrd="0" presId="urn:microsoft.com/office/officeart/2017/3/layout/DropPinTimeline"/>
    <dgm:cxn modelId="{6667891B-073A-4F1B-9C03-D1965643EDB1}" type="presParOf" srcId="{D3D7F3C8-9471-4DC1-9034-64AD3C1E46F9}" destId="{C5C40534-6FD7-4083-BB1F-627DCA54DB13}" srcOrd="7" destOrd="0" presId="urn:microsoft.com/office/officeart/2017/3/layout/DropPinTimeline"/>
    <dgm:cxn modelId="{A9A70788-3DB9-444C-BC31-E4A3512FB481}" type="presParOf" srcId="{D3D7F3C8-9471-4DC1-9034-64AD3C1E46F9}" destId="{2031152E-0F62-451D-AE28-8C279275D26E}" srcOrd="8" destOrd="0" presId="urn:microsoft.com/office/officeart/2017/3/layout/DropPinTimeline"/>
    <dgm:cxn modelId="{911590ED-274D-4438-A059-86B293B5438D}" type="presParOf" srcId="{2031152E-0F62-451D-AE28-8C279275D26E}" destId="{54AC0C79-5AF9-4F9A-BE58-70AF4E5AFF9B}" srcOrd="0" destOrd="0" presId="urn:microsoft.com/office/officeart/2017/3/layout/DropPinTimeline"/>
    <dgm:cxn modelId="{23E9EEDD-F987-4005-B151-12E2B3110574}" type="presParOf" srcId="{2031152E-0F62-451D-AE28-8C279275D26E}" destId="{2F0FCB6C-7712-4100-AD5B-91517E42516A}" srcOrd="1" destOrd="0" presId="urn:microsoft.com/office/officeart/2017/3/layout/DropPinTimeline"/>
    <dgm:cxn modelId="{0C51EC6E-D432-4A0F-A0C1-CE1841160C68}" type="presParOf" srcId="{2F0FCB6C-7712-4100-AD5B-91517E42516A}" destId="{F0E9A135-D20F-484E-8B70-5C5CFE057CAD}" srcOrd="0" destOrd="0" presId="urn:microsoft.com/office/officeart/2017/3/layout/DropPinTimeline"/>
    <dgm:cxn modelId="{35C1ED8C-50FB-4A71-9329-58214D0DBAF1}" type="presParOf" srcId="{2F0FCB6C-7712-4100-AD5B-91517E42516A}" destId="{B674A322-E94D-4432-9DEC-D3EDF216A544}" srcOrd="1" destOrd="0" presId="urn:microsoft.com/office/officeart/2017/3/layout/DropPinTimeline"/>
    <dgm:cxn modelId="{9A13F5EA-CBD1-4756-83C7-66B72B2D1879}" type="presParOf" srcId="{2031152E-0F62-451D-AE28-8C279275D26E}" destId="{9BA0469A-C5FA-42E2-8302-1A1B6855945D}" srcOrd="2" destOrd="0" presId="urn:microsoft.com/office/officeart/2017/3/layout/DropPinTimeline"/>
    <dgm:cxn modelId="{E5DB2BF8-3027-4AF1-A581-4456E04AD76D}" type="presParOf" srcId="{2031152E-0F62-451D-AE28-8C279275D26E}" destId="{45EA1482-5480-46CB-8C75-47F13EFA1D32}" srcOrd="3" destOrd="0" presId="urn:microsoft.com/office/officeart/2017/3/layout/DropPinTimeline"/>
    <dgm:cxn modelId="{44770D2A-0FA3-477E-840B-A81F297997EA}" type="presParOf" srcId="{2031152E-0F62-451D-AE28-8C279275D26E}" destId="{DF45B6A3-8720-4120-B104-622C0E7E0CC2}" srcOrd="4" destOrd="0" presId="urn:microsoft.com/office/officeart/2017/3/layout/DropPinTimeline"/>
    <dgm:cxn modelId="{3547C29A-7E30-49BF-948D-D210598D4C18}" type="presParOf" srcId="{2031152E-0F62-451D-AE28-8C279275D26E}" destId="{2AA9901E-7B04-4904-8A1D-1BD4C6A53AF7}" srcOrd="5" destOrd="0" presId="urn:microsoft.com/office/officeart/2017/3/layout/DropPinTimeline"/>
    <dgm:cxn modelId="{EEE5629D-4E22-44A6-B131-DA16EFF4F4D1}" type="presParOf" srcId="{D3D7F3C8-9471-4DC1-9034-64AD3C1E46F9}" destId="{68C6718C-176E-448F-9985-77E2DC7AC4FB}" srcOrd="9" destOrd="0" presId="urn:microsoft.com/office/officeart/2017/3/layout/DropPinTimeline"/>
    <dgm:cxn modelId="{2116CF98-F926-4EE0-B528-28597DFF3FF8}" type="presParOf" srcId="{D3D7F3C8-9471-4DC1-9034-64AD3C1E46F9}" destId="{792FCBD1-9D3F-43D7-A083-2A6DCC52A5FB}" srcOrd="10" destOrd="0" presId="urn:microsoft.com/office/officeart/2017/3/layout/DropPinTimeline"/>
    <dgm:cxn modelId="{5137ED1F-E458-4F42-A1A2-7D9BACB8212E}" type="presParOf" srcId="{792FCBD1-9D3F-43D7-A083-2A6DCC52A5FB}" destId="{6F47435C-F183-4468-9295-A8232D2B49A4}" srcOrd="0" destOrd="0" presId="urn:microsoft.com/office/officeart/2017/3/layout/DropPinTimeline"/>
    <dgm:cxn modelId="{77F46613-DADA-4FDC-9BF0-877803191E70}" type="presParOf" srcId="{792FCBD1-9D3F-43D7-A083-2A6DCC52A5FB}" destId="{2D89D343-FFC5-4D37-92ED-155AF2A9C1F6}" srcOrd="1" destOrd="0" presId="urn:microsoft.com/office/officeart/2017/3/layout/DropPinTimeline"/>
    <dgm:cxn modelId="{33AA6453-1FDE-45D7-A5AB-C5FA2CD82B4F}" type="presParOf" srcId="{2D89D343-FFC5-4D37-92ED-155AF2A9C1F6}" destId="{710C0E58-15B4-4F08-AB48-83EF1BFFF335}" srcOrd="0" destOrd="0" presId="urn:microsoft.com/office/officeart/2017/3/layout/DropPinTimeline"/>
    <dgm:cxn modelId="{DBF30E2E-34BA-432D-A6C7-9D7AC399EE89}" type="presParOf" srcId="{2D89D343-FFC5-4D37-92ED-155AF2A9C1F6}" destId="{BFC62EA4-7E0A-4E92-A116-5FFDE4F5FB01}" srcOrd="1" destOrd="0" presId="urn:microsoft.com/office/officeart/2017/3/layout/DropPinTimeline"/>
    <dgm:cxn modelId="{BECABD95-A51E-4611-9ACA-43D415748A6E}" type="presParOf" srcId="{792FCBD1-9D3F-43D7-A083-2A6DCC52A5FB}" destId="{523545F5-E3DC-4743-BED4-85600BE949DB}" srcOrd="2" destOrd="0" presId="urn:microsoft.com/office/officeart/2017/3/layout/DropPinTimeline"/>
    <dgm:cxn modelId="{F6A8AF67-CC4F-4B9F-892D-19E055F1851B}" type="presParOf" srcId="{792FCBD1-9D3F-43D7-A083-2A6DCC52A5FB}" destId="{891234DC-4FF6-4960-868B-6F4AD75DC62B}" srcOrd="3" destOrd="0" presId="urn:microsoft.com/office/officeart/2017/3/layout/DropPinTimeline"/>
    <dgm:cxn modelId="{FD6B0C81-5615-466C-9742-6C30DE1F2092}" type="presParOf" srcId="{792FCBD1-9D3F-43D7-A083-2A6DCC52A5FB}" destId="{C009B0C1-1A17-426F-A3AB-CF97C466FE79}" srcOrd="4" destOrd="0" presId="urn:microsoft.com/office/officeart/2017/3/layout/DropPinTimeline"/>
    <dgm:cxn modelId="{97571A26-684A-42AF-80A2-A662F4A07A55}" type="presParOf" srcId="{792FCBD1-9D3F-43D7-A083-2A6DCC52A5FB}" destId="{5C7F99F4-80A1-4299-B9A7-8416A1D723D2}" srcOrd="5" destOrd="0" presId="urn:microsoft.com/office/officeart/2017/3/layout/DropPinTimeline"/>
    <dgm:cxn modelId="{24253B54-CFB9-4328-A76A-64472E5FBCB9}" type="presParOf" srcId="{D3D7F3C8-9471-4DC1-9034-64AD3C1E46F9}" destId="{E4EC99F5-7A81-4258-8731-0880E71AE2BB}" srcOrd="11" destOrd="0" presId="urn:microsoft.com/office/officeart/2017/3/layout/DropPinTimeline"/>
    <dgm:cxn modelId="{7F098C0C-89A6-4230-8454-88203543BE30}" type="presParOf" srcId="{D3D7F3C8-9471-4DC1-9034-64AD3C1E46F9}" destId="{5410015F-3973-465E-BA47-7FE71FCF1390}" srcOrd="12" destOrd="0" presId="urn:microsoft.com/office/officeart/2017/3/layout/DropPinTimeline"/>
    <dgm:cxn modelId="{797DF8E6-2953-4A66-B36F-976E3E14A772}" type="presParOf" srcId="{5410015F-3973-465E-BA47-7FE71FCF1390}" destId="{90D0F707-FBB5-4AFC-BAB0-AADFE3D39C38}" srcOrd="0" destOrd="0" presId="urn:microsoft.com/office/officeart/2017/3/layout/DropPinTimeline"/>
    <dgm:cxn modelId="{03675FDC-C93F-497B-BAA5-721D27386B18}" type="presParOf" srcId="{5410015F-3973-465E-BA47-7FE71FCF1390}" destId="{73671C65-EDF5-48B6-98DD-B19773F74EA4}" srcOrd="1" destOrd="0" presId="urn:microsoft.com/office/officeart/2017/3/layout/DropPinTimeline"/>
    <dgm:cxn modelId="{0CED3CAA-2490-40A5-8E40-D14F8ED347E9}" type="presParOf" srcId="{73671C65-EDF5-48B6-98DD-B19773F74EA4}" destId="{C5FEF747-2AAD-4DE2-BAAC-DD4E1C27185A}" srcOrd="0" destOrd="0" presId="urn:microsoft.com/office/officeart/2017/3/layout/DropPinTimeline"/>
    <dgm:cxn modelId="{E67757FB-53AF-49E2-856C-5DCF07E88368}" type="presParOf" srcId="{73671C65-EDF5-48B6-98DD-B19773F74EA4}" destId="{87116B6F-CBAC-413C-B39B-FDD9437CF730}" srcOrd="1" destOrd="0" presId="urn:microsoft.com/office/officeart/2017/3/layout/DropPinTimeline"/>
    <dgm:cxn modelId="{0D28BFB1-DB5C-4F6C-8964-89814CBC59C0}" type="presParOf" srcId="{5410015F-3973-465E-BA47-7FE71FCF1390}" destId="{A45EFD92-C6C4-428C-93BE-3F254D1241D4}" srcOrd="2" destOrd="0" presId="urn:microsoft.com/office/officeart/2017/3/layout/DropPinTimeline"/>
    <dgm:cxn modelId="{83528B4D-821C-4273-BEE1-4A4B7314D0EB}" type="presParOf" srcId="{5410015F-3973-465E-BA47-7FE71FCF1390}" destId="{BBF34191-BCE5-4B14-913D-7C1AF475811D}" srcOrd="3" destOrd="0" presId="urn:microsoft.com/office/officeart/2017/3/layout/DropPinTimeline"/>
    <dgm:cxn modelId="{46DE3A15-1E2A-4950-B07A-8A2B5009DD00}" type="presParOf" srcId="{5410015F-3973-465E-BA47-7FE71FCF1390}" destId="{A8E3CFD1-743F-43D5-98E1-40BC93F132CC}" srcOrd="4" destOrd="0" presId="urn:microsoft.com/office/officeart/2017/3/layout/DropPinTimeline"/>
    <dgm:cxn modelId="{487633D8-3060-4E4D-BC24-6DE9EDF05A4E}" type="presParOf" srcId="{5410015F-3973-465E-BA47-7FE71FCF1390}" destId="{9FF1631B-9B9D-48DC-9086-15F1FD5F7248}" srcOrd="5" destOrd="0" presId="urn:microsoft.com/office/officeart/2017/3/layout/DropPinTimeline"/>
    <dgm:cxn modelId="{AEAE0FED-4B9F-4CB4-A2F6-3359C0F15CAB}" type="presParOf" srcId="{D3D7F3C8-9471-4DC1-9034-64AD3C1E46F9}" destId="{3B6509A1-8B91-4B2B-8EF0-AFA375CF8949}" srcOrd="13" destOrd="0" presId="urn:microsoft.com/office/officeart/2017/3/layout/DropPinTimeline"/>
    <dgm:cxn modelId="{B38C30FE-08A3-4EBD-B368-11311FD883BA}" type="presParOf" srcId="{D3D7F3C8-9471-4DC1-9034-64AD3C1E46F9}" destId="{02641042-34FD-481B-B450-7DEE411FAA7B}" srcOrd="14" destOrd="0" presId="urn:microsoft.com/office/officeart/2017/3/layout/DropPinTimeline"/>
    <dgm:cxn modelId="{BF5AA77A-CF98-4331-9DA2-D470542A0163}" type="presParOf" srcId="{02641042-34FD-481B-B450-7DEE411FAA7B}" destId="{E1943333-449B-4FE5-B7CD-C2BABBD0087D}" srcOrd="0" destOrd="0" presId="urn:microsoft.com/office/officeart/2017/3/layout/DropPinTimeline"/>
    <dgm:cxn modelId="{34118D56-1679-480E-ACF5-160D35A27402}" type="presParOf" srcId="{02641042-34FD-481B-B450-7DEE411FAA7B}" destId="{DEB59EF2-860F-42E8-8FD2-0DD904589687}" srcOrd="1" destOrd="0" presId="urn:microsoft.com/office/officeart/2017/3/layout/DropPinTimeline"/>
    <dgm:cxn modelId="{2AFA7B1D-794C-4A64-A0EF-4773546C9CDF}" type="presParOf" srcId="{DEB59EF2-860F-42E8-8FD2-0DD904589687}" destId="{BEAA9D1F-D489-4FC2-AD33-D40685B98666}" srcOrd="0" destOrd="0" presId="urn:microsoft.com/office/officeart/2017/3/layout/DropPinTimeline"/>
    <dgm:cxn modelId="{0A2815BF-890D-4A62-9BD7-9B6007160734}" type="presParOf" srcId="{DEB59EF2-860F-42E8-8FD2-0DD904589687}" destId="{E8597CCE-47BB-4212-ADB5-DE3535930BA5}" srcOrd="1" destOrd="0" presId="urn:microsoft.com/office/officeart/2017/3/layout/DropPinTimeline"/>
    <dgm:cxn modelId="{FBE8C10E-588F-4F20-8B01-DC2B2E6BDBFC}" type="presParOf" srcId="{02641042-34FD-481B-B450-7DEE411FAA7B}" destId="{B6D15611-8F91-4586-B40C-4CCFE3E7F0FE}" srcOrd="2" destOrd="0" presId="urn:microsoft.com/office/officeart/2017/3/layout/DropPinTimeline"/>
    <dgm:cxn modelId="{688126A0-9590-41DF-80A5-D1AB0B801D82}" type="presParOf" srcId="{02641042-34FD-481B-B450-7DEE411FAA7B}" destId="{EFD2F8B6-2BBA-423A-9DE8-6E46DA8FD88D}" srcOrd="3" destOrd="0" presId="urn:microsoft.com/office/officeart/2017/3/layout/DropPinTimeline"/>
    <dgm:cxn modelId="{E8DD79FE-17D7-4891-9C9F-20E75C41B68E}" type="presParOf" srcId="{02641042-34FD-481B-B450-7DEE411FAA7B}" destId="{1E9FF29E-1A5A-4DD6-AC02-801D3F822945}" srcOrd="4" destOrd="0" presId="urn:microsoft.com/office/officeart/2017/3/layout/DropPinTimeline"/>
    <dgm:cxn modelId="{F4BF1A27-9D27-45E2-BF78-009D70387D2D}" type="presParOf" srcId="{02641042-34FD-481B-B450-7DEE411FAA7B}" destId="{64ECAE82-21CD-4976-817C-8E1991AFB576}"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D218E-8580-40FF-990F-BAA44BAD75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8FD41D-B6F7-4467-B3FD-80A5E4880E2B}">
      <dgm:prSet custT="1"/>
      <dgm:spPr/>
      <dgm:t>
        <a:bodyPr/>
        <a:lstStyle/>
        <a:p>
          <a:pPr algn="l">
            <a:lnSpc>
              <a:spcPct val="90000"/>
            </a:lnSpc>
          </a:pPr>
          <a:r>
            <a:rPr lang="en-US" sz="2400">
              <a:solidFill>
                <a:srgbClr val="FFFFFF"/>
              </a:solidFill>
              <a:latin typeface="Calibri"/>
              <a:ea typeface="+mn-ea"/>
              <a:cs typeface="+mn-cs"/>
            </a:rPr>
            <a:t>June 2025 began concerted effort to educate camps of the Rules &amp; Regulations, emphasizing compliance</a:t>
          </a:r>
        </a:p>
      </dgm:t>
    </dgm:pt>
    <dgm:pt modelId="{AB537D95-D1D9-45BF-8589-C987A9CB9479}" type="parTrans" cxnId="{0D7570E0-5EF1-4086-A406-FD8371C42710}">
      <dgm:prSet/>
      <dgm:spPr/>
      <dgm:t>
        <a:bodyPr/>
        <a:lstStyle/>
        <a:p>
          <a:endParaRPr lang="en-US"/>
        </a:p>
      </dgm:t>
    </dgm:pt>
    <dgm:pt modelId="{0AEB2E5F-00CB-47BC-B4E0-D7BB9F3CAA31}" type="sibTrans" cxnId="{0D7570E0-5EF1-4086-A406-FD8371C42710}">
      <dgm:prSet/>
      <dgm:spPr/>
      <dgm:t>
        <a:bodyPr/>
        <a:lstStyle/>
        <a:p>
          <a:endParaRPr lang="en-US"/>
        </a:p>
      </dgm:t>
    </dgm:pt>
    <dgm:pt modelId="{8DBF122F-2458-4990-9485-6E31F92891F1}">
      <dgm:prSet custT="1"/>
      <dgm:spPr/>
      <dgm:t>
        <a:bodyPr/>
        <a:lstStyle/>
        <a:p>
          <a:pPr algn="l" rtl="0">
            <a:lnSpc>
              <a:spcPct val="90000"/>
            </a:lnSpc>
          </a:pPr>
          <a:r>
            <a:rPr lang="en-US" sz="2400">
              <a:solidFill>
                <a:srgbClr val="FFFFFF"/>
              </a:solidFill>
              <a:latin typeface="Calibri"/>
              <a:ea typeface="+mn-ea"/>
              <a:cs typeface="+mn-cs"/>
            </a:rPr>
            <a:t>July 2025 began issuing Notice to Remedies –  49 to date</a:t>
          </a:r>
        </a:p>
      </dgm:t>
    </dgm:pt>
    <dgm:pt modelId="{18AA5999-62F5-459B-8524-924DD3EFC96F}" type="parTrans" cxnId="{3D43C9C5-A765-4CD7-8A11-9787F0497A6C}">
      <dgm:prSet/>
      <dgm:spPr/>
      <dgm:t>
        <a:bodyPr/>
        <a:lstStyle/>
        <a:p>
          <a:endParaRPr lang="en-US"/>
        </a:p>
      </dgm:t>
    </dgm:pt>
    <dgm:pt modelId="{1294EA7E-7F4B-4C24-A4F3-55B180C11368}" type="sibTrans" cxnId="{3D43C9C5-A765-4CD7-8A11-9787F0497A6C}">
      <dgm:prSet/>
      <dgm:spPr/>
      <dgm:t>
        <a:bodyPr/>
        <a:lstStyle/>
        <a:p>
          <a:endParaRPr lang="en-US"/>
        </a:p>
      </dgm:t>
    </dgm:pt>
    <dgm:pt modelId="{D5F0EF06-DB21-4AF0-AB88-67F9A4EFC682}">
      <dgm:prSet custT="1"/>
      <dgm:spPr/>
      <dgm:t>
        <a:bodyPr/>
        <a:lstStyle/>
        <a:p>
          <a:pPr algn="l" rtl="0">
            <a:lnSpc>
              <a:spcPct val="90000"/>
            </a:lnSpc>
          </a:pPr>
          <a:r>
            <a:rPr lang="en-US" sz="2400">
              <a:solidFill>
                <a:srgbClr val="FFFFFF"/>
              </a:solidFill>
              <a:latin typeface="Calibri"/>
              <a:ea typeface="+mn-ea"/>
              <a:cs typeface="+mn-cs"/>
            </a:rPr>
            <a:t>September 2025 began issuing notices to move due to non-compliance with remedy and Rules – 10 to date</a:t>
          </a:r>
        </a:p>
      </dgm:t>
    </dgm:pt>
    <dgm:pt modelId="{4F81810D-E5DF-49FF-91F1-BEECB2A9AFA6}" type="parTrans" cxnId="{7C2C987C-DF96-44FB-9C2C-23698E938965}">
      <dgm:prSet/>
      <dgm:spPr/>
      <dgm:t>
        <a:bodyPr/>
        <a:lstStyle/>
        <a:p>
          <a:endParaRPr lang="en-US"/>
        </a:p>
      </dgm:t>
    </dgm:pt>
    <dgm:pt modelId="{A425BDA2-A6D6-41EC-AE9E-E914437A6416}" type="sibTrans" cxnId="{7C2C987C-DF96-44FB-9C2C-23698E938965}">
      <dgm:prSet/>
      <dgm:spPr/>
      <dgm:t>
        <a:bodyPr/>
        <a:lstStyle/>
        <a:p>
          <a:endParaRPr lang="en-US"/>
        </a:p>
      </dgm:t>
    </dgm:pt>
    <dgm:pt modelId="{FCD307E9-C4DE-47EC-9B02-9C16AE579C67}" type="pres">
      <dgm:prSet presAssocID="{7ACD218E-8580-40FF-990F-BAA44BAD75E9}" presName="linear" presStyleCnt="0">
        <dgm:presLayoutVars>
          <dgm:animLvl val="lvl"/>
          <dgm:resizeHandles val="exact"/>
        </dgm:presLayoutVars>
      </dgm:prSet>
      <dgm:spPr/>
    </dgm:pt>
    <dgm:pt modelId="{8504B6AC-F29B-4329-BE66-B8A2CCC6D904}" type="pres">
      <dgm:prSet presAssocID="{058FD41D-B6F7-4467-B3FD-80A5E4880E2B}" presName="parentText" presStyleLbl="node1" presStyleIdx="0" presStyleCnt="3">
        <dgm:presLayoutVars>
          <dgm:chMax val="0"/>
          <dgm:bulletEnabled val="1"/>
        </dgm:presLayoutVars>
      </dgm:prSet>
      <dgm:spPr/>
    </dgm:pt>
    <dgm:pt modelId="{272ADBC6-3F4F-432A-9994-74B7133A4278}" type="pres">
      <dgm:prSet presAssocID="{0AEB2E5F-00CB-47BC-B4E0-D7BB9F3CAA31}" presName="spacer" presStyleCnt="0"/>
      <dgm:spPr/>
    </dgm:pt>
    <dgm:pt modelId="{83F2C4BF-B9A4-4C03-BC33-491E10E11EDC}" type="pres">
      <dgm:prSet presAssocID="{8DBF122F-2458-4990-9485-6E31F92891F1}" presName="parentText" presStyleLbl="node1" presStyleIdx="1" presStyleCnt="3">
        <dgm:presLayoutVars>
          <dgm:chMax val="0"/>
          <dgm:bulletEnabled val="1"/>
        </dgm:presLayoutVars>
      </dgm:prSet>
      <dgm:spPr/>
    </dgm:pt>
    <dgm:pt modelId="{4C0E5280-AFF3-465B-B886-D74AF328A6EA}" type="pres">
      <dgm:prSet presAssocID="{1294EA7E-7F4B-4C24-A4F3-55B180C11368}" presName="spacer" presStyleCnt="0"/>
      <dgm:spPr/>
    </dgm:pt>
    <dgm:pt modelId="{C5B1BF56-D7F4-4332-8C63-54FC4AE8151E}" type="pres">
      <dgm:prSet presAssocID="{D5F0EF06-DB21-4AF0-AB88-67F9A4EFC682}" presName="parentText" presStyleLbl="node1" presStyleIdx="2" presStyleCnt="3">
        <dgm:presLayoutVars>
          <dgm:chMax val="0"/>
          <dgm:bulletEnabled val="1"/>
        </dgm:presLayoutVars>
      </dgm:prSet>
      <dgm:spPr/>
    </dgm:pt>
  </dgm:ptLst>
  <dgm:cxnLst>
    <dgm:cxn modelId="{339F8512-0A4E-47A5-B3BD-6F62EA51B8BA}" type="presOf" srcId="{D5F0EF06-DB21-4AF0-AB88-67F9A4EFC682}" destId="{C5B1BF56-D7F4-4332-8C63-54FC4AE8151E}" srcOrd="0" destOrd="0" presId="urn:microsoft.com/office/officeart/2005/8/layout/vList2"/>
    <dgm:cxn modelId="{7C2C987C-DF96-44FB-9C2C-23698E938965}" srcId="{7ACD218E-8580-40FF-990F-BAA44BAD75E9}" destId="{D5F0EF06-DB21-4AF0-AB88-67F9A4EFC682}" srcOrd="2" destOrd="0" parTransId="{4F81810D-E5DF-49FF-91F1-BEECB2A9AFA6}" sibTransId="{A425BDA2-A6D6-41EC-AE9E-E914437A6416}"/>
    <dgm:cxn modelId="{99D65F7D-50EC-4A96-BD38-583130823A71}" type="presOf" srcId="{8DBF122F-2458-4990-9485-6E31F92891F1}" destId="{83F2C4BF-B9A4-4C03-BC33-491E10E11EDC}" srcOrd="0" destOrd="0" presId="urn:microsoft.com/office/officeart/2005/8/layout/vList2"/>
    <dgm:cxn modelId="{DD98A6AA-A871-4303-8CF1-866A1D0B34DB}" type="presOf" srcId="{058FD41D-B6F7-4467-B3FD-80A5E4880E2B}" destId="{8504B6AC-F29B-4329-BE66-B8A2CCC6D904}" srcOrd="0" destOrd="0" presId="urn:microsoft.com/office/officeart/2005/8/layout/vList2"/>
    <dgm:cxn modelId="{3D43C9C5-A765-4CD7-8A11-9787F0497A6C}" srcId="{7ACD218E-8580-40FF-990F-BAA44BAD75E9}" destId="{8DBF122F-2458-4990-9485-6E31F92891F1}" srcOrd="1" destOrd="0" parTransId="{18AA5999-62F5-459B-8524-924DD3EFC96F}" sibTransId="{1294EA7E-7F4B-4C24-A4F3-55B180C11368}"/>
    <dgm:cxn modelId="{0D7570E0-5EF1-4086-A406-FD8371C42710}" srcId="{7ACD218E-8580-40FF-990F-BAA44BAD75E9}" destId="{058FD41D-B6F7-4467-B3FD-80A5E4880E2B}" srcOrd="0" destOrd="0" parTransId="{AB537D95-D1D9-45BF-8589-C987A9CB9479}" sibTransId="{0AEB2E5F-00CB-47BC-B4E0-D7BB9F3CAA31}"/>
    <dgm:cxn modelId="{5FC402FC-AF1D-41D6-8408-292208CE5E68}" type="presOf" srcId="{7ACD218E-8580-40FF-990F-BAA44BAD75E9}" destId="{FCD307E9-C4DE-47EC-9B02-9C16AE579C67}" srcOrd="0" destOrd="0" presId="urn:microsoft.com/office/officeart/2005/8/layout/vList2"/>
    <dgm:cxn modelId="{11151409-1F1E-4593-8B4C-D05F60264442}" type="presParOf" srcId="{FCD307E9-C4DE-47EC-9B02-9C16AE579C67}" destId="{8504B6AC-F29B-4329-BE66-B8A2CCC6D904}" srcOrd="0" destOrd="0" presId="urn:microsoft.com/office/officeart/2005/8/layout/vList2"/>
    <dgm:cxn modelId="{10B5907B-D7F9-46B3-A1A1-88D45A4826EC}" type="presParOf" srcId="{FCD307E9-C4DE-47EC-9B02-9C16AE579C67}" destId="{272ADBC6-3F4F-432A-9994-74B7133A4278}" srcOrd="1" destOrd="0" presId="urn:microsoft.com/office/officeart/2005/8/layout/vList2"/>
    <dgm:cxn modelId="{5A0B3854-6CEA-4ED4-AA78-E07CC3A2995F}" type="presParOf" srcId="{FCD307E9-C4DE-47EC-9B02-9C16AE579C67}" destId="{83F2C4BF-B9A4-4C03-BC33-491E10E11EDC}" srcOrd="2" destOrd="0" presId="urn:microsoft.com/office/officeart/2005/8/layout/vList2"/>
    <dgm:cxn modelId="{445DE239-108D-4B89-BEF2-2FB7724C6331}" type="presParOf" srcId="{FCD307E9-C4DE-47EC-9B02-9C16AE579C67}" destId="{4C0E5280-AFF3-465B-B886-D74AF328A6EA}" srcOrd="3" destOrd="0" presId="urn:microsoft.com/office/officeart/2005/8/layout/vList2"/>
    <dgm:cxn modelId="{BAD816F9-5953-4ACD-AEC8-9C3912182D00}" type="presParOf" srcId="{FCD307E9-C4DE-47EC-9B02-9C16AE579C67}" destId="{C5B1BF56-D7F4-4332-8C63-54FC4AE815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0558B-CFCF-4FA4-AA97-F72144C1477D}">
      <dsp:nvSpPr>
        <dsp:cNvPr id="0" name=""/>
        <dsp:cNvSpPr/>
      </dsp:nvSpPr>
      <dsp:spPr>
        <a:xfrm>
          <a:off x="0" y="2391"/>
          <a:ext cx="10509249" cy="1340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7EE93D-12F1-4139-9C69-AEC9AA3AE108}">
      <dsp:nvSpPr>
        <dsp:cNvPr id="0" name=""/>
        <dsp:cNvSpPr/>
      </dsp:nvSpPr>
      <dsp:spPr>
        <a:xfrm>
          <a:off x="405469" y="303980"/>
          <a:ext cx="737938" cy="73721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4AFF392-657B-492B-A394-D37FCDB0806F}">
      <dsp:nvSpPr>
        <dsp:cNvPr id="0" name=""/>
        <dsp:cNvSpPr/>
      </dsp:nvSpPr>
      <dsp:spPr>
        <a:xfrm>
          <a:off x="1548878" y="2391"/>
          <a:ext cx="8817203" cy="13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997" tIns="141997" rIns="141997" bIns="141997" numCol="1" spcCol="1270" anchor="ctr" anchorCtr="0">
          <a:noAutofit/>
        </a:bodyPr>
        <a:lstStyle/>
        <a:p>
          <a:pPr marL="0" lvl="0" indent="0" algn="l" defTabSz="889000">
            <a:lnSpc>
              <a:spcPct val="100000"/>
            </a:lnSpc>
            <a:spcBef>
              <a:spcPct val="0"/>
            </a:spcBef>
            <a:spcAft>
              <a:spcPct val="35000"/>
            </a:spcAft>
            <a:buNone/>
          </a:pPr>
          <a:r>
            <a:rPr lang="en-US" sz="2000" kern="1200"/>
            <a:t>As stated in the adopted resolutions*, goal is to “…mitigate and improve the health and safety risks associated with unmanaged camping, and to provide improved sanitation services and case management to facilitate people camping at Juniper Ridge moving into safer shelter or housing.”</a:t>
          </a:r>
        </a:p>
      </dsp:txBody>
      <dsp:txXfrm>
        <a:off x="1548878" y="2391"/>
        <a:ext cx="8817203" cy="1341706"/>
      </dsp:txXfrm>
    </dsp:sp>
    <dsp:sp modelId="{70048B71-C951-4FC2-8A56-9CB1024F65A2}">
      <dsp:nvSpPr>
        <dsp:cNvPr id="0" name=""/>
        <dsp:cNvSpPr/>
      </dsp:nvSpPr>
      <dsp:spPr>
        <a:xfrm>
          <a:off x="0" y="1634196"/>
          <a:ext cx="10509249" cy="1340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C6F0D2-0F25-451A-BDD9-F9A8914B884E}">
      <dsp:nvSpPr>
        <dsp:cNvPr id="0" name=""/>
        <dsp:cNvSpPr/>
      </dsp:nvSpPr>
      <dsp:spPr>
        <a:xfrm>
          <a:off x="405469" y="1935785"/>
          <a:ext cx="737938" cy="737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40FE40-A5A0-4285-B887-3E070E902960}">
      <dsp:nvSpPr>
        <dsp:cNvPr id="0" name=""/>
        <dsp:cNvSpPr/>
      </dsp:nvSpPr>
      <dsp:spPr>
        <a:xfrm>
          <a:off x="1548878" y="1634196"/>
          <a:ext cx="8817203" cy="13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997" tIns="141997" rIns="141997" bIns="141997" numCol="1" spcCol="1270" anchor="ctr" anchorCtr="0">
          <a:noAutofit/>
        </a:bodyPr>
        <a:lstStyle/>
        <a:p>
          <a:pPr marL="0" lvl="0" indent="0" algn="l" defTabSz="889000">
            <a:lnSpc>
              <a:spcPct val="100000"/>
            </a:lnSpc>
            <a:spcBef>
              <a:spcPct val="0"/>
            </a:spcBef>
            <a:spcAft>
              <a:spcPct val="35000"/>
            </a:spcAft>
            <a:buNone/>
          </a:pPr>
          <a:r>
            <a:rPr lang="en-US" sz="2000" kern="1200"/>
            <a:t>Reduce </a:t>
          </a:r>
          <a:r>
            <a:rPr lang="en-US" sz="2000" kern="1200">
              <a:ea typeface="Segoe UI"/>
              <a:cs typeface="Segoe UI"/>
            </a:rPr>
            <a:t>Temporary Safe Stay Area (</a:t>
          </a:r>
          <a:r>
            <a:rPr lang="en-US" sz="2000" kern="1200"/>
            <a:t>TSSA) by ~50% in Year 2 (2026)</a:t>
          </a:r>
        </a:p>
      </dsp:txBody>
      <dsp:txXfrm>
        <a:off x="1548878" y="1634196"/>
        <a:ext cx="8817203" cy="1341706"/>
      </dsp:txXfrm>
    </dsp:sp>
    <dsp:sp modelId="{DE82A546-64B2-4BDE-BD7D-DE62685290F5}">
      <dsp:nvSpPr>
        <dsp:cNvPr id="0" name=""/>
        <dsp:cNvSpPr/>
      </dsp:nvSpPr>
      <dsp:spPr>
        <a:xfrm>
          <a:off x="0" y="3266001"/>
          <a:ext cx="10509249" cy="1340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D07FAD-8328-4ACC-8D52-056A6A8611E5}">
      <dsp:nvSpPr>
        <dsp:cNvPr id="0" name=""/>
        <dsp:cNvSpPr/>
      </dsp:nvSpPr>
      <dsp:spPr>
        <a:xfrm>
          <a:off x="405469" y="3567591"/>
          <a:ext cx="737938" cy="73721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1ADD86-79C2-491A-9910-62366B792F64}">
      <dsp:nvSpPr>
        <dsp:cNvPr id="0" name=""/>
        <dsp:cNvSpPr/>
      </dsp:nvSpPr>
      <dsp:spPr>
        <a:xfrm>
          <a:off x="1548878" y="3266001"/>
          <a:ext cx="8817203" cy="13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997" tIns="141997" rIns="141997" bIns="141997" numCol="1" spcCol="1270" anchor="ctr" anchorCtr="0">
          <a:noAutofit/>
        </a:bodyPr>
        <a:lstStyle/>
        <a:p>
          <a:pPr marL="0" lvl="0" indent="0" algn="l" defTabSz="889000">
            <a:lnSpc>
              <a:spcPct val="100000"/>
            </a:lnSpc>
            <a:spcBef>
              <a:spcPct val="0"/>
            </a:spcBef>
            <a:spcAft>
              <a:spcPct val="35000"/>
            </a:spcAft>
            <a:buNone/>
          </a:pPr>
          <a:r>
            <a:rPr lang="en-US" sz="2000" kern="1200"/>
            <a:t>Full Closure of </a:t>
          </a:r>
          <a:r>
            <a:rPr lang="en-US" sz="2000" kern="1200">
              <a:ea typeface="Segoe UI"/>
              <a:cs typeface="Segoe UI"/>
            </a:rPr>
            <a:t>Temporary Safe Stay Area (</a:t>
          </a:r>
          <a:r>
            <a:rPr lang="en-US" sz="2000" kern="1200"/>
            <a:t>TSSA) – on or before Dec. 31, 2026</a:t>
          </a:r>
        </a:p>
      </dsp:txBody>
      <dsp:txXfrm>
        <a:off x="1548878" y="3266001"/>
        <a:ext cx="8817203" cy="1341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13011-1FDC-48B4-91B5-35986D66C4E1}">
      <dsp:nvSpPr>
        <dsp:cNvPr id="0" name=""/>
        <dsp:cNvSpPr/>
      </dsp:nvSpPr>
      <dsp:spPr>
        <a:xfrm>
          <a:off x="0" y="2868327"/>
          <a:ext cx="11973827"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225AC31-29AB-41BF-AAD8-DBA97AD39DE3}">
      <dsp:nvSpPr>
        <dsp:cNvPr id="0" name=""/>
        <dsp:cNvSpPr/>
      </dsp:nvSpPr>
      <dsp:spPr>
        <a:xfrm rot="8100000">
          <a:off x="86219" y="671760"/>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DA137-21A1-4410-AF22-659B358794F7}">
      <dsp:nvSpPr>
        <dsp:cNvPr id="0" name=""/>
        <dsp:cNvSpPr/>
      </dsp:nvSpPr>
      <dsp:spPr>
        <a:xfrm>
          <a:off x="130702" y="716243"/>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2AFAB9-5A82-4251-8710-88A460A902DE}">
      <dsp:nvSpPr>
        <dsp:cNvPr id="0" name=""/>
        <dsp:cNvSpPr/>
      </dsp:nvSpPr>
      <dsp:spPr>
        <a:xfrm>
          <a:off x="569571" y="117027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Joint Meeting on Juniper Ridge</a:t>
          </a:r>
        </a:p>
      </dsp:txBody>
      <dsp:txXfrm>
        <a:off x="569571" y="1170277"/>
        <a:ext cx="2102414" cy="1698049"/>
      </dsp:txXfrm>
    </dsp:sp>
    <dsp:sp modelId="{69913C9C-B507-4D8C-AA7D-658BB1C67F70}">
      <dsp:nvSpPr>
        <dsp:cNvPr id="0" name=""/>
        <dsp:cNvSpPr/>
      </dsp:nvSpPr>
      <dsp:spPr>
        <a:xfrm>
          <a:off x="569571" y="573665"/>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September 5, 2024</a:t>
          </a:r>
        </a:p>
      </dsp:txBody>
      <dsp:txXfrm>
        <a:off x="569571" y="573665"/>
        <a:ext cx="2102414" cy="596612"/>
      </dsp:txXfrm>
    </dsp:sp>
    <dsp:sp modelId="{71EB3816-1510-48BF-8201-113F5D14B9AD}">
      <dsp:nvSpPr>
        <dsp:cNvPr id="0" name=""/>
        <dsp:cNvSpPr/>
      </dsp:nvSpPr>
      <dsp:spPr>
        <a:xfrm>
          <a:off x="286430" y="117027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D224F22-3D91-4B37-B502-259A84F4B7DF}">
      <dsp:nvSpPr>
        <dsp:cNvPr id="0" name=""/>
        <dsp:cNvSpPr/>
      </dsp:nvSpPr>
      <dsp:spPr>
        <a:xfrm>
          <a:off x="250630"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5BB73-0BF3-4F3F-9955-E8A8CB1E2D33}">
      <dsp:nvSpPr>
        <dsp:cNvPr id="0" name=""/>
        <dsp:cNvSpPr/>
      </dsp:nvSpPr>
      <dsp:spPr>
        <a:xfrm rot="18900000">
          <a:off x="1414584" y="4664472"/>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9EBF3-91A8-4873-8FFF-50E360807750}">
      <dsp:nvSpPr>
        <dsp:cNvPr id="0" name=""/>
        <dsp:cNvSpPr/>
      </dsp:nvSpPr>
      <dsp:spPr>
        <a:xfrm>
          <a:off x="1459067" y="4708955"/>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CBC46A-1D30-4261-9C03-9B89FD08996A}">
      <dsp:nvSpPr>
        <dsp:cNvPr id="0" name=""/>
        <dsp:cNvSpPr/>
      </dsp:nvSpPr>
      <dsp:spPr>
        <a:xfrm>
          <a:off x="1897936" y="286832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Joint resolution creates Temporary Safe Stay Area at Juniper Ridge</a:t>
          </a:r>
        </a:p>
      </dsp:txBody>
      <dsp:txXfrm>
        <a:off x="1897936" y="2868327"/>
        <a:ext cx="2102414" cy="1698049"/>
      </dsp:txXfrm>
    </dsp:sp>
    <dsp:sp modelId="{FE2ED586-A6F2-4823-9314-8DDACB6FA647}">
      <dsp:nvSpPr>
        <dsp:cNvPr id="0" name=""/>
        <dsp:cNvSpPr/>
      </dsp:nvSpPr>
      <dsp:spPr>
        <a:xfrm>
          <a:off x="1897936" y="4566377"/>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October 2024</a:t>
          </a:r>
        </a:p>
      </dsp:txBody>
      <dsp:txXfrm>
        <a:off x="1897936" y="4566377"/>
        <a:ext cx="2102414" cy="596612"/>
      </dsp:txXfrm>
    </dsp:sp>
    <dsp:sp modelId="{DE1E3203-5F8F-4800-9F86-0BCF5B88E792}">
      <dsp:nvSpPr>
        <dsp:cNvPr id="0" name=""/>
        <dsp:cNvSpPr/>
      </dsp:nvSpPr>
      <dsp:spPr>
        <a:xfrm>
          <a:off x="1614795" y="286832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DC967D4-2DCA-4D3F-8C96-41D8A2D7A596}">
      <dsp:nvSpPr>
        <dsp:cNvPr id="0" name=""/>
        <dsp:cNvSpPr/>
      </dsp:nvSpPr>
      <dsp:spPr>
        <a:xfrm>
          <a:off x="1578994"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A867-D408-4309-8171-71523976275B}">
      <dsp:nvSpPr>
        <dsp:cNvPr id="0" name=""/>
        <dsp:cNvSpPr/>
      </dsp:nvSpPr>
      <dsp:spPr>
        <a:xfrm rot="8100000">
          <a:off x="2742948" y="671760"/>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B9336-8841-4F8C-A779-6C3BB035C5F2}">
      <dsp:nvSpPr>
        <dsp:cNvPr id="0" name=""/>
        <dsp:cNvSpPr/>
      </dsp:nvSpPr>
      <dsp:spPr>
        <a:xfrm>
          <a:off x="2787432" y="716243"/>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8EEBC8-59E0-4CBB-9D99-86DD8B2AFE19}">
      <dsp:nvSpPr>
        <dsp:cNvPr id="0" name=""/>
        <dsp:cNvSpPr/>
      </dsp:nvSpPr>
      <dsp:spPr>
        <a:xfrm>
          <a:off x="3226300" y="117027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Houseless Services Grant Program established</a:t>
          </a:r>
        </a:p>
      </dsp:txBody>
      <dsp:txXfrm>
        <a:off x="3226300" y="1170277"/>
        <a:ext cx="2102414" cy="1698049"/>
      </dsp:txXfrm>
    </dsp:sp>
    <dsp:sp modelId="{88596989-BC53-40E6-81ED-3E04B0EA2A28}">
      <dsp:nvSpPr>
        <dsp:cNvPr id="0" name=""/>
        <dsp:cNvSpPr/>
      </dsp:nvSpPr>
      <dsp:spPr>
        <a:xfrm>
          <a:off x="3226300" y="573665"/>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November 6, 2024</a:t>
          </a:r>
        </a:p>
      </dsp:txBody>
      <dsp:txXfrm>
        <a:off x="3226300" y="573665"/>
        <a:ext cx="2102414" cy="596612"/>
      </dsp:txXfrm>
    </dsp:sp>
    <dsp:sp modelId="{D861E4BD-5C41-4956-9C27-558C187DF342}">
      <dsp:nvSpPr>
        <dsp:cNvPr id="0" name=""/>
        <dsp:cNvSpPr/>
      </dsp:nvSpPr>
      <dsp:spPr>
        <a:xfrm>
          <a:off x="2943159" y="117027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59F593F-5DD7-4411-B41A-49869D8013D8}">
      <dsp:nvSpPr>
        <dsp:cNvPr id="0" name=""/>
        <dsp:cNvSpPr/>
      </dsp:nvSpPr>
      <dsp:spPr>
        <a:xfrm>
          <a:off x="2907359"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F9B1B-2BFA-4551-8451-BC74A13D4BA6}">
      <dsp:nvSpPr>
        <dsp:cNvPr id="0" name=""/>
        <dsp:cNvSpPr/>
      </dsp:nvSpPr>
      <dsp:spPr>
        <a:xfrm rot="18900000">
          <a:off x="4071313" y="4664472"/>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9B653-AEDE-40E5-A502-D375EBFC8E8C}">
      <dsp:nvSpPr>
        <dsp:cNvPr id="0" name=""/>
        <dsp:cNvSpPr/>
      </dsp:nvSpPr>
      <dsp:spPr>
        <a:xfrm>
          <a:off x="4115796" y="4708955"/>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E1FFFC3-F463-4A5D-ACE0-5876E23CB62A}">
      <dsp:nvSpPr>
        <dsp:cNvPr id="0" name=""/>
        <dsp:cNvSpPr/>
      </dsp:nvSpPr>
      <dsp:spPr>
        <a:xfrm>
          <a:off x="4554665" y="286832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Full services in place including housing-focused case management, hygiene, security</a:t>
          </a:r>
        </a:p>
      </dsp:txBody>
      <dsp:txXfrm>
        <a:off x="4554665" y="2868327"/>
        <a:ext cx="2102414" cy="1698049"/>
      </dsp:txXfrm>
    </dsp:sp>
    <dsp:sp modelId="{49F6B919-07B0-4E4B-9067-C69C2C51C6EF}">
      <dsp:nvSpPr>
        <dsp:cNvPr id="0" name=""/>
        <dsp:cNvSpPr/>
      </dsp:nvSpPr>
      <dsp:spPr>
        <a:xfrm>
          <a:off x="4554665" y="4566377"/>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March 1, 2025</a:t>
          </a:r>
        </a:p>
      </dsp:txBody>
      <dsp:txXfrm>
        <a:off x="4554665" y="4566377"/>
        <a:ext cx="2102414" cy="596612"/>
      </dsp:txXfrm>
    </dsp:sp>
    <dsp:sp modelId="{06E2D80F-375E-4E85-952A-C97CE9CAA574}">
      <dsp:nvSpPr>
        <dsp:cNvPr id="0" name=""/>
        <dsp:cNvSpPr/>
      </dsp:nvSpPr>
      <dsp:spPr>
        <a:xfrm>
          <a:off x="4271524" y="286832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DB331A-DA0F-45DC-90B4-CB86111A141F}">
      <dsp:nvSpPr>
        <dsp:cNvPr id="0" name=""/>
        <dsp:cNvSpPr/>
      </dsp:nvSpPr>
      <dsp:spPr>
        <a:xfrm>
          <a:off x="4235723"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9A135-D20F-484E-8B70-5C5CFE057CAD}">
      <dsp:nvSpPr>
        <dsp:cNvPr id="0" name=""/>
        <dsp:cNvSpPr/>
      </dsp:nvSpPr>
      <dsp:spPr>
        <a:xfrm rot="8100000">
          <a:off x="5399677" y="671760"/>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4A322-E94D-4432-9DEC-D3EDF216A544}">
      <dsp:nvSpPr>
        <dsp:cNvPr id="0" name=""/>
        <dsp:cNvSpPr/>
      </dsp:nvSpPr>
      <dsp:spPr>
        <a:xfrm>
          <a:off x="5444161" y="716243"/>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A0469A-C5FA-42E2-8302-1A1B6855945D}">
      <dsp:nvSpPr>
        <dsp:cNvPr id="0" name=""/>
        <dsp:cNvSpPr/>
      </dsp:nvSpPr>
      <dsp:spPr>
        <a:xfrm>
          <a:off x="5883029" y="117027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Joint Meeting to discuss phased closure </a:t>
          </a:r>
        </a:p>
      </dsp:txBody>
      <dsp:txXfrm>
        <a:off x="5883029" y="1170277"/>
        <a:ext cx="2102414" cy="1698049"/>
      </dsp:txXfrm>
    </dsp:sp>
    <dsp:sp modelId="{45EA1482-5480-46CB-8C75-47F13EFA1D32}">
      <dsp:nvSpPr>
        <dsp:cNvPr id="0" name=""/>
        <dsp:cNvSpPr/>
      </dsp:nvSpPr>
      <dsp:spPr>
        <a:xfrm>
          <a:off x="5883029" y="573665"/>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September 29, 2025</a:t>
          </a:r>
        </a:p>
      </dsp:txBody>
      <dsp:txXfrm>
        <a:off x="5883029" y="573665"/>
        <a:ext cx="2102414" cy="596612"/>
      </dsp:txXfrm>
    </dsp:sp>
    <dsp:sp modelId="{DF45B6A3-8720-4120-B104-622C0E7E0CC2}">
      <dsp:nvSpPr>
        <dsp:cNvPr id="0" name=""/>
        <dsp:cNvSpPr/>
      </dsp:nvSpPr>
      <dsp:spPr>
        <a:xfrm>
          <a:off x="5599888" y="117027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AC0C79-5AF9-4F9A-BE58-70AF4E5AFF9B}">
      <dsp:nvSpPr>
        <dsp:cNvPr id="0" name=""/>
        <dsp:cNvSpPr/>
      </dsp:nvSpPr>
      <dsp:spPr>
        <a:xfrm>
          <a:off x="5564088"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C0E58-15B4-4F08-AB48-83EF1BFFF335}">
      <dsp:nvSpPr>
        <dsp:cNvPr id="0" name=""/>
        <dsp:cNvSpPr/>
      </dsp:nvSpPr>
      <dsp:spPr>
        <a:xfrm rot="18900000">
          <a:off x="6728042" y="4664472"/>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2EA4-7E0A-4E92-A116-5FFDE4F5FB01}">
      <dsp:nvSpPr>
        <dsp:cNvPr id="0" name=""/>
        <dsp:cNvSpPr/>
      </dsp:nvSpPr>
      <dsp:spPr>
        <a:xfrm>
          <a:off x="6772525" y="4708955"/>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3545F5-E3DC-4743-BED4-85600BE949DB}">
      <dsp:nvSpPr>
        <dsp:cNvPr id="0" name=""/>
        <dsp:cNvSpPr/>
      </dsp:nvSpPr>
      <dsp:spPr>
        <a:xfrm>
          <a:off x="7211394" y="286832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Scaled closure notice (60-day) for Sections 1 &amp; 2 noticed</a:t>
          </a:r>
        </a:p>
      </dsp:txBody>
      <dsp:txXfrm>
        <a:off x="7211394" y="2868327"/>
        <a:ext cx="2102414" cy="1698049"/>
      </dsp:txXfrm>
    </dsp:sp>
    <dsp:sp modelId="{891234DC-4FF6-4960-868B-6F4AD75DC62B}">
      <dsp:nvSpPr>
        <dsp:cNvPr id="0" name=""/>
        <dsp:cNvSpPr/>
      </dsp:nvSpPr>
      <dsp:spPr>
        <a:xfrm>
          <a:off x="7211394" y="4566377"/>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March 2026</a:t>
          </a:r>
        </a:p>
      </dsp:txBody>
      <dsp:txXfrm>
        <a:off x="7211394" y="4566377"/>
        <a:ext cx="2102414" cy="596612"/>
      </dsp:txXfrm>
    </dsp:sp>
    <dsp:sp modelId="{C009B0C1-1A17-426F-A3AB-CF97C466FE79}">
      <dsp:nvSpPr>
        <dsp:cNvPr id="0" name=""/>
        <dsp:cNvSpPr/>
      </dsp:nvSpPr>
      <dsp:spPr>
        <a:xfrm>
          <a:off x="6928253" y="286832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47435C-F183-4468-9295-A8232D2B49A4}">
      <dsp:nvSpPr>
        <dsp:cNvPr id="0" name=""/>
        <dsp:cNvSpPr/>
      </dsp:nvSpPr>
      <dsp:spPr>
        <a:xfrm>
          <a:off x="6892452"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EF747-2AAD-4DE2-BAAC-DD4E1C27185A}">
      <dsp:nvSpPr>
        <dsp:cNvPr id="0" name=""/>
        <dsp:cNvSpPr/>
      </dsp:nvSpPr>
      <dsp:spPr>
        <a:xfrm rot="8100000">
          <a:off x="8056406" y="673360"/>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16B6F-CBAC-413C-B39B-FDD9437CF730}">
      <dsp:nvSpPr>
        <dsp:cNvPr id="0" name=""/>
        <dsp:cNvSpPr/>
      </dsp:nvSpPr>
      <dsp:spPr>
        <a:xfrm>
          <a:off x="8100890" y="717844"/>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5EFD92-C6C4-428C-93BE-3F254D1241D4}">
      <dsp:nvSpPr>
        <dsp:cNvPr id="0" name=""/>
        <dsp:cNvSpPr/>
      </dsp:nvSpPr>
      <dsp:spPr>
        <a:xfrm>
          <a:off x="8539758" y="1162767"/>
          <a:ext cx="2102414" cy="171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a:latin typeface="Calibri"/>
              <a:ea typeface="+mn-ea"/>
              <a:cs typeface="+mn-cs"/>
            </a:rPr>
            <a:t>Sections 1 &amp; 2 closed</a:t>
          </a:r>
        </a:p>
        <a:p>
          <a:pPr marL="0" lvl="0" indent="0" algn="l" defTabSz="666750">
            <a:lnSpc>
              <a:spcPct val="90000"/>
            </a:lnSpc>
            <a:spcBef>
              <a:spcPct val="0"/>
            </a:spcBef>
            <a:spcAft>
              <a:spcPct val="35000"/>
            </a:spcAft>
            <a:buNone/>
          </a:pPr>
          <a:r>
            <a:rPr lang="en-US" sz="1500" kern="1200">
              <a:latin typeface="Calibri"/>
              <a:ea typeface="+mn-ea"/>
              <a:cs typeface="+mn-cs"/>
            </a:rPr>
            <a:t>No new camps permitted in Sections 3 &amp;</a:t>
          </a:r>
          <a:r>
            <a:rPr lang="en-US" sz="1500" b="0" kern="1200">
              <a:latin typeface="Calibri"/>
              <a:ea typeface="+mn-ea"/>
              <a:cs typeface="+mn-cs"/>
            </a:rPr>
            <a:t> 4</a:t>
          </a:r>
        </a:p>
      </dsp:txBody>
      <dsp:txXfrm>
        <a:off x="8539758" y="1162767"/>
        <a:ext cx="2102414" cy="1716269"/>
      </dsp:txXfrm>
    </dsp:sp>
    <dsp:sp modelId="{BBF34191-BCE5-4B14-913D-7C1AF475811D}">
      <dsp:nvSpPr>
        <dsp:cNvPr id="0" name=""/>
        <dsp:cNvSpPr/>
      </dsp:nvSpPr>
      <dsp:spPr>
        <a:xfrm>
          <a:off x="8539758" y="572065"/>
          <a:ext cx="2102414" cy="6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a:ea typeface="+mn-ea"/>
              <a:cs typeface="+mn-cs"/>
            </a:rPr>
            <a:t>June 1, 2026</a:t>
          </a:r>
        </a:p>
      </dsp:txBody>
      <dsp:txXfrm>
        <a:off x="8539758" y="572065"/>
        <a:ext cx="2102414" cy="603013"/>
      </dsp:txXfrm>
    </dsp:sp>
    <dsp:sp modelId="{A8E3CFD1-743F-43D5-98E1-40BC93F132CC}">
      <dsp:nvSpPr>
        <dsp:cNvPr id="0" name=""/>
        <dsp:cNvSpPr/>
      </dsp:nvSpPr>
      <dsp:spPr>
        <a:xfrm>
          <a:off x="8256617" y="1171878"/>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0D0F707-FBB5-4AFC-BAB0-AADFE3D39C38}">
      <dsp:nvSpPr>
        <dsp:cNvPr id="0" name=""/>
        <dsp:cNvSpPr/>
      </dsp:nvSpPr>
      <dsp:spPr>
        <a:xfrm>
          <a:off x="8220817" y="28162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A9D1F-D489-4FC2-AD33-D40685B98666}">
      <dsp:nvSpPr>
        <dsp:cNvPr id="0" name=""/>
        <dsp:cNvSpPr/>
      </dsp:nvSpPr>
      <dsp:spPr>
        <a:xfrm rot="18900000">
          <a:off x="9384771" y="4664472"/>
          <a:ext cx="400422" cy="40042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97CCE-47BB-4212-ADB5-DE3535930BA5}">
      <dsp:nvSpPr>
        <dsp:cNvPr id="0" name=""/>
        <dsp:cNvSpPr/>
      </dsp:nvSpPr>
      <dsp:spPr>
        <a:xfrm>
          <a:off x="9429254" y="4708955"/>
          <a:ext cx="311455" cy="311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D15611-8F91-4586-B40C-4CCFE3E7F0FE}">
      <dsp:nvSpPr>
        <dsp:cNvPr id="0" name=""/>
        <dsp:cNvSpPr/>
      </dsp:nvSpPr>
      <dsp:spPr>
        <a:xfrm>
          <a:off x="9868123" y="2868327"/>
          <a:ext cx="2102414" cy="169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a:latin typeface="Calibri"/>
              <a:ea typeface="Calibri"/>
              <a:cs typeface="Calibri"/>
            </a:rPr>
            <a:t>Closed</a:t>
          </a:r>
          <a:endParaRPr lang="en-US" sz="1500" kern="1200">
            <a:latin typeface="Calibri"/>
            <a:ea typeface="+mn-ea"/>
            <a:cs typeface="+mn-cs"/>
          </a:endParaRPr>
        </a:p>
      </dsp:txBody>
      <dsp:txXfrm>
        <a:off x="9868123" y="2868327"/>
        <a:ext cx="2102414" cy="1698049"/>
      </dsp:txXfrm>
    </dsp:sp>
    <dsp:sp modelId="{EFD2F8B6-2BBA-423A-9DE8-6E46DA8FD88D}">
      <dsp:nvSpPr>
        <dsp:cNvPr id="0" name=""/>
        <dsp:cNvSpPr/>
      </dsp:nvSpPr>
      <dsp:spPr>
        <a:xfrm>
          <a:off x="9868123" y="4566377"/>
          <a:ext cx="2102414" cy="59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rtl="0">
            <a:lnSpc>
              <a:spcPct val="90000"/>
            </a:lnSpc>
            <a:spcBef>
              <a:spcPct val="0"/>
            </a:spcBef>
            <a:spcAft>
              <a:spcPct val="35000"/>
            </a:spcAft>
            <a:buNone/>
          </a:pPr>
          <a:r>
            <a:rPr lang="en-US" sz="2000" b="1" kern="1200">
              <a:solidFill>
                <a:srgbClr val="444444"/>
              </a:solidFill>
              <a:latin typeface="Calibri"/>
              <a:ea typeface="Calibri"/>
              <a:cs typeface="Calibri"/>
            </a:rPr>
            <a:t>June 2027</a:t>
          </a:r>
        </a:p>
      </dsp:txBody>
      <dsp:txXfrm>
        <a:off x="9868123" y="4566377"/>
        <a:ext cx="2102414" cy="596612"/>
      </dsp:txXfrm>
    </dsp:sp>
    <dsp:sp modelId="{1E9FF29E-1A5A-4DD6-AC02-801D3F822945}">
      <dsp:nvSpPr>
        <dsp:cNvPr id="0" name=""/>
        <dsp:cNvSpPr/>
      </dsp:nvSpPr>
      <dsp:spPr>
        <a:xfrm>
          <a:off x="9584982" y="2868327"/>
          <a:ext cx="0" cy="16980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1943333-449B-4FE5-B7CD-C2BABBD0087D}">
      <dsp:nvSpPr>
        <dsp:cNvPr id="0" name=""/>
        <dsp:cNvSpPr/>
      </dsp:nvSpPr>
      <dsp:spPr>
        <a:xfrm>
          <a:off x="9549181" y="2814632"/>
          <a:ext cx="101930" cy="10739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4B6AC-F29B-4329-BE66-B8A2CCC6D904}">
      <dsp:nvSpPr>
        <dsp:cNvPr id="0" name=""/>
        <dsp:cNvSpPr/>
      </dsp:nvSpPr>
      <dsp:spPr>
        <a:xfrm>
          <a:off x="0" y="118242"/>
          <a:ext cx="6544662" cy="133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FFFFFF"/>
              </a:solidFill>
              <a:latin typeface="Calibri"/>
              <a:ea typeface="+mn-ea"/>
              <a:cs typeface="+mn-cs"/>
            </a:rPr>
            <a:t>June 2025 began concerted effort to educate camps of the Rules &amp; Regulations, emphasizing compliance</a:t>
          </a:r>
        </a:p>
      </dsp:txBody>
      <dsp:txXfrm>
        <a:off x="64968" y="183210"/>
        <a:ext cx="6414726" cy="1200939"/>
      </dsp:txXfrm>
    </dsp:sp>
    <dsp:sp modelId="{83F2C4BF-B9A4-4C03-BC33-491E10E11EDC}">
      <dsp:nvSpPr>
        <dsp:cNvPr id="0" name=""/>
        <dsp:cNvSpPr/>
      </dsp:nvSpPr>
      <dsp:spPr>
        <a:xfrm>
          <a:off x="0" y="1636317"/>
          <a:ext cx="6544662" cy="133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rgbClr val="FFFFFF"/>
              </a:solidFill>
              <a:latin typeface="Calibri"/>
              <a:ea typeface="+mn-ea"/>
              <a:cs typeface="+mn-cs"/>
            </a:rPr>
            <a:t>July 2025 began issuing Notice to Remedies –  49 to date</a:t>
          </a:r>
        </a:p>
      </dsp:txBody>
      <dsp:txXfrm>
        <a:off x="64968" y="1701285"/>
        <a:ext cx="6414726" cy="1200939"/>
      </dsp:txXfrm>
    </dsp:sp>
    <dsp:sp modelId="{C5B1BF56-D7F4-4332-8C63-54FC4AE8151E}">
      <dsp:nvSpPr>
        <dsp:cNvPr id="0" name=""/>
        <dsp:cNvSpPr/>
      </dsp:nvSpPr>
      <dsp:spPr>
        <a:xfrm>
          <a:off x="0" y="3154392"/>
          <a:ext cx="6544662" cy="133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rgbClr val="FFFFFF"/>
              </a:solidFill>
              <a:latin typeface="Calibri"/>
              <a:ea typeface="+mn-ea"/>
              <a:cs typeface="+mn-cs"/>
            </a:rPr>
            <a:t>September 2025 began issuing notices to move due to non-compliance with remedy and Rules – 10 to date</a:t>
          </a:r>
        </a:p>
      </dsp:txBody>
      <dsp:txXfrm>
        <a:off x="64968" y="3219360"/>
        <a:ext cx="6414726" cy="12009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0C1954-B190-8A48-B726-6C8D1730B606}" type="datetimeFigureOut">
              <a:rPr lang="en-VE" smtClean="0"/>
              <a:t>01/22/2026</a:t>
            </a:fld>
            <a:endParaRPr lang="en-V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B18DE4-D3C1-9A47-8022-E43917FD018D}" type="slidenum">
              <a:rPr lang="en-VE" smtClean="0"/>
              <a:t>‹#›</a:t>
            </a:fld>
            <a:endParaRPr lang="en-VE"/>
          </a:p>
        </p:txBody>
      </p:sp>
    </p:spTree>
    <p:extLst>
      <p:ext uri="{BB962C8B-B14F-4D97-AF65-F5344CB8AC3E}">
        <p14:creationId xmlns:p14="http://schemas.microsoft.com/office/powerpoint/2010/main" val="9574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a:t>
            </a:fld>
            <a:endParaRPr lang="en-VE"/>
          </a:p>
        </p:txBody>
      </p:sp>
    </p:spTree>
    <p:extLst>
      <p:ext uri="{BB962C8B-B14F-4D97-AF65-F5344CB8AC3E}">
        <p14:creationId xmlns:p14="http://schemas.microsoft.com/office/powerpoint/2010/main" val="215891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FB102-75B8-4650-8D54-26AD16C33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8ADB4-959B-AA6C-1422-ABC46CA7F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3B545-ED40-90CA-1F8B-F70BB6BEF793}"/>
              </a:ext>
            </a:extLst>
          </p:cNvPr>
          <p:cNvSpPr>
            <a:spLocks noGrp="1"/>
          </p:cNvSpPr>
          <p:nvPr>
            <p:ph type="body" idx="1"/>
          </p:nvPr>
        </p:nvSpPr>
        <p:spPr/>
        <p:txBody>
          <a:bodyPr/>
          <a:lstStyle/>
          <a:p>
            <a:pPr marL="931774" lvl="2"/>
            <a:r>
              <a:rPr lang="en-US"/>
              <a:t>The 20 reduction in case management would theoretically be tied to the reduction in population – do you want to start with a year or 6 months. Staff time is a guess with increased enforcement </a:t>
            </a:r>
            <a:endParaRPr lang="en-US">
              <a:latin typeface="+mn-lt"/>
              <a:ea typeface="Calibri"/>
              <a:cs typeface="Calibri"/>
            </a:endParaRPr>
          </a:p>
          <a:p>
            <a:pPr marL="931774" lvl="2"/>
            <a:r>
              <a:rPr lang="en-US" b="1">
                <a:latin typeface="+mn-lt"/>
                <a:ea typeface="Calibri"/>
                <a:cs typeface="Calibri"/>
              </a:rPr>
              <a:t>$900,000 for a year </a:t>
            </a:r>
            <a:r>
              <a:rPr lang="en-US">
                <a:latin typeface="+mn-lt"/>
                <a:ea typeface="Calibri"/>
                <a:cs typeface="Calibri"/>
              </a:rPr>
              <a:t>– with a 20% reduction in Case Management </a:t>
            </a:r>
          </a:p>
          <a:p>
            <a:endParaRPr lang="en-US"/>
          </a:p>
          <a:p>
            <a:endParaRPr lang="en-US"/>
          </a:p>
        </p:txBody>
      </p:sp>
      <p:sp>
        <p:nvSpPr>
          <p:cNvPr id="4" name="Slide Number Placeholder 3">
            <a:extLst>
              <a:ext uri="{FF2B5EF4-FFF2-40B4-BE49-F238E27FC236}">
                <a16:creationId xmlns:a16="http://schemas.microsoft.com/office/drawing/2014/main" id="{57FBED31-85B9-BCD1-6024-F0CA62809078}"/>
              </a:ext>
            </a:extLst>
          </p:cNvPr>
          <p:cNvSpPr>
            <a:spLocks noGrp="1"/>
          </p:cNvSpPr>
          <p:nvPr>
            <p:ph type="sldNum" sz="quarter" idx="5"/>
          </p:nvPr>
        </p:nvSpPr>
        <p:spPr/>
        <p:txBody>
          <a:bodyPr/>
          <a:lstStyle/>
          <a:p>
            <a:fld id="{D5B18DE4-D3C1-9A47-8022-E43917FD018D}" type="slidenum">
              <a:rPr lang="en-VE" smtClean="0"/>
              <a:t>15</a:t>
            </a:fld>
            <a:endParaRPr lang="en-VE"/>
          </a:p>
        </p:txBody>
      </p:sp>
    </p:spTree>
    <p:extLst>
      <p:ext uri="{BB962C8B-B14F-4D97-AF65-F5344CB8AC3E}">
        <p14:creationId xmlns:p14="http://schemas.microsoft.com/office/powerpoint/2010/main" val="425219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 – 8.3*115,800   Motel took 6.9M divided by 70 and multiplied by 50</a:t>
            </a:r>
          </a:p>
        </p:txBody>
      </p:sp>
      <p:sp>
        <p:nvSpPr>
          <p:cNvPr id="4" name="Slide Number Placeholder 3"/>
          <p:cNvSpPr>
            <a:spLocks noGrp="1"/>
          </p:cNvSpPr>
          <p:nvPr>
            <p:ph type="sldNum" sz="quarter" idx="5"/>
          </p:nvPr>
        </p:nvSpPr>
        <p:spPr/>
        <p:txBody>
          <a:bodyPr/>
          <a:lstStyle/>
          <a:p>
            <a:fld id="{D5B18DE4-D3C1-9A47-8022-E43917FD018D}" type="slidenum">
              <a:rPr lang="en-VE" smtClean="0"/>
              <a:t>16</a:t>
            </a:fld>
            <a:endParaRPr lang="en-VE"/>
          </a:p>
        </p:txBody>
      </p:sp>
    </p:spTree>
    <p:extLst>
      <p:ext uri="{BB962C8B-B14F-4D97-AF65-F5344CB8AC3E}">
        <p14:creationId xmlns:p14="http://schemas.microsoft.com/office/powerpoint/2010/main" val="269887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TSSA based on 200 people without 20% reduction </a:t>
            </a:r>
          </a:p>
        </p:txBody>
      </p:sp>
      <p:sp>
        <p:nvSpPr>
          <p:cNvPr id="4" name="Slide Number Placeholder 3"/>
          <p:cNvSpPr>
            <a:spLocks noGrp="1"/>
          </p:cNvSpPr>
          <p:nvPr>
            <p:ph type="sldNum" sz="quarter" idx="5"/>
          </p:nvPr>
        </p:nvSpPr>
        <p:spPr/>
        <p:txBody>
          <a:bodyPr/>
          <a:lstStyle/>
          <a:p>
            <a:fld id="{D5B18DE4-D3C1-9A47-8022-E43917FD018D}" type="slidenum">
              <a:rPr lang="en-VE" smtClean="0"/>
              <a:t>17</a:t>
            </a:fld>
            <a:endParaRPr lang="en-VE"/>
          </a:p>
        </p:txBody>
      </p:sp>
    </p:spTree>
    <p:extLst>
      <p:ext uri="{BB962C8B-B14F-4D97-AF65-F5344CB8AC3E}">
        <p14:creationId xmlns:p14="http://schemas.microsoft.com/office/powerpoint/2010/main" val="408563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current funding </a:t>
            </a:r>
            <a:r>
              <a:rPr lang="en-US" err="1"/>
              <a:t>nuiances</a:t>
            </a:r>
            <a:r>
              <a:rPr lang="en-US"/>
              <a:t> </a:t>
            </a:r>
          </a:p>
        </p:txBody>
      </p:sp>
      <p:sp>
        <p:nvSpPr>
          <p:cNvPr id="4" name="Slide Number Placeholder 3"/>
          <p:cNvSpPr>
            <a:spLocks noGrp="1"/>
          </p:cNvSpPr>
          <p:nvPr>
            <p:ph type="sldNum" sz="quarter" idx="5"/>
          </p:nvPr>
        </p:nvSpPr>
        <p:spPr/>
        <p:txBody>
          <a:bodyPr/>
          <a:lstStyle/>
          <a:p>
            <a:fld id="{D5B18DE4-D3C1-9A47-8022-E43917FD018D}" type="slidenum">
              <a:rPr lang="en-VE" smtClean="0"/>
              <a:t>18</a:t>
            </a:fld>
            <a:endParaRPr lang="en-VE"/>
          </a:p>
        </p:txBody>
      </p:sp>
    </p:spTree>
    <p:extLst>
      <p:ext uri="{BB962C8B-B14F-4D97-AF65-F5344CB8AC3E}">
        <p14:creationId xmlns:p14="http://schemas.microsoft.com/office/powerpoint/2010/main" val="299528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AE31-C25F-1242-176C-C283CDEB1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D893D-ED90-0927-C8DE-20A5EE177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D3A92-D4AF-3281-BFB8-BB77DA516F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BECEDA-C951-00AF-30C1-95859B678BD1}"/>
              </a:ext>
            </a:extLst>
          </p:cNvPr>
          <p:cNvSpPr>
            <a:spLocks noGrp="1"/>
          </p:cNvSpPr>
          <p:nvPr>
            <p:ph type="sldNum" sz="quarter" idx="5"/>
          </p:nvPr>
        </p:nvSpPr>
        <p:spPr/>
        <p:txBody>
          <a:bodyPr/>
          <a:lstStyle/>
          <a:p>
            <a:fld id="{D5B18DE4-D3C1-9A47-8022-E43917FD018D}" type="slidenum">
              <a:rPr lang="en-VE" smtClean="0"/>
              <a:t>4</a:t>
            </a:fld>
            <a:endParaRPr lang="en-VE"/>
          </a:p>
        </p:txBody>
      </p:sp>
    </p:spTree>
    <p:extLst>
      <p:ext uri="{BB962C8B-B14F-4D97-AF65-F5344CB8AC3E}">
        <p14:creationId xmlns:p14="http://schemas.microsoft.com/office/powerpoint/2010/main" val="249956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7</a:t>
            </a:fld>
            <a:endParaRPr lang="en-VE"/>
          </a:p>
        </p:txBody>
      </p:sp>
    </p:spTree>
    <p:extLst>
      <p:ext uri="{BB962C8B-B14F-4D97-AF65-F5344CB8AC3E}">
        <p14:creationId xmlns:p14="http://schemas.microsoft.com/office/powerpoint/2010/main" val="40200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8</a:t>
            </a:fld>
            <a:endParaRPr lang="en-VE"/>
          </a:p>
        </p:txBody>
      </p:sp>
    </p:spTree>
    <p:extLst>
      <p:ext uri="{BB962C8B-B14F-4D97-AF65-F5344CB8AC3E}">
        <p14:creationId xmlns:p14="http://schemas.microsoft.com/office/powerpoint/2010/main" val="62923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9</a:t>
            </a:fld>
            <a:endParaRPr lang="en-VE"/>
          </a:p>
        </p:txBody>
      </p:sp>
    </p:spTree>
    <p:extLst>
      <p:ext uri="{BB962C8B-B14F-4D97-AF65-F5344CB8AC3E}">
        <p14:creationId xmlns:p14="http://schemas.microsoft.com/office/powerpoint/2010/main" val="179800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10</a:t>
            </a:fld>
            <a:endParaRPr lang="en-VE"/>
          </a:p>
        </p:txBody>
      </p:sp>
    </p:spTree>
    <p:extLst>
      <p:ext uri="{BB962C8B-B14F-4D97-AF65-F5344CB8AC3E}">
        <p14:creationId xmlns:p14="http://schemas.microsoft.com/office/powerpoint/2010/main" val="422325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11</a:t>
            </a:fld>
            <a:endParaRPr lang="en-VE"/>
          </a:p>
        </p:txBody>
      </p:sp>
    </p:spTree>
    <p:extLst>
      <p:ext uri="{BB962C8B-B14F-4D97-AF65-F5344CB8AC3E}">
        <p14:creationId xmlns:p14="http://schemas.microsoft.com/office/powerpoint/2010/main" val="221934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13</a:t>
            </a:fld>
            <a:endParaRPr lang="en-VE"/>
          </a:p>
        </p:txBody>
      </p:sp>
    </p:spTree>
    <p:extLst>
      <p:ext uri="{BB962C8B-B14F-4D97-AF65-F5344CB8AC3E}">
        <p14:creationId xmlns:p14="http://schemas.microsoft.com/office/powerpoint/2010/main" val="21784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Redmond / County </a:t>
            </a:r>
          </a:p>
        </p:txBody>
      </p:sp>
      <p:sp>
        <p:nvSpPr>
          <p:cNvPr id="4" name="Slide Number Placeholder 3"/>
          <p:cNvSpPr>
            <a:spLocks noGrp="1"/>
          </p:cNvSpPr>
          <p:nvPr>
            <p:ph type="sldNum" sz="quarter" idx="5"/>
          </p:nvPr>
        </p:nvSpPr>
        <p:spPr/>
        <p:txBody>
          <a:bodyPr/>
          <a:lstStyle/>
          <a:p>
            <a:fld id="{D5B18DE4-D3C1-9A47-8022-E43917FD018D}" type="slidenum">
              <a:rPr lang="en-VE" smtClean="0"/>
              <a:t>14</a:t>
            </a:fld>
            <a:endParaRPr lang="en-VE"/>
          </a:p>
        </p:txBody>
      </p:sp>
    </p:spTree>
    <p:extLst>
      <p:ext uri="{BB962C8B-B14F-4D97-AF65-F5344CB8AC3E}">
        <p14:creationId xmlns:p14="http://schemas.microsoft.com/office/powerpoint/2010/main" val="40392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Add Presentation Date</a:t>
            </a:r>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Presenter Name, Title, Department</a:t>
            </a:r>
          </a:p>
        </p:txBody>
      </p:sp>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normAutofit/>
          </a:bodyPr>
          <a:lstStyle>
            <a:lvl1pPr algn="l">
              <a:defRPr sz="5000" b="1" i="0">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pic>
        <p:nvPicPr>
          <p:cNvPr id="4" name="Picture 3">
            <a:extLst>
              <a:ext uri="{FF2B5EF4-FFF2-40B4-BE49-F238E27FC236}">
                <a16:creationId xmlns:a16="http://schemas.microsoft.com/office/drawing/2014/main" id="{457D9130-9183-2C04-1507-F33F78876D0B}"/>
              </a:ext>
            </a:extLst>
          </p:cNvPr>
          <p:cNvPicPr>
            <a:picLocks noChangeAspect="1"/>
          </p:cNvPicPr>
          <p:nvPr/>
        </p:nvPicPr>
        <p:blipFill>
          <a:blip r:embed="rId2"/>
          <a:srcRect/>
          <a:stretch/>
        </p:blipFill>
        <p:spPr>
          <a:xfrm>
            <a:off x="290807" y="607858"/>
            <a:ext cx="2782556" cy="1541033"/>
          </a:xfrm>
          <a:prstGeom prst="rect">
            <a:avLst/>
          </a:prstGeom>
        </p:spPr>
      </p:pic>
    </p:spTree>
    <p:extLst>
      <p:ext uri="{BB962C8B-B14F-4D97-AF65-F5344CB8AC3E}">
        <p14:creationId xmlns:p14="http://schemas.microsoft.com/office/powerpoint/2010/main" val="120638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Content_Accessible &amp; Effective Gov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pic>
        <p:nvPicPr>
          <p:cNvPr id="6" name="Picture 5" descr="A blue and black building&#10;&#10;AI-generated content may be incorrect.">
            <a:extLst>
              <a:ext uri="{FF2B5EF4-FFF2-40B4-BE49-F238E27FC236}">
                <a16:creationId xmlns:a16="http://schemas.microsoft.com/office/drawing/2014/main" id="{09B55729-EF64-DC4E-A236-E4A809A3D837}"/>
              </a:ext>
            </a:extLst>
          </p:cNvPr>
          <p:cNvPicPr>
            <a:picLocks noChangeAspect="1"/>
          </p:cNvPicPr>
          <p:nvPr/>
        </p:nvPicPr>
        <p:blipFill>
          <a:blip r:embed="rId3"/>
          <a:stretch>
            <a:fillRect/>
          </a:stretch>
        </p:blipFill>
        <p:spPr>
          <a:xfrm>
            <a:off x="495630" y="2521027"/>
            <a:ext cx="2276592" cy="2276592"/>
          </a:xfrm>
          <a:prstGeom prst="rect">
            <a:avLst/>
          </a:prstGeom>
        </p:spPr>
      </p:pic>
      <p:sp>
        <p:nvSpPr>
          <p:cNvPr id="5" name="TextBox 4">
            <a:extLst>
              <a:ext uri="{FF2B5EF4-FFF2-40B4-BE49-F238E27FC236}">
                <a16:creationId xmlns:a16="http://schemas.microsoft.com/office/drawing/2014/main" id="{5FE805C8-80DB-9590-9793-1EF8A1E3BE7F}"/>
              </a:ext>
            </a:extLst>
          </p:cNvPr>
          <p:cNvSpPr txBox="1"/>
          <p:nvPr/>
        </p:nvSpPr>
        <p:spPr>
          <a:xfrm>
            <a:off x="391886" y="6257054"/>
            <a:ext cx="4070345" cy="369332"/>
          </a:xfrm>
          <a:prstGeom prst="rect">
            <a:avLst/>
          </a:prstGeom>
          <a:noFill/>
        </p:spPr>
        <p:txBody>
          <a:bodyPr wrap="none" rtlCol="0">
            <a:spAutoFit/>
          </a:bodyPr>
          <a:lstStyle/>
          <a:p>
            <a:r>
              <a:rPr lang="en-US">
                <a:latin typeface="+mj-lt"/>
              </a:rPr>
              <a:t>Accessible &amp; Effective Government</a:t>
            </a:r>
          </a:p>
        </p:txBody>
      </p:sp>
    </p:spTree>
    <p:extLst>
      <p:ext uri="{BB962C8B-B14F-4D97-AF65-F5344CB8AC3E}">
        <p14:creationId xmlns:p14="http://schemas.microsoft.com/office/powerpoint/2010/main" val="200320809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1 Content_Accessible &amp; Effective Gov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8" name="Graphic 7">
            <a:extLst>
              <a:ext uri="{FF2B5EF4-FFF2-40B4-BE49-F238E27FC236}">
                <a16:creationId xmlns:a16="http://schemas.microsoft.com/office/drawing/2014/main" id="{A382FEAC-C883-464C-674A-B7C3FD468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52" y="1773938"/>
            <a:ext cx="3337955" cy="3337955"/>
          </a:xfrm>
          <a:prstGeom prst="rect">
            <a:avLst/>
          </a:prstGeom>
        </p:spPr>
      </p:pic>
    </p:spTree>
    <p:extLst>
      <p:ext uri="{BB962C8B-B14F-4D97-AF65-F5344CB8AC3E}">
        <p14:creationId xmlns:p14="http://schemas.microsoft.com/office/powerpoint/2010/main" val="181942871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ntent_Transport &amp; Infrastructur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20" name="Picture 19">
            <a:extLst>
              <a:ext uri="{FF2B5EF4-FFF2-40B4-BE49-F238E27FC236}">
                <a16:creationId xmlns:a16="http://schemas.microsoft.com/office/drawing/2014/main" id="{95293DAA-DD9E-3126-2F47-62936CD3EDA8}"/>
              </a:ext>
            </a:extLst>
          </p:cNvPr>
          <p:cNvPicPr>
            <a:picLocks noChangeAspect="1"/>
          </p:cNvPicPr>
          <p:nvPr/>
        </p:nvPicPr>
        <p:blipFill>
          <a:blip r:embed="rId3"/>
          <a:stretch>
            <a:fillRect/>
          </a:stretch>
        </p:blipFill>
        <p:spPr>
          <a:xfrm>
            <a:off x="495630" y="2521027"/>
            <a:ext cx="2276592" cy="2276592"/>
          </a:xfrm>
          <a:prstGeom prst="rect">
            <a:avLst/>
          </a:prstGeom>
        </p:spPr>
      </p:pic>
    </p:spTree>
    <p:extLst>
      <p:ext uri="{BB962C8B-B14F-4D97-AF65-F5344CB8AC3E}">
        <p14:creationId xmlns:p14="http://schemas.microsoft.com/office/powerpoint/2010/main" val="3769956271"/>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ntent_Public Safet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3" name="Picture 2" descr="A blue star in a shield&#10;&#10;AI-generated content may be incorrect.">
            <a:extLst>
              <a:ext uri="{FF2B5EF4-FFF2-40B4-BE49-F238E27FC236}">
                <a16:creationId xmlns:a16="http://schemas.microsoft.com/office/drawing/2014/main" id="{31447F2F-CCFA-C3DE-8AD9-2DCF2A7ED389}"/>
              </a:ext>
            </a:extLst>
          </p:cNvPr>
          <p:cNvPicPr>
            <a:picLocks noChangeAspect="1"/>
          </p:cNvPicPr>
          <p:nvPr/>
        </p:nvPicPr>
        <p:blipFill>
          <a:blip r:embed="rId3"/>
          <a:stretch>
            <a:fillRect/>
          </a:stretch>
        </p:blipFill>
        <p:spPr>
          <a:xfrm>
            <a:off x="495630" y="2521027"/>
            <a:ext cx="2276592" cy="2276592"/>
          </a:xfrm>
          <a:prstGeom prst="rect">
            <a:avLst/>
          </a:prstGeom>
        </p:spPr>
      </p:pic>
    </p:spTree>
    <p:extLst>
      <p:ext uri="{BB962C8B-B14F-4D97-AF65-F5344CB8AC3E}">
        <p14:creationId xmlns:p14="http://schemas.microsoft.com/office/powerpoint/2010/main" val="1382674139"/>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ntent_Housin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3" name="Picture 2">
            <a:extLst>
              <a:ext uri="{FF2B5EF4-FFF2-40B4-BE49-F238E27FC236}">
                <a16:creationId xmlns:a16="http://schemas.microsoft.com/office/drawing/2014/main" id="{EAFEA12B-D70A-6D6B-12FC-75FD0B25A384}"/>
              </a:ext>
            </a:extLst>
          </p:cNvPr>
          <p:cNvPicPr>
            <a:picLocks noChangeAspect="1"/>
          </p:cNvPicPr>
          <p:nvPr/>
        </p:nvPicPr>
        <p:blipFill>
          <a:blip r:embed="rId3"/>
          <a:stretch>
            <a:fillRect/>
          </a:stretch>
        </p:blipFill>
        <p:spPr>
          <a:xfrm>
            <a:off x="495630" y="2521027"/>
            <a:ext cx="2276592" cy="2276592"/>
          </a:xfrm>
          <a:prstGeom prst="rect">
            <a:avLst/>
          </a:prstGeom>
        </p:spPr>
      </p:pic>
    </p:spTree>
    <p:extLst>
      <p:ext uri="{BB962C8B-B14F-4D97-AF65-F5344CB8AC3E}">
        <p14:creationId xmlns:p14="http://schemas.microsoft.com/office/powerpoint/2010/main" val="500221707"/>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Content_Economic Prosperit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3" name="Picture 2">
            <a:extLst>
              <a:ext uri="{FF2B5EF4-FFF2-40B4-BE49-F238E27FC236}">
                <a16:creationId xmlns:a16="http://schemas.microsoft.com/office/drawing/2014/main" id="{9826BFFF-273F-0140-8327-F0C7A1C80709}"/>
              </a:ext>
            </a:extLst>
          </p:cNvPr>
          <p:cNvPicPr>
            <a:picLocks noChangeAspect="1"/>
          </p:cNvPicPr>
          <p:nvPr/>
        </p:nvPicPr>
        <p:blipFill>
          <a:blip r:embed="rId3"/>
          <a:stretch>
            <a:fillRect/>
          </a:stretch>
        </p:blipFill>
        <p:spPr>
          <a:xfrm>
            <a:off x="495630" y="2521027"/>
            <a:ext cx="2276592" cy="2276592"/>
          </a:xfrm>
          <a:prstGeom prst="rect">
            <a:avLst/>
          </a:prstGeom>
        </p:spPr>
      </p:pic>
    </p:spTree>
    <p:extLst>
      <p:ext uri="{BB962C8B-B14F-4D97-AF65-F5344CB8AC3E}">
        <p14:creationId xmlns:p14="http://schemas.microsoft.com/office/powerpoint/2010/main" val="111929395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Content_Environment &amp; Climat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3" name="Picture 2">
            <a:extLst>
              <a:ext uri="{FF2B5EF4-FFF2-40B4-BE49-F238E27FC236}">
                <a16:creationId xmlns:a16="http://schemas.microsoft.com/office/drawing/2014/main" id="{2DBBE2A0-886B-1064-75CF-981794F66AEE}"/>
              </a:ext>
            </a:extLst>
          </p:cNvPr>
          <p:cNvPicPr>
            <a:picLocks noChangeAspect="1"/>
          </p:cNvPicPr>
          <p:nvPr/>
        </p:nvPicPr>
        <p:blipFill>
          <a:blip r:embed="rId3"/>
          <a:stretch>
            <a:fillRect/>
          </a:stretch>
        </p:blipFill>
        <p:spPr>
          <a:xfrm>
            <a:off x="495630" y="2521027"/>
            <a:ext cx="2276592" cy="2276592"/>
          </a:xfrm>
          <a:prstGeom prst="rect">
            <a:avLst/>
          </a:prstGeom>
        </p:spPr>
      </p:pic>
    </p:spTree>
    <p:extLst>
      <p:ext uri="{BB962C8B-B14F-4D97-AF65-F5344CB8AC3E}">
        <p14:creationId xmlns:p14="http://schemas.microsoft.com/office/powerpoint/2010/main" val="1532681122"/>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_Accessible &amp; Effective Gov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11" name="Picture 10">
            <a:extLst>
              <a:ext uri="{FF2B5EF4-FFF2-40B4-BE49-F238E27FC236}">
                <a16:creationId xmlns:a16="http://schemas.microsoft.com/office/drawing/2014/main" id="{30963223-6F18-DB26-EC3F-AF3732F0B960}"/>
              </a:ext>
            </a:extLst>
          </p:cNvPr>
          <p:cNvPicPr>
            <a:picLocks noChangeAspect="1"/>
          </p:cNvPicPr>
          <p:nvPr/>
        </p:nvPicPr>
        <p:blipFill>
          <a:blip r:embed="rId3"/>
          <a:stretch>
            <a:fillRect/>
          </a:stretch>
        </p:blipFill>
        <p:spPr>
          <a:xfrm>
            <a:off x="10615930" y="30499"/>
            <a:ext cx="1513200" cy="1513200"/>
          </a:xfrm>
          <a:prstGeom prst="rect">
            <a:avLst/>
          </a:prstGeom>
        </p:spPr>
      </p:pic>
      <p:sp>
        <p:nvSpPr>
          <p:cNvPr id="5" name="TextBox 4">
            <a:extLst>
              <a:ext uri="{FF2B5EF4-FFF2-40B4-BE49-F238E27FC236}">
                <a16:creationId xmlns:a16="http://schemas.microsoft.com/office/drawing/2014/main" id="{63ADBD30-536F-341B-C65D-5500919D7DB0}"/>
              </a:ext>
            </a:extLst>
          </p:cNvPr>
          <p:cNvSpPr txBox="1"/>
          <p:nvPr/>
        </p:nvSpPr>
        <p:spPr>
          <a:xfrm>
            <a:off x="391886" y="6257054"/>
            <a:ext cx="4070345" cy="369332"/>
          </a:xfrm>
          <a:prstGeom prst="rect">
            <a:avLst/>
          </a:prstGeom>
          <a:noFill/>
        </p:spPr>
        <p:txBody>
          <a:bodyPr wrap="none" rtlCol="0">
            <a:spAutoFit/>
          </a:bodyPr>
          <a:lstStyle/>
          <a:p>
            <a:r>
              <a:rPr lang="en-US">
                <a:latin typeface="+mj-lt"/>
              </a:rPr>
              <a:t>Accessible &amp; Effective Government</a:t>
            </a:r>
          </a:p>
        </p:txBody>
      </p:sp>
    </p:spTree>
    <p:extLst>
      <p:ext uri="{BB962C8B-B14F-4D97-AF65-F5344CB8AC3E}">
        <p14:creationId xmlns:p14="http://schemas.microsoft.com/office/powerpoint/2010/main" val="14930154"/>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_Economic Prosperit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9" name="Picture 8">
            <a:extLst>
              <a:ext uri="{FF2B5EF4-FFF2-40B4-BE49-F238E27FC236}">
                <a16:creationId xmlns:a16="http://schemas.microsoft.com/office/drawing/2014/main" id="{78F511C8-6FC0-0426-7216-F685C2864A45}"/>
              </a:ext>
            </a:extLst>
          </p:cNvPr>
          <p:cNvPicPr>
            <a:picLocks noChangeAspect="1"/>
          </p:cNvPicPr>
          <p:nvPr/>
        </p:nvPicPr>
        <p:blipFill>
          <a:blip r:embed="rId3"/>
          <a:stretch>
            <a:fillRect/>
          </a:stretch>
        </p:blipFill>
        <p:spPr>
          <a:xfrm>
            <a:off x="10615930" y="30499"/>
            <a:ext cx="1513200" cy="1513200"/>
          </a:xfrm>
          <a:prstGeom prst="rect">
            <a:avLst/>
          </a:prstGeom>
        </p:spPr>
      </p:pic>
    </p:spTree>
    <p:extLst>
      <p:ext uri="{BB962C8B-B14F-4D97-AF65-F5344CB8AC3E}">
        <p14:creationId xmlns:p14="http://schemas.microsoft.com/office/powerpoint/2010/main" val="333313976"/>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_Housin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5" name="Picture 4">
            <a:extLst>
              <a:ext uri="{FF2B5EF4-FFF2-40B4-BE49-F238E27FC236}">
                <a16:creationId xmlns:a16="http://schemas.microsoft.com/office/drawing/2014/main" id="{BDC0B34E-44AA-DA07-0342-B1816AFC1397}"/>
              </a:ext>
            </a:extLst>
          </p:cNvPr>
          <p:cNvPicPr>
            <a:picLocks noChangeAspect="1"/>
          </p:cNvPicPr>
          <p:nvPr/>
        </p:nvPicPr>
        <p:blipFill>
          <a:blip r:embed="rId3"/>
          <a:stretch>
            <a:fillRect/>
          </a:stretch>
        </p:blipFill>
        <p:spPr>
          <a:xfrm>
            <a:off x="10615930" y="30499"/>
            <a:ext cx="1513200" cy="1513200"/>
          </a:xfrm>
          <a:prstGeom prst="rect">
            <a:avLst/>
          </a:prstGeom>
        </p:spPr>
      </p:pic>
    </p:spTree>
    <p:extLst>
      <p:ext uri="{BB962C8B-B14F-4D97-AF65-F5344CB8AC3E}">
        <p14:creationId xmlns:p14="http://schemas.microsoft.com/office/powerpoint/2010/main" val="130597519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_Pine">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pic>
        <p:nvPicPr>
          <p:cNvPr id="4" name="Picture 3">
            <a:extLst>
              <a:ext uri="{FF2B5EF4-FFF2-40B4-BE49-F238E27FC236}">
                <a16:creationId xmlns:a16="http://schemas.microsoft.com/office/drawing/2014/main" id="{51A5EDC6-FED6-ABF2-219F-31509CA458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6" y="6007510"/>
            <a:ext cx="3473679" cy="868420"/>
          </a:xfrm>
          <a:prstGeom prst="rect">
            <a:avLst/>
          </a:prstGeom>
        </p:spPr>
      </p:pic>
    </p:spTree>
    <p:extLst>
      <p:ext uri="{BB962C8B-B14F-4D97-AF65-F5344CB8AC3E}">
        <p14:creationId xmlns:p14="http://schemas.microsoft.com/office/powerpoint/2010/main" val="243381796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_Climate Resilienc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6" name="Picture 5">
            <a:extLst>
              <a:ext uri="{FF2B5EF4-FFF2-40B4-BE49-F238E27FC236}">
                <a16:creationId xmlns:a16="http://schemas.microsoft.com/office/drawing/2014/main" id="{DADD69E6-8673-4E87-468F-04239A3971B3}"/>
              </a:ext>
            </a:extLst>
          </p:cNvPr>
          <p:cNvPicPr>
            <a:picLocks noChangeAspect="1"/>
          </p:cNvPicPr>
          <p:nvPr/>
        </p:nvPicPr>
        <p:blipFill>
          <a:blip r:embed="rId3"/>
          <a:stretch>
            <a:fillRect/>
          </a:stretch>
        </p:blipFill>
        <p:spPr>
          <a:xfrm>
            <a:off x="10615930" y="30499"/>
            <a:ext cx="1513200" cy="1513200"/>
          </a:xfrm>
          <a:prstGeom prst="rect">
            <a:avLst/>
          </a:prstGeom>
        </p:spPr>
      </p:pic>
    </p:spTree>
    <p:extLst>
      <p:ext uri="{BB962C8B-B14F-4D97-AF65-F5344CB8AC3E}">
        <p14:creationId xmlns:p14="http://schemas.microsoft.com/office/powerpoint/2010/main" val="1302351830"/>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ntent_Transportation &amp; Infrastructu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9" name="Picture 8">
            <a:extLst>
              <a:ext uri="{FF2B5EF4-FFF2-40B4-BE49-F238E27FC236}">
                <a16:creationId xmlns:a16="http://schemas.microsoft.com/office/drawing/2014/main" id="{D776DDC5-20E6-1869-62D2-C1C79E729963}"/>
              </a:ext>
            </a:extLst>
          </p:cNvPr>
          <p:cNvPicPr>
            <a:picLocks noChangeAspect="1"/>
          </p:cNvPicPr>
          <p:nvPr/>
        </p:nvPicPr>
        <p:blipFill>
          <a:blip r:embed="rId3"/>
          <a:stretch>
            <a:fillRect/>
          </a:stretch>
        </p:blipFill>
        <p:spPr>
          <a:xfrm>
            <a:off x="10615930" y="30499"/>
            <a:ext cx="1513200" cy="1513200"/>
          </a:xfrm>
          <a:prstGeom prst="rect">
            <a:avLst/>
          </a:prstGeom>
        </p:spPr>
      </p:pic>
    </p:spTree>
    <p:extLst>
      <p:ext uri="{BB962C8B-B14F-4D97-AF65-F5344CB8AC3E}">
        <p14:creationId xmlns:p14="http://schemas.microsoft.com/office/powerpoint/2010/main" val="3799899109"/>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_Public Safet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pic>
        <p:nvPicPr>
          <p:cNvPr id="5" name="Picture 4" descr="A blue star in a shield&#10;&#10;AI-generated content may be incorrect.">
            <a:extLst>
              <a:ext uri="{FF2B5EF4-FFF2-40B4-BE49-F238E27FC236}">
                <a16:creationId xmlns:a16="http://schemas.microsoft.com/office/drawing/2014/main" id="{1B581B83-1428-E565-35D4-9B536520F9DB}"/>
              </a:ext>
            </a:extLst>
          </p:cNvPr>
          <p:cNvPicPr>
            <a:picLocks noChangeAspect="1"/>
          </p:cNvPicPr>
          <p:nvPr/>
        </p:nvPicPr>
        <p:blipFill>
          <a:blip r:embed="rId3"/>
          <a:stretch>
            <a:fillRect/>
          </a:stretch>
        </p:blipFill>
        <p:spPr>
          <a:xfrm>
            <a:off x="10615930" y="30499"/>
            <a:ext cx="1513200" cy="1513200"/>
          </a:xfrm>
          <a:prstGeom prst="rect">
            <a:avLst/>
          </a:prstGeom>
        </p:spPr>
      </p:pic>
    </p:spTree>
    <p:extLst>
      <p:ext uri="{BB962C8B-B14F-4D97-AF65-F5344CB8AC3E}">
        <p14:creationId xmlns:p14="http://schemas.microsoft.com/office/powerpoint/2010/main" val="3131914119"/>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Materials in Alternate Format Reque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039535"/>
            <a:ext cx="8042564" cy="4043538"/>
          </a:xfrm>
        </p:spPr>
        <p:txBody>
          <a:bodyPr/>
          <a:lstStyle>
            <a:lvl1pPr marL="0" indent="0">
              <a:buNone/>
              <a:defRPr/>
            </a:lvl1pPr>
          </a:lstStyle>
          <a:p>
            <a:r>
              <a:rPr lang="en-US" sz="2400"/>
              <a:t>You can obtain this information in alternate formats such as Braille, electronic format, etc. Free language assistance services are also available. Please contact </a:t>
            </a:r>
            <a:r>
              <a:rPr lang="en-US" sz="2400">
                <a:highlight>
                  <a:srgbClr val="FFFF00"/>
                </a:highlight>
              </a:rPr>
              <a:t>[Project Manager or Document Creator]</a:t>
            </a:r>
            <a:r>
              <a:rPr lang="en-US" sz="2400"/>
              <a:t> at </a:t>
            </a:r>
            <a:r>
              <a:rPr lang="en-US" sz="2400">
                <a:highlight>
                  <a:srgbClr val="FFFF00"/>
                </a:highlight>
              </a:rPr>
              <a:t>[email] </a:t>
            </a:r>
            <a:r>
              <a:rPr lang="en-US" sz="2400"/>
              <a:t>or </a:t>
            </a:r>
            <a:r>
              <a:rPr lang="en-US" sz="2400">
                <a:highlight>
                  <a:srgbClr val="FFFF00"/>
                </a:highlight>
              </a:rPr>
              <a:t>[telephone number]. </a:t>
            </a:r>
            <a:r>
              <a:rPr lang="en-US" sz="2400"/>
              <a:t>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201902"/>
            <a:ext cx="10515600" cy="956599"/>
          </a:xfrm>
        </p:spPr>
        <p:txBody>
          <a:bodyPr>
            <a:normAutofit/>
          </a:bodyPr>
          <a:lstStyle>
            <a:lvl1pPr>
              <a:defRPr sz="3000"/>
            </a:lvl1pPr>
          </a:lstStyle>
          <a:p>
            <a:r>
              <a:rPr lang="en-US" sz="2800"/>
              <a:t>Language Assistance Services &amp; Accommodation Information for People with Disabilities</a:t>
            </a:r>
            <a:endParaRPr lang="en-US" sz="2800" b="1" i="0" kern="1200">
              <a:solidFill>
                <a:schemeClr val="tx1"/>
              </a:solidFill>
              <a:effectLst/>
              <a:latin typeface="Arial" panose="020B0604020202020204" pitchFamily="34" charset="0"/>
              <a:ea typeface="+mj-ea"/>
              <a:cs typeface="Arial" panose="020B0604020202020204" pitchFamily="34" charset="0"/>
            </a:endParaRP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B8A175F-00B9-E966-BFE2-5FC2ADA1F93C}"/>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5" name="Picture 4" descr="A blue circle with white text in a circle&#10;&#10;Description automatically generated">
            <a:extLst>
              <a:ext uri="{FF2B5EF4-FFF2-40B4-BE49-F238E27FC236}">
                <a16:creationId xmlns:a16="http://schemas.microsoft.com/office/drawing/2014/main" id="{A5D85D0F-0168-37E5-2294-455FFA790559}"/>
              </a:ext>
            </a:extLst>
          </p:cNvPr>
          <p:cNvPicPr>
            <a:picLocks noChangeAspect="1"/>
          </p:cNvPicPr>
          <p:nvPr/>
        </p:nvPicPr>
        <p:blipFill>
          <a:blip r:embed="rId3"/>
          <a:stretch>
            <a:fillRect/>
          </a:stretch>
        </p:blipFill>
        <p:spPr>
          <a:xfrm>
            <a:off x="10642598" y="1962630"/>
            <a:ext cx="612887" cy="612887"/>
          </a:xfrm>
          <a:prstGeom prst="rect">
            <a:avLst/>
          </a:prstGeom>
        </p:spPr>
      </p:pic>
      <p:pic>
        <p:nvPicPr>
          <p:cNvPr id="6" name="Picture 5">
            <a:extLst>
              <a:ext uri="{FF2B5EF4-FFF2-40B4-BE49-F238E27FC236}">
                <a16:creationId xmlns:a16="http://schemas.microsoft.com/office/drawing/2014/main" id="{CBA4B0B7-15D5-69CB-0B83-E27490EB586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34235" y="6007510"/>
            <a:ext cx="3473679" cy="868420"/>
          </a:xfrm>
          <a:prstGeom prst="rect">
            <a:avLst/>
          </a:prstGeom>
        </p:spPr>
      </p:pic>
      <p:pic>
        <p:nvPicPr>
          <p:cNvPr id="7" name="image10.png" descr="ISA Wheelchair icon.">
            <a:extLst>
              <a:ext uri="{FF2B5EF4-FFF2-40B4-BE49-F238E27FC236}">
                <a16:creationId xmlns:a16="http://schemas.microsoft.com/office/drawing/2014/main" id="{5ED93697-28EA-F897-0E57-2D1AC1FEA7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A8E4B0C-C34C-0DB5-9C00-EB209FB73DA2}"/>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9" name="Picture 8" descr="A blue circle with white text in a circle&#10;&#10;Description automatically generated">
            <a:extLst>
              <a:ext uri="{FF2B5EF4-FFF2-40B4-BE49-F238E27FC236}">
                <a16:creationId xmlns:a16="http://schemas.microsoft.com/office/drawing/2014/main" id="{714DF44A-CBD8-75EC-FCA1-BBE6AEA44770}"/>
              </a:ext>
            </a:extLst>
          </p:cNvPr>
          <p:cNvPicPr>
            <a:picLocks noChangeAspect="1"/>
          </p:cNvPicPr>
          <p:nvPr userDrawn="1"/>
        </p:nvPicPr>
        <p:blipFill>
          <a:blip r:embed="rId3"/>
          <a:stretch>
            <a:fillRect/>
          </a:stretch>
        </p:blipFill>
        <p:spPr>
          <a:xfrm>
            <a:off x="10642598" y="1962630"/>
            <a:ext cx="612887" cy="612887"/>
          </a:xfrm>
          <a:prstGeom prst="rect">
            <a:avLst/>
          </a:prstGeom>
        </p:spPr>
      </p:pic>
      <p:pic>
        <p:nvPicPr>
          <p:cNvPr id="10" name="Picture 9">
            <a:extLst>
              <a:ext uri="{FF2B5EF4-FFF2-40B4-BE49-F238E27FC236}">
                <a16:creationId xmlns:a16="http://schemas.microsoft.com/office/drawing/2014/main" id="{19F70C9C-1A74-B330-1E97-6F45A7E3E39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3681241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Materials in Alternate Format Reque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039535"/>
            <a:ext cx="8042564" cy="4043538"/>
          </a:xfrm>
        </p:spPr>
        <p:txBody>
          <a:bodyPr/>
          <a:lstStyle>
            <a:lvl1pPr marL="0" indent="0">
              <a:buNone/>
              <a:defRPr/>
            </a:lvl1pPr>
          </a:lstStyle>
          <a:p>
            <a:r>
              <a:rPr lang="en-US" sz="2400"/>
              <a:t>You can obtain this information in alternate formats such as Braille, electronic format, etc. Free language assistance services are also available. Please contact </a:t>
            </a:r>
            <a:r>
              <a:rPr lang="en-US" sz="2400">
                <a:highlight>
                  <a:srgbClr val="FFFF00"/>
                </a:highlight>
              </a:rPr>
              <a:t>[Project Manager or Document Creator]</a:t>
            </a:r>
            <a:r>
              <a:rPr lang="en-US" sz="2400"/>
              <a:t> at </a:t>
            </a:r>
            <a:r>
              <a:rPr lang="en-US" sz="2400">
                <a:highlight>
                  <a:srgbClr val="FFFF00"/>
                </a:highlight>
              </a:rPr>
              <a:t>[email] </a:t>
            </a:r>
            <a:r>
              <a:rPr lang="en-US" sz="2400"/>
              <a:t>or </a:t>
            </a:r>
            <a:r>
              <a:rPr lang="en-US" sz="2400">
                <a:highlight>
                  <a:srgbClr val="FFFF00"/>
                </a:highlight>
              </a:rPr>
              <a:t>[telephone number]. </a:t>
            </a:r>
            <a:r>
              <a:rPr lang="en-US" sz="2400"/>
              <a:t>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201902"/>
            <a:ext cx="10515600" cy="956599"/>
          </a:xfrm>
        </p:spPr>
        <p:txBody>
          <a:bodyPr>
            <a:normAutofit/>
          </a:bodyPr>
          <a:lstStyle>
            <a:lvl1pPr>
              <a:defRPr sz="3000"/>
            </a:lvl1pPr>
          </a:lstStyle>
          <a:p>
            <a:r>
              <a:rPr lang="en-US" sz="2800"/>
              <a:t>Accessible Meeting Information</a:t>
            </a:r>
            <a:endParaRPr lang="en-US" sz="2800" b="1" i="0" kern="1200">
              <a:solidFill>
                <a:schemeClr val="tx1"/>
              </a:solidFill>
              <a:effectLst/>
              <a:latin typeface="Arial" panose="020B0604020202020204" pitchFamily="34" charset="0"/>
              <a:ea typeface="+mj-ea"/>
              <a:cs typeface="Arial" panose="020B0604020202020204" pitchFamily="34" charset="0"/>
            </a:endParaRP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B8A175F-00B9-E966-BFE2-5FC2ADA1F93C}"/>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5" name="Picture 4" descr="A blue circle with white text in a circle&#10;&#10;Description automatically generated">
            <a:extLst>
              <a:ext uri="{FF2B5EF4-FFF2-40B4-BE49-F238E27FC236}">
                <a16:creationId xmlns:a16="http://schemas.microsoft.com/office/drawing/2014/main" id="{A5D85D0F-0168-37E5-2294-455FFA790559}"/>
              </a:ext>
            </a:extLst>
          </p:cNvPr>
          <p:cNvPicPr>
            <a:picLocks noChangeAspect="1"/>
          </p:cNvPicPr>
          <p:nvPr/>
        </p:nvPicPr>
        <p:blipFill>
          <a:blip r:embed="rId3"/>
          <a:stretch>
            <a:fillRect/>
          </a:stretch>
        </p:blipFill>
        <p:spPr>
          <a:xfrm>
            <a:off x="10642598" y="1962630"/>
            <a:ext cx="612887" cy="612887"/>
          </a:xfrm>
          <a:prstGeom prst="rect">
            <a:avLst/>
          </a:prstGeom>
        </p:spPr>
      </p:pic>
      <p:pic>
        <p:nvPicPr>
          <p:cNvPr id="6" name="Picture 5">
            <a:extLst>
              <a:ext uri="{FF2B5EF4-FFF2-40B4-BE49-F238E27FC236}">
                <a16:creationId xmlns:a16="http://schemas.microsoft.com/office/drawing/2014/main" id="{0010750E-BD48-0290-DF82-C0985675E5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34235" y="6007510"/>
            <a:ext cx="3473679" cy="868420"/>
          </a:xfrm>
          <a:prstGeom prst="rect">
            <a:avLst/>
          </a:prstGeom>
        </p:spPr>
      </p:pic>
      <p:pic>
        <p:nvPicPr>
          <p:cNvPr id="7" name="image10.png" descr="ISA Wheelchair icon.">
            <a:extLst>
              <a:ext uri="{FF2B5EF4-FFF2-40B4-BE49-F238E27FC236}">
                <a16:creationId xmlns:a16="http://schemas.microsoft.com/office/drawing/2014/main" id="{09EFBE33-4D40-ABD7-6769-8AAF19E3A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96EC496C-E583-B59E-EED1-94F2B729CA04}"/>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9" name="Picture 8" descr="A blue circle with white text in a circle&#10;&#10;Description automatically generated">
            <a:extLst>
              <a:ext uri="{FF2B5EF4-FFF2-40B4-BE49-F238E27FC236}">
                <a16:creationId xmlns:a16="http://schemas.microsoft.com/office/drawing/2014/main" id="{63531D9F-E605-5417-7DB4-B6C7AFAA2672}"/>
              </a:ext>
            </a:extLst>
          </p:cNvPr>
          <p:cNvPicPr>
            <a:picLocks noChangeAspect="1"/>
          </p:cNvPicPr>
          <p:nvPr userDrawn="1"/>
        </p:nvPicPr>
        <p:blipFill>
          <a:blip r:embed="rId3"/>
          <a:stretch>
            <a:fillRect/>
          </a:stretch>
        </p:blipFill>
        <p:spPr>
          <a:xfrm>
            <a:off x="10642598" y="1962630"/>
            <a:ext cx="612887" cy="612887"/>
          </a:xfrm>
          <a:prstGeom prst="rect">
            <a:avLst/>
          </a:prstGeom>
        </p:spPr>
      </p:pic>
      <p:pic>
        <p:nvPicPr>
          <p:cNvPr id="10" name="Picture 9">
            <a:extLst>
              <a:ext uri="{FF2B5EF4-FFF2-40B4-BE49-F238E27FC236}">
                <a16:creationId xmlns:a16="http://schemas.microsoft.com/office/drawing/2014/main" id="{5338EC65-BAB3-29FD-734A-1BF5C6E16A9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616819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Materials in Alternate Format Reque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039535"/>
            <a:ext cx="8042564" cy="4043538"/>
          </a:xfrm>
        </p:spPr>
        <p:txBody>
          <a:bodyPr/>
          <a:lstStyle>
            <a:lvl1pPr marL="0" indent="0">
              <a:buNone/>
              <a:defRPr/>
            </a:lvl1pPr>
          </a:lstStyle>
          <a:p>
            <a:r>
              <a:rPr lang="en-US" sz="2400"/>
              <a:t>You can obtain this information in alternate formats such as Braille, electronic format, etc. Free language assistance services are also available. Please contact </a:t>
            </a:r>
            <a:r>
              <a:rPr lang="en-US" sz="2400">
                <a:highlight>
                  <a:srgbClr val="FFFF00"/>
                </a:highlight>
              </a:rPr>
              <a:t>[Project Manager or Document Creator]</a:t>
            </a:r>
            <a:r>
              <a:rPr lang="en-US" sz="2400"/>
              <a:t> at </a:t>
            </a:r>
            <a:r>
              <a:rPr lang="en-US" sz="2400">
                <a:highlight>
                  <a:srgbClr val="FFFF00"/>
                </a:highlight>
              </a:rPr>
              <a:t>[email] </a:t>
            </a:r>
            <a:r>
              <a:rPr lang="en-US" sz="2400"/>
              <a:t>or </a:t>
            </a:r>
            <a:r>
              <a:rPr lang="en-US" sz="2400">
                <a:highlight>
                  <a:srgbClr val="FFFF00"/>
                </a:highlight>
              </a:rPr>
              <a:t>[telephone number]. </a:t>
            </a:r>
            <a:r>
              <a:rPr lang="en-US" sz="2400"/>
              <a:t>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201902"/>
            <a:ext cx="10515600" cy="956599"/>
          </a:xfrm>
        </p:spPr>
        <p:txBody>
          <a:bodyPr>
            <a:normAutofit/>
          </a:bodyPr>
          <a:lstStyle>
            <a:lvl1pPr>
              <a:defRPr sz="3000"/>
            </a:lvl1pPr>
          </a:lstStyle>
          <a:p>
            <a:r>
              <a:rPr lang="en-US" sz="2800"/>
              <a:t>Language Assistance Services &amp; Accommodation Information for People with Disabilities</a:t>
            </a:r>
            <a:endParaRPr lang="en-US" sz="2800" b="1" i="0" kern="1200">
              <a:solidFill>
                <a:schemeClr val="tx1"/>
              </a:solidFill>
              <a:effectLst/>
              <a:latin typeface="Arial" panose="020B0604020202020204" pitchFamily="34" charset="0"/>
              <a:ea typeface="+mj-ea"/>
              <a:cs typeface="Arial" panose="020B0604020202020204" pitchFamily="34" charset="0"/>
            </a:endParaRP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B8A175F-00B9-E966-BFE2-5FC2ADA1F93C}"/>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5" name="Picture 4" descr="A blue circle with white text in a circle&#10;&#10;Description automatically generated">
            <a:extLst>
              <a:ext uri="{FF2B5EF4-FFF2-40B4-BE49-F238E27FC236}">
                <a16:creationId xmlns:a16="http://schemas.microsoft.com/office/drawing/2014/main" id="{A5D85D0F-0168-37E5-2294-455FFA790559}"/>
              </a:ext>
            </a:extLst>
          </p:cNvPr>
          <p:cNvPicPr>
            <a:picLocks noChangeAspect="1"/>
          </p:cNvPicPr>
          <p:nvPr userDrawn="1"/>
        </p:nvPicPr>
        <p:blipFill>
          <a:blip r:embed="rId3"/>
          <a:stretch>
            <a:fillRect/>
          </a:stretch>
        </p:blipFill>
        <p:spPr>
          <a:xfrm>
            <a:off x="10642598" y="1962630"/>
            <a:ext cx="612887" cy="612887"/>
          </a:xfrm>
          <a:prstGeom prst="rect">
            <a:avLst/>
          </a:prstGeom>
        </p:spPr>
      </p:pic>
      <p:pic>
        <p:nvPicPr>
          <p:cNvPr id="6" name="Picture 5">
            <a:extLst>
              <a:ext uri="{FF2B5EF4-FFF2-40B4-BE49-F238E27FC236}">
                <a16:creationId xmlns:a16="http://schemas.microsoft.com/office/drawing/2014/main" id="{CBA4B0B7-15D5-69CB-0B83-E27490EB586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2839339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Materials in Alternate Format Reque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039535"/>
            <a:ext cx="8042564" cy="4043538"/>
          </a:xfrm>
        </p:spPr>
        <p:txBody>
          <a:bodyPr/>
          <a:lstStyle>
            <a:lvl1pPr marL="0" indent="0">
              <a:buNone/>
              <a:defRPr/>
            </a:lvl1pPr>
          </a:lstStyle>
          <a:p>
            <a:r>
              <a:rPr lang="en-US" sz="2400"/>
              <a:t>You can obtain this information in alternate formats such as Braille, electronic format, etc. Free language assistance services are also available. Please contact </a:t>
            </a:r>
            <a:r>
              <a:rPr lang="en-US" sz="2400">
                <a:highlight>
                  <a:srgbClr val="FFFF00"/>
                </a:highlight>
              </a:rPr>
              <a:t>[Project Manager or Document Creator]</a:t>
            </a:r>
            <a:r>
              <a:rPr lang="en-US" sz="2400"/>
              <a:t> at </a:t>
            </a:r>
            <a:r>
              <a:rPr lang="en-US" sz="2400">
                <a:highlight>
                  <a:srgbClr val="FFFF00"/>
                </a:highlight>
              </a:rPr>
              <a:t>[email] </a:t>
            </a:r>
            <a:r>
              <a:rPr lang="en-US" sz="2400"/>
              <a:t>or </a:t>
            </a:r>
            <a:r>
              <a:rPr lang="en-US" sz="2400">
                <a:highlight>
                  <a:srgbClr val="FFFF00"/>
                </a:highlight>
              </a:rPr>
              <a:t>[telephone number]. </a:t>
            </a:r>
            <a:r>
              <a:rPr lang="en-US" sz="2400"/>
              <a:t>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201902"/>
            <a:ext cx="10515600" cy="956599"/>
          </a:xfrm>
        </p:spPr>
        <p:txBody>
          <a:bodyPr>
            <a:normAutofit/>
          </a:bodyPr>
          <a:lstStyle>
            <a:lvl1pPr>
              <a:defRPr sz="3000"/>
            </a:lvl1pPr>
          </a:lstStyle>
          <a:p>
            <a:r>
              <a:rPr lang="en-US" sz="2800"/>
              <a:t>Accessible Meeting Information</a:t>
            </a:r>
            <a:endParaRPr lang="en-US" sz="2800" b="1" i="0" kern="1200">
              <a:solidFill>
                <a:schemeClr val="tx1"/>
              </a:solidFill>
              <a:effectLst/>
              <a:latin typeface="Arial" panose="020B0604020202020204" pitchFamily="34" charset="0"/>
              <a:ea typeface="+mj-ea"/>
              <a:cs typeface="Arial" panose="020B0604020202020204" pitchFamily="34" charset="0"/>
            </a:endParaRP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B8A175F-00B9-E966-BFE2-5FC2ADA1F93C}"/>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5" name="Picture 4" descr="A blue circle with white text in a circle&#10;&#10;Description automatically generated">
            <a:extLst>
              <a:ext uri="{FF2B5EF4-FFF2-40B4-BE49-F238E27FC236}">
                <a16:creationId xmlns:a16="http://schemas.microsoft.com/office/drawing/2014/main" id="{A5D85D0F-0168-37E5-2294-455FFA790559}"/>
              </a:ext>
            </a:extLst>
          </p:cNvPr>
          <p:cNvPicPr>
            <a:picLocks noChangeAspect="1"/>
          </p:cNvPicPr>
          <p:nvPr userDrawn="1"/>
        </p:nvPicPr>
        <p:blipFill>
          <a:blip r:embed="rId3"/>
          <a:stretch>
            <a:fillRect/>
          </a:stretch>
        </p:blipFill>
        <p:spPr>
          <a:xfrm>
            <a:off x="10642598" y="1962630"/>
            <a:ext cx="612887" cy="612887"/>
          </a:xfrm>
          <a:prstGeom prst="rect">
            <a:avLst/>
          </a:prstGeom>
        </p:spPr>
      </p:pic>
      <p:pic>
        <p:nvPicPr>
          <p:cNvPr id="6" name="Picture 5">
            <a:extLst>
              <a:ext uri="{FF2B5EF4-FFF2-40B4-BE49-F238E27FC236}">
                <a16:creationId xmlns:a16="http://schemas.microsoft.com/office/drawing/2014/main" id="{0010750E-BD48-0290-DF82-C0985675E5B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355033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cxnSp>
        <p:nvCxnSpPr>
          <p:cNvPr id="5" name="Straight Connector 4">
            <a:extLst>
              <a:ext uri="{FF2B5EF4-FFF2-40B4-BE49-F238E27FC236}">
                <a16:creationId xmlns:a16="http://schemas.microsoft.com/office/drawing/2014/main" id="{DD9BD7C5-6514-AE2F-D373-12D65C7B092B}"/>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309894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5" name="Straight Connector 4">
            <a:extLst>
              <a:ext uri="{FF2B5EF4-FFF2-40B4-BE49-F238E27FC236}">
                <a16:creationId xmlns:a16="http://schemas.microsoft.com/office/drawing/2014/main" id="{0D1894FA-EFE4-FCF3-8BA5-5ACBD42CA2FF}"/>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3" name="Picture 2">
            <a:extLst>
              <a:ext uri="{FF2B5EF4-FFF2-40B4-BE49-F238E27FC236}">
                <a16:creationId xmlns:a16="http://schemas.microsoft.com/office/drawing/2014/main" id="{706B261B-6071-62C6-C9C4-CAD1FE358D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cxnSp>
        <p:nvCxnSpPr>
          <p:cNvPr id="4" name="Straight Connector 3">
            <a:extLst>
              <a:ext uri="{FF2B5EF4-FFF2-40B4-BE49-F238E27FC236}">
                <a16:creationId xmlns:a16="http://schemas.microsoft.com/office/drawing/2014/main" id="{18313553-5F91-3F0B-0F84-8D993FA99DEA}"/>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147900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DFC80-E65C-D74C-8074-207303D8CEB6}"/>
              </a:ext>
            </a:extLst>
          </p:cNvPr>
          <p:cNvSpPr>
            <a:spLocks noGrp="1"/>
          </p:cNvSpPr>
          <p:nvPr>
            <p:ph idx="1"/>
          </p:nvPr>
        </p:nvSpPr>
        <p:spPr>
          <a:xfrm>
            <a:off x="5183188" y="393193"/>
            <a:ext cx="6172200" cy="5467858"/>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Text Placeholder 3">
            <a:extLst>
              <a:ext uri="{FF2B5EF4-FFF2-40B4-BE49-F238E27FC236}">
                <a16:creationId xmlns:a16="http://schemas.microsoft.com/office/drawing/2014/main" id="{5EDD7A09-E74F-D346-A311-2AAE4E50ABAC}"/>
              </a:ext>
            </a:extLst>
          </p:cNvPr>
          <p:cNvSpPr>
            <a:spLocks noGrp="1"/>
          </p:cNvSpPr>
          <p:nvPr>
            <p:ph type="body" sz="half" idx="2"/>
          </p:nvPr>
        </p:nvSpPr>
        <p:spPr>
          <a:xfrm>
            <a:off x="839788" y="1570038"/>
            <a:ext cx="3932237" cy="429895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F77D87D0-B602-114E-A444-F8DA96642866}"/>
              </a:ext>
            </a:extLst>
          </p:cNvPr>
          <p:cNvSpPr>
            <a:spLocks noGrp="1"/>
          </p:cNvSpPr>
          <p:nvPr>
            <p:ph type="title" hasCustomPrompt="1"/>
          </p:nvPr>
        </p:nvSpPr>
        <p:spPr>
          <a:xfrm>
            <a:off x="839788" y="457200"/>
            <a:ext cx="3932237" cy="1112838"/>
          </a:xfrm>
        </p:spPr>
        <p:txBody>
          <a:bodyPr anchor="b">
            <a:normAutofit/>
          </a:bodyPr>
          <a:lstStyle>
            <a:lvl1pPr>
              <a:defRPr sz="3600"/>
            </a:lvl1pPr>
          </a:lstStyle>
          <a:p>
            <a:r>
              <a:rPr lang="en-US"/>
              <a:t>Add Title</a:t>
            </a:r>
            <a:endParaRPr lang="en-VE"/>
          </a:p>
        </p:txBody>
      </p:sp>
      <p:cxnSp>
        <p:nvCxnSpPr>
          <p:cNvPr id="5" name="Straight Connector 4">
            <a:extLst>
              <a:ext uri="{FF2B5EF4-FFF2-40B4-BE49-F238E27FC236}">
                <a16:creationId xmlns:a16="http://schemas.microsoft.com/office/drawing/2014/main" id="{08D30340-123D-BD03-EB22-EE8CA61F4D46}"/>
              </a:ext>
              <a:ext uri="{C183D7F6-B498-43B3-948B-1728B52AA6E4}">
                <adec:decorative xmlns:adec="http://schemas.microsoft.com/office/drawing/2017/decorative" val="1"/>
              </a:ext>
            </a:extLst>
          </p:cNvPr>
          <p:cNvCxnSpPr>
            <a:cxnSpLocks/>
          </p:cNvCxnSpPr>
          <p:nvPr/>
        </p:nvCxnSpPr>
        <p:spPr>
          <a:xfrm flipH="1">
            <a:off x="630097" y="1570038"/>
            <a:ext cx="4383964"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6" name="Picture 5">
            <a:extLst>
              <a:ext uri="{FF2B5EF4-FFF2-40B4-BE49-F238E27FC236}">
                <a16:creationId xmlns:a16="http://schemas.microsoft.com/office/drawing/2014/main" id="{A3A9DCF2-5AFD-56C9-13D4-72272E3CF7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cxnSp>
        <p:nvCxnSpPr>
          <p:cNvPr id="7" name="Straight Connector 6">
            <a:extLst>
              <a:ext uri="{FF2B5EF4-FFF2-40B4-BE49-F238E27FC236}">
                <a16:creationId xmlns:a16="http://schemas.microsoft.com/office/drawing/2014/main" id="{85599987-3689-15D7-CA1F-79219B74DEC0}"/>
              </a:ext>
              <a:ext uri="{C183D7F6-B498-43B3-948B-1728B52AA6E4}">
                <adec:decorative xmlns:adec="http://schemas.microsoft.com/office/drawing/2017/decorative" val="1"/>
              </a:ext>
            </a:extLst>
          </p:cNvPr>
          <p:cNvCxnSpPr>
            <a:cxnSpLocks/>
          </p:cNvCxnSpPr>
          <p:nvPr userDrawn="1"/>
        </p:nvCxnSpPr>
        <p:spPr>
          <a:xfrm flipH="1">
            <a:off x="630097" y="1570038"/>
            <a:ext cx="4383964"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150427576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44550" y="1234458"/>
            <a:ext cx="6386566"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41A5C680-04AA-7718-D95A-41FF35C20E5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1085105664"/>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4960884" y="1234458"/>
            <a:ext cx="6386566"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844550"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5" y="6007510"/>
            <a:ext cx="3473679" cy="868420"/>
          </a:xfrm>
          <a:prstGeom prst="rect">
            <a:avLst/>
          </a:prstGeom>
        </p:spPr>
      </p:pic>
      <p:cxnSp>
        <p:nvCxnSpPr>
          <p:cNvPr id="3" name="Straight Connector 2">
            <a:extLst>
              <a:ext uri="{FF2B5EF4-FFF2-40B4-BE49-F238E27FC236}">
                <a16:creationId xmlns:a16="http://schemas.microsoft.com/office/drawing/2014/main" id="{D20FB089-3B83-BBBD-F361-41930EBAA4B6}"/>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12256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FF68547-8F81-DBA2-1870-65CF264955D0}"/>
              </a:ext>
            </a:extLst>
          </p:cNvPr>
          <p:cNvSpPr>
            <a:spLocks noGrp="1"/>
          </p:cNvSpPr>
          <p:nvPr>
            <p:ph type="chart" sz="quarter" idx="10"/>
          </p:nvPr>
        </p:nvSpPr>
        <p:spPr>
          <a:xfrm>
            <a:off x="838200" y="719666"/>
            <a:ext cx="10515600" cy="5418667"/>
          </a:xfrm>
        </p:spPr>
        <p:txBody>
          <a:bodyPr/>
          <a:lstStyle/>
          <a:p>
            <a:r>
              <a:rPr lang="en-US"/>
              <a:t>Click icon to add chart</a:t>
            </a:r>
          </a:p>
        </p:txBody>
      </p:sp>
      <p:graphicFrame>
        <p:nvGraphicFramePr>
          <p:cNvPr id="7" name="Chart 6">
            <a:extLst>
              <a:ext uri="{FF2B5EF4-FFF2-40B4-BE49-F238E27FC236}">
                <a16:creationId xmlns:a16="http://schemas.microsoft.com/office/drawing/2014/main" id="{3066F808-683E-E038-7E37-266238B6AA32}"/>
              </a:ext>
            </a:extLst>
          </p:cNvPr>
          <p:cNvGraphicFramePr/>
          <p:nvPr>
            <p:extLst>
              <p:ext uri="{D42A27DB-BD31-4B8C-83A1-F6EECF244321}">
                <p14:modId xmlns:p14="http://schemas.microsoft.com/office/powerpoint/2010/main" val="282059478"/>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9710AB34-0EB9-E6A5-38E4-8320CB5B717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1850745648"/>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1 Content_Accessible &amp; Effective Gov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3151632" y="1234458"/>
            <a:ext cx="8195818"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pic>
        <p:nvPicPr>
          <p:cNvPr id="6" name="Picture 5" descr="A blue and black building&#10;&#10;AI-generated content may be incorrect.">
            <a:extLst>
              <a:ext uri="{FF2B5EF4-FFF2-40B4-BE49-F238E27FC236}">
                <a16:creationId xmlns:a16="http://schemas.microsoft.com/office/drawing/2014/main" id="{09B55729-EF64-DC4E-A236-E4A809A3D837}"/>
              </a:ext>
            </a:extLst>
          </p:cNvPr>
          <p:cNvPicPr>
            <a:picLocks noChangeAspect="1"/>
          </p:cNvPicPr>
          <p:nvPr/>
        </p:nvPicPr>
        <p:blipFill>
          <a:blip r:embed="rId3"/>
          <a:stretch>
            <a:fillRect/>
          </a:stretch>
        </p:blipFill>
        <p:spPr>
          <a:xfrm>
            <a:off x="495630" y="2521027"/>
            <a:ext cx="2276592" cy="2276592"/>
          </a:xfrm>
          <a:prstGeom prst="rect">
            <a:avLst/>
          </a:prstGeom>
        </p:spPr>
      </p:pic>
    </p:spTree>
    <p:extLst>
      <p:ext uri="{BB962C8B-B14F-4D97-AF65-F5344CB8AC3E}">
        <p14:creationId xmlns:p14="http://schemas.microsoft.com/office/powerpoint/2010/main" val="1206399206"/>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9E81-4F3D-E044-B745-2E9D43C9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E"/>
          </a:p>
        </p:txBody>
      </p:sp>
      <p:sp>
        <p:nvSpPr>
          <p:cNvPr id="3" name="Text Placeholder 2">
            <a:extLst>
              <a:ext uri="{FF2B5EF4-FFF2-40B4-BE49-F238E27FC236}">
                <a16:creationId xmlns:a16="http://schemas.microsoft.com/office/drawing/2014/main" id="{0BD0F2F3-C089-C54E-9F4F-4BB94AB92482}"/>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Tree>
    <p:extLst>
      <p:ext uri="{BB962C8B-B14F-4D97-AF65-F5344CB8AC3E}">
        <p14:creationId xmlns:p14="http://schemas.microsoft.com/office/powerpoint/2010/main" val="407514218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40" r:id="rId25"/>
    <p:sldLayoutId id="2147483785" r:id="rId26"/>
  </p:sldLayoutIdLst>
  <p:hf sldNum="0" hdr="0" ftr="0"/>
  <p:txStyles>
    <p:title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abunt.blogspot.com/2010_06_01_archive.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mailto:afraley@bendoregon.gov"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s://www.google.com/url?sa=t&amp;rct=j&amp;q=&amp;esrc=s&amp;source=web&amp;cd=&amp;cad=rja&amp;uact=8&amp;ved=2ahUKEwjimoClrduPAxUlHzQIHXfbBC4QFnoECBcQAQ&amp;url=https%3A%2F%2Fwww.arcgis.com%2Fapps%2Fdashboards%2Fdf2c58aed7804e34a3d4934a5ec40583&amp;usg=AOvVaw1a918jPhoOGv2XfU9blZq_&amp;opi=899784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91426-F10A-4527-1991-6E8804489DA0}"/>
              </a:ext>
            </a:extLst>
          </p:cNvPr>
          <p:cNvSpPr>
            <a:spLocks noGrp="1"/>
          </p:cNvSpPr>
          <p:nvPr>
            <p:ph type="body" sz="quarter" idx="10"/>
          </p:nvPr>
        </p:nvSpPr>
        <p:spPr>
          <a:xfrm>
            <a:off x="887505" y="5067851"/>
            <a:ext cx="4614862" cy="647700"/>
          </a:xfrm>
        </p:spPr>
        <p:txBody>
          <a:bodyPr vert="horz" lIns="91440" tIns="45720" rIns="91440" bIns="45720" rtlCol="0" anchor="t">
            <a:normAutofit/>
          </a:bodyPr>
          <a:lstStyle/>
          <a:p>
            <a:r>
              <a:rPr lang="en-US">
                <a:latin typeface="Arial"/>
                <a:cs typeface="Arial"/>
              </a:rPr>
              <a:t>January 27, 2025</a:t>
            </a:r>
            <a:endParaRPr lang="en-US"/>
          </a:p>
        </p:txBody>
      </p:sp>
      <p:sp>
        <p:nvSpPr>
          <p:cNvPr id="3" name="Subtitle 2">
            <a:extLst>
              <a:ext uri="{FF2B5EF4-FFF2-40B4-BE49-F238E27FC236}">
                <a16:creationId xmlns:a16="http://schemas.microsoft.com/office/drawing/2014/main" id="{9715DD37-7E2A-557E-7925-5A72DE22E05D}"/>
              </a:ext>
            </a:extLst>
          </p:cNvPr>
          <p:cNvSpPr>
            <a:spLocks noGrp="1"/>
          </p:cNvSpPr>
          <p:nvPr>
            <p:ph type="subTitle" idx="1"/>
          </p:nvPr>
        </p:nvSpPr>
        <p:spPr>
          <a:xfrm>
            <a:off x="887505" y="3700648"/>
            <a:ext cx="9144000" cy="1215481"/>
          </a:xfrm>
        </p:spPr>
        <p:txBody>
          <a:bodyPr>
            <a:normAutofit/>
          </a:bodyPr>
          <a:lstStyle/>
          <a:p>
            <a:r>
              <a:rPr lang="en-US" b="0"/>
              <a:t>Amy Fraley, Senior Program Manager, City of Bend</a:t>
            </a:r>
            <a:r>
              <a:rPr lang="en-US"/>
              <a:t>	</a:t>
            </a:r>
          </a:p>
        </p:txBody>
      </p:sp>
      <p:sp>
        <p:nvSpPr>
          <p:cNvPr id="4" name="Title 3">
            <a:extLst>
              <a:ext uri="{FF2B5EF4-FFF2-40B4-BE49-F238E27FC236}">
                <a16:creationId xmlns:a16="http://schemas.microsoft.com/office/drawing/2014/main" id="{5C827079-3406-679F-FE59-F11CA691822F}"/>
              </a:ext>
            </a:extLst>
          </p:cNvPr>
          <p:cNvSpPr>
            <a:spLocks noGrp="1"/>
          </p:cNvSpPr>
          <p:nvPr>
            <p:ph type="ctrTitle"/>
          </p:nvPr>
        </p:nvSpPr>
        <p:spPr>
          <a:xfrm>
            <a:off x="887505" y="2534032"/>
            <a:ext cx="9863914" cy="1074542"/>
          </a:xfrm>
        </p:spPr>
        <p:txBody>
          <a:bodyPr>
            <a:normAutofit fontScale="90000"/>
          </a:bodyPr>
          <a:lstStyle/>
          <a:p>
            <a:br>
              <a:rPr lang="en-US"/>
            </a:br>
            <a:r>
              <a:rPr lang="en-US" sz="4900">
                <a:latin typeface="Arial"/>
                <a:cs typeface="Arial"/>
              </a:rPr>
              <a:t>Temporary Safe Stay Area (TSSA)</a:t>
            </a:r>
            <a:br>
              <a:rPr lang="en-US" sz="4900"/>
            </a:br>
            <a:r>
              <a:rPr lang="en-US" sz="4900"/>
              <a:t>Update</a:t>
            </a:r>
          </a:p>
        </p:txBody>
      </p:sp>
    </p:spTree>
    <p:extLst>
      <p:ext uri="{BB962C8B-B14F-4D97-AF65-F5344CB8AC3E}">
        <p14:creationId xmlns:p14="http://schemas.microsoft.com/office/powerpoint/2010/main" val="233122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69696-A148-731C-296E-B60E99698DDB}"/>
              </a:ext>
            </a:extLst>
          </p:cNvPr>
          <p:cNvSpPr>
            <a:spLocks noGrp="1"/>
          </p:cNvSpPr>
          <p:nvPr>
            <p:ph sz="half" idx="1"/>
          </p:nvPr>
        </p:nvSpPr>
        <p:spPr/>
        <p:txBody>
          <a:bodyPr vert="horz" lIns="91440" tIns="45720" rIns="91440" bIns="45720" rtlCol="0" anchor="t">
            <a:normAutofit/>
          </a:bodyPr>
          <a:lstStyle/>
          <a:p>
            <a:endParaRPr lang="en-US" sz="2000"/>
          </a:p>
          <a:p>
            <a:pPr lvl="1"/>
            <a:r>
              <a:rPr lang="en-US">
                <a:ea typeface="Calibri"/>
                <a:cs typeface="Calibri"/>
              </a:rPr>
              <a:t>    192 campers in 150 camps at </a:t>
            </a:r>
            <a:r>
              <a:rPr lang="en-US">
                <a:ea typeface="Segoe UI"/>
                <a:cs typeface="Segoe UI"/>
              </a:rPr>
              <a:t>Temporary Safe Stay Area:</a:t>
            </a:r>
            <a:r>
              <a:rPr lang="en-US">
                <a:ea typeface="Calibri"/>
                <a:cs typeface="Calibri"/>
              </a:rPr>
              <a:t> January 9, 2026</a:t>
            </a:r>
          </a:p>
          <a:p>
            <a:pPr lvl="1"/>
            <a:r>
              <a:rPr lang="en-US">
                <a:ea typeface="Calibri"/>
                <a:cs typeface="Calibri"/>
              </a:rPr>
              <a:t>    City-supported shelters have an average utilization rate of 88% in 2025</a:t>
            </a:r>
          </a:p>
          <a:p>
            <a:pPr lvl="3"/>
            <a:r>
              <a:rPr lang="en-US">
                <a:ea typeface="Calibri"/>
                <a:cs typeface="Calibri"/>
              </a:rPr>
              <a:t>Navigation Center 99% and Franklin Avenue Shelter 101% in 2025 </a:t>
            </a:r>
          </a:p>
          <a:p>
            <a:pPr marL="914400" lvl="1" indent="-457200"/>
            <a:r>
              <a:rPr lang="en-US">
                <a:ea typeface="Calibri"/>
                <a:cs typeface="Arial"/>
              </a:rPr>
              <a:t>Safe Parking has expanded from 13 to 41 spaces in 2025</a:t>
            </a:r>
          </a:p>
          <a:p>
            <a:pPr marL="914400" lvl="1" indent="-457200"/>
            <a:r>
              <a:rPr lang="en-US">
                <a:ea typeface="Calibri"/>
                <a:cs typeface="Arial"/>
              </a:rPr>
              <a:t>Franklin Avenue Shelter expanded from 60-70 beds</a:t>
            </a:r>
          </a:p>
          <a:p>
            <a:pPr marL="914400" lvl="1" indent="-457200"/>
            <a:r>
              <a:rPr lang="en-US">
                <a:ea typeface="Calibri"/>
                <a:cs typeface="Arial"/>
              </a:rPr>
              <a:t>Expected new beds prior to end date are limited</a:t>
            </a:r>
          </a:p>
          <a:p>
            <a:pPr marL="1371600" lvl="2" indent="-457200">
              <a:buFont typeface="Courier New" panose="020B0604020202020204" pitchFamily="34" charset="0"/>
              <a:buChar char="o"/>
            </a:pPr>
            <a:r>
              <a:rPr lang="en-US">
                <a:ea typeface="Calibri"/>
                <a:cs typeface="Arial"/>
              </a:rPr>
              <a:t>1 Safe Parking program – Bend</a:t>
            </a:r>
          </a:p>
          <a:p>
            <a:pPr marL="1371600" lvl="2" indent="-457200">
              <a:buFont typeface="Courier New" panose="020B0604020202020204" pitchFamily="34" charset="0"/>
              <a:buChar char="o"/>
            </a:pPr>
            <a:r>
              <a:rPr lang="en-US">
                <a:ea typeface="Calibri"/>
                <a:cs typeface="Arial"/>
              </a:rPr>
              <a:t>35 Campground spaces – Redmond (late spring 2026)</a:t>
            </a:r>
          </a:p>
          <a:p>
            <a:pPr marL="1371600" lvl="2" indent="-457200">
              <a:buFont typeface="Courier New" panose="020B0604020202020204" pitchFamily="34" charset="0"/>
              <a:buChar char="o"/>
            </a:pPr>
            <a:r>
              <a:rPr lang="en-US">
                <a:ea typeface="Calibri"/>
                <a:cs typeface="Arial"/>
              </a:rPr>
              <a:t>8 Shelter beds – Bend (high barrier for women)</a:t>
            </a:r>
          </a:p>
          <a:p>
            <a:pPr lvl="1">
              <a:buFont typeface="Courier New" panose="020B0604020202020204" pitchFamily="34" charset="0"/>
              <a:buChar char="o"/>
            </a:pPr>
            <a:endParaRPr lang="en-US">
              <a:ea typeface="Calibri"/>
              <a:cs typeface="Calibri"/>
            </a:endParaRPr>
          </a:p>
          <a:p>
            <a:pPr marL="457200" lvl="1" indent="0">
              <a:buNone/>
            </a:pPr>
            <a:endParaRPr lang="en-US">
              <a:ea typeface="Calibri"/>
              <a:cs typeface="Calibri"/>
            </a:endParaRPr>
          </a:p>
          <a:p>
            <a:pPr marL="457200" lvl="1" indent="0">
              <a:buNone/>
            </a:pPr>
            <a:endParaRPr lang="en-US">
              <a:ea typeface="Calibri"/>
              <a:cs typeface="Calibri"/>
            </a:endParaRPr>
          </a:p>
          <a:p>
            <a:endParaRPr lang="en-US">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D0C0F6B4-C954-0A94-3A41-543558FE1C49}"/>
              </a:ext>
            </a:extLst>
          </p:cNvPr>
          <p:cNvSpPr>
            <a:spLocks noGrp="1"/>
          </p:cNvSpPr>
          <p:nvPr>
            <p:ph type="title"/>
          </p:nvPr>
        </p:nvSpPr>
        <p:spPr/>
        <p:txBody>
          <a:bodyPr/>
          <a:lstStyle/>
          <a:p>
            <a:r>
              <a:rPr lang="en-US">
                <a:latin typeface="Arial"/>
                <a:cs typeface="Arial"/>
              </a:rPr>
              <a:t>Currently</a:t>
            </a:r>
            <a:endParaRPr lang="en-US"/>
          </a:p>
        </p:txBody>
      </p:sp>
    </p:spTree>
    <p:extLst>
      <p:ext uri="{BB962C8B-B14F-4D97-AF65-F5344CB8AC3E}">
        <p14:creationId xmlns:p14="http://schemas.microsoft.com/office/powerpoint/2010/main" val="271108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27097E0-E3D7-8C7B-5DCA-31166693C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20" r="8330"/>
          <a:stretch>
            <a:fillRect/>
          </a:stretch>
        </p:blipFill>
        <p:spPr bwMode="auto">
          <a:xfrm>
            <a:off x="5458710" y="1337432"/>
            <a:ext cx="6104982" cy="426519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3ECAC35-D02E-9738-2F1F-67FAB5F82E18}"/>
              </a:ext>
            </a:extLst>
          </p:cNvPr>
          <p:cNvSpPr>
            <a:spLocks noGrp="1"/>
          </p:cNvSpPr>
          <p:nvPr>
            <p:ph idx="1"/>
          </p:nvPr>
        </p:nvSpPr>
        <p:spPr>
          <a:xfrm>
            <a:off x="6527800" y="1234458"/>
            <a:ext cx="4819650" cy="3676209"/>
          </a:xfrm>
        </p:spPr>
        <p:txBody>
          <a:bodyPr/>
          <a:lstStyle/>
          <a:p>
            <a:pPr marL="457200" lvl="1" indent="0">
              <a:buNone/>
            </a:pPr>
            <a:endParaRPr lang="en-US"/>
          </a:p>
          <a:p>
            <a:pPr marL="457200" lvl="1" indent="0">
              <a:buNone/>
            </a:pPr>
            <a:endParaRPr lang="en-US"/>
          </a:p>
          <a:p>
            <a:pPr lvl="1"/>
            <a:endParaRPr lang="en-US"/>
          </a:p>
        </p:txBody>
      </p:sp>
      <p:sp>
        <p:nvSpPr>
          <p:cNvPr id="3" name="Content Placeholder 2">
            <a:extLst>
              <a:ext uri="{FF2B5EF4-FFF2-40B4-BE49-F238E27FC236}">
                <a16:creationId xmlns:a16="http://schemas.microsoft.com/office/drawing/2014/main" id="{ECF42994-AB19-5D9C-A852-5FD81CD647E9}"/>
              </a:ext>
            </a:extLst>
          </p:cNvPr>
          <p:cNvSpPr>
            <a:spLocks noGrp="1"/>
          </p:cNvSpPr>
          <p:nvPr>
            <p:ph type="body" sz="half" idx="2"/>
          </p:nvPr>
        </p:nvSpPr>
        <p:spPr>
          <a:xfrm>
            <a:off x="524933" y="1234459"/>
            <a:ext cx="4717535" cy="4389082"/>
          </a:xfrm>
        </p:spPr>
        <p:txBody>
          <a:bodyPr vert="horz" lIns="91440" tIns="45720" rIns="91440" bIns="45720" rtlCol="0" anchor="t">
            <a:normAutofit/>
          </a:bodyPr>
          <a:lstStyle/>
          <a:p>
            <a:r>
              <a:rPr lang="en-US" b="1">
                <a:latin typeface="Calibri"/>
                <a:ea typeface="Calibri"/>
                <a:cs typeface="Arial"/>
              </a:rPr>
              <a:t>Permanent Supportive Housing</a:t>
            </a:r>
          </a:p>
          <a:p>
            <a:pPr marL="800100" lvl="1" indent="-342900">
              <a:buFont typeface="Arial" panose="020B0604020202020204" pitchFamily="34" charset="0"/>
              <a:buChar char="•"/>
            </a:pPr>
            <a:r>
              <a:rPr lang="en-US" sz="2400">
                <a:latin typeface="Calibri"/>
                <a:ea typeface="Calibri"/>
                <a:cs typeface="Arial"/>
              </a:rPr>
              <a:t>$400,000+ per door</a:t>
            </a:r>
          </a:p>
          <a:p>
            <a:pPr marL="800100" lvl="1" indent="-342900">
              <a:buFont typeface="Arial" panose="020B0604020202020204" pitchFamily="34" charset="0"/>
              <a:buChar char="•"/>
            </a:pPr>
            <a:r>
              <a:rPr lang="en-US" sz="2400">
                <a:latin typeface="Calibri"/>
                <a:ea typeface="Calibri"/>
                <a:cs typeface="Arial"/>
              </a:rPr>
              <a:t>50 units</a:t>
            </a:r>
          </a:p>
          <a:p>
            <a:pPr marL="800100" lvl="1" indent="-342900">
              <a:buFont typeface="Arial" panose="020B0604020202020204" pitchFamily="34" charset="0"/>
              <a:buChar char="•"/>
            </a:pPr>
            <a:r>
              <a:rPr lang="en-US" sz="2400">
                <a:latin typeface="Calibri"/>
                <a:ea typeface="Calibri"/>
                <a:cs typeface="Arial"/>
              </a:rPr>
              <a:t>$850,000 services ($17k per) </a:t>
            </a:r>
          </a:p>
          <a:p>
            <a:pPr marL="800100" lvl="1" indent="-342900">
              <a:buFont typeface="Arial" panose="020B0604020202020204" pitchFamily="34" charset="0"/>
              <a:buChar char="•"/>
            </a:pPr>
            <a:r>
              <a:rPr lang="en-US" sz="2400" b="1">
                <a:latin typeface="Calibri"/>
                <a:ea typeface="Calibri"/>
                <a:cs typeface="Arial"/>
              </a:rPr>
              <a:t>Total $21M</a:t>
            </a:r>
          </a:p>
          <a:p>
            <a:pPr lvl="1"/>
            <a:endParaRPr lang="en-US" sz="2400">
              <a:latin typeface="Calibri"/>
              <a:ea typeface="Calibri"/>
              <a:cs typeface="Arial"/>
            </a:endParaRPr>
          </a:p>
          <a:p>
            <a:r>
              <a:rPr lang="en-US" b="1">
                <a:latin typeface="Calibri"/>
                <a:ea typeface="Calibri"/>
                <a:cs typeface="Arial"/>
              </a:rPr>
              <a:t>Affordable Housing</a:t>
            </a:r>
          </a:p>
          <a:p>
            <a:pPr marL="800100" lvl="1" indent="-342900">
              <a:buFont typeface="Arial" panose="020B0604020202020204" pitchFamily="34" charset="0"/>
              <a:buChar char="•"/>
            </a:pPr>
            <a:r>
              <a:rPr lang="en-US" sz="2400">
                <a:latin typeface="Calibri"/>
                <a:ea typeface="Calibri"/>
                <a:cs typeface="Arial"/>
              </a:rPr>
              <a:t>$400,000+ per door</a:t>
            </a:r>
          </a:p>
          <a:p>
            <a:pPr marL="800100" lvl="1" indent="-342900">
              <a:buFont typeface="Arial" panose="020B0604020202020204" pitchFamily="34" charset="0"/>
              <a:buChar char="•"/>
            </a:pPr>
            <a:r>
              <a:rPr lang="en-US" sz="2400">
                <a:latin typeface="Calibri"/>
                <a:ea typeface="Calibri"/>
                <a:cs typeface="Arial"/>
              </a:rPr>
              <a:t>50 units</a:t>
            </a:r>
          </a:p>
          <a:p>
            <a:pPr marL="800100" lvl="1" indent="-342900">
              <a:buFont typeface="Arial" panose="020B0604020202020204" pitchFamily="34" charset="0"/>
              <a:buChar char="•"/>
            </a:pPr>
            <a:r>
              <a:rPr lang="en-US" sz="2400" b="1">
                <a:latin typeface="Calibri"/>
                <a:ea typeface="Calibri"/>
                <a:cs typeface="Arial"/>
              </a:rPr>
              <a:t>Total $20M </a:t>
            </a:r>
          </a:p>
          <a:p>
            <a:pPr lvl="1"/>
            <a:endParaRPr lang="en-US" sz="2400">
              <a:latin typeface="Calibri"/>
              <a:ea typeface="Calibri"/>
              <a:cs typeface="Arial"/>
            </a:endParaRPr>
          </a:p>
          <a:p>
            <a:pPr lvl="1"/>
            <a:endParaRPr lang="en-US" sz="2200"/>
          </a:p>
          <a:p>
            <a:pPr marL="457200" lvl="1" indent="0">
              <a:buNone/>
            </a:pPr>
            <a:endParaRPr lang="en-US" sz="2200"/>
          </a:p>
        </p:txBody>
      </p:sp>
      <p:sp>
        <p:nvSpPr>
          <p:cNvPr id="4" name="Title 3">
            <a:extLst>
              <a:ext uri="{FF2B5EF4-FFF2-40B4-BE49-F238E27FC236}">
                <a16:creationId xmlns:a16="http://schemas.microsoft.com/office/drawing/2014/main" id="{EE23D293-A3B7-9DCF-6A81-7F062B7CDCE4}"/>
              </a:ext>
            </a:extLst>
          </p:cNvPr>
          <p:cNvSpPr>
            <a:spLocks noGrp="1"/>
          </p:cNvSpPr>
          <p:nvPr>
            <p:ph type="title"/>
          </p:nvPr>
        </p:nvSpPr>
        <p:spPr>
          <a:xfrm>
            <a:off x="633928" y="491263"/>
            <a:ext cx="10713522" cy="591673"/>
          </a:xfrm>
        </p:spPr>
        <p:txBody>
          <a:bodyPr anchor="b">
            <a:noAutofit/>
          </a:bodyPr>
          <a:lstStyle/>
          <a:p>
            <a:r>
              <a:rPr lang="en-US">
                <a:latin typeface="Arial"/>
                <a:cs typeface="Arial"/>
              </a:rPr>
              <a:t>Housing</a:t>
            </a:r>
            <a:endParaRPr lang="en-US" sz="4000">
              <a:latin typeface="Arial"/>
              <a:cs typeface="Arial"/>
            </a:endParaRPr>
          </a:p>
        </p:txBody>
      </p:sp>
      <p:sp>
        <p:nvSpPr>
          <p:cNvPr id="1031" name="Date Placeholder 4" hidden="1">
            <a:extLst>
              <a:ext uri="{FF2B5EF4-FFF2-40B4-BE49-F238E27FC236}">
                <a16:creationId xmlns:a16="http://schemas.microsoft.com/office/drawing/2014/main" id="{1903C9C9-3134-62F2-7FFD-DBC2E285337F}"/>
              </a:ext>
            </a:extLst>
          </p:cNvPr>
          <p:cNvSpPr>
            <a:spLocks noGrp="1"/>
          </p:cNvSpPr>
          <p:nvPr>
            <p:ph type="dt" sz="half" idx="4294967295"/>
          </p:nvPr>
        </p:nvSpPr>
        <p:spPr>
          <a:xfrm>
            <a:off x="0" y="6356350"/>
            <a:ext cx="2743200" cy="365125"/>
          </a:xfrm>
          <a:prstGeom prst="rect">
            <a:avLst/>
          </a:prstGeom>
        </p:spPr>
        <p:txBody>
          <a:bodyPr/>
          <a:lstStyle/>
          <a:p>
            <a:pPr>
              <a:spcAft>
                <a:spcPts val="600"/>
              </a:spcAft>
            </a:pPr>
            <a:fld id="{16F074BF-B3CD-4371-9436-3C21AFF0BD98}" type="datetime1">
              <a:rPr lang="en-US"/>
              <a:pPr>
                <a:spcAft>
                  <a:spcPts val="600"/>
                </a:spcAft>
              </a:pPr>
              <a:t>1/22/2026</a:t>
            </a:fld>
            <a:endParaRPr lang="en-US"/>
          </a:p>
        </p:txBody>
      </p:sp>
      <p:pic>
        <p:nvPicPr>
          <p:cNvPr id="5" name="Picture 2">
            <a:extLst>
              <a:ext uri="{FF2B5EF4-FFF2-40B4-BE49-F238E27FC236}">
                <a16:creationId xmlns:a16="http://schemas.microsoft.com/office/drawing/2014/main" id="{7B1155EF-B6E3-050A-9A7B-7064B8C39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40869"/>
            <a:ext cx="1038726" cy="81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98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4450-43E8-B338-0B50-D91947D55A43}"/>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BC1B37B-CFDD-7F66-6496-79D7AE5B3C3B}"/>
              </a:ext>
            </a:extLst>
          </p:cNvPr>
          <p:cNvGraphicFramePr>
            <a:graphicFrameLocks noGrp="1"/>
          </p:cNvGraphicFramePr>
          <p:nvPr>
            <p:ph sz="half" idx="1"/>
            <p:extLst>
              <p:ext uri="{D42A27DB-BD31-4B8C-83A1-F6EECF244321}">
                <p14:modId xmlns:p14="http://schemas.microsoft.com/office/powerpoint/2010/main" val="3922675768"/>
              </p:ext>
            </p:extLst>
          </p:nvPr>
        </p:nvGraphicFramePr>
        <p:xfrm>
          <a:off x="838200" y="1233488"/>
          <a:ext cx="10509249" cy="4305636"/>
        </p:xfrm>
        <a:graphic>
          <a:graphicData uri="http://schemas.openxmlformats.org/drawingml/2006/table">
            <a:tbl>
              <a:tblPr firstRow="1" bandRow="1">
                <a:tableStyleId>{0660B408-B3CF-4A94-85FC-2B1E0A45F4A2}</a:tableStyleId>
              </a:tblPr>
              <a:tblGrid>
                <a:gridCol w="3503083">
                  <a:extLst>
                    <a:ext uri="{9D8B030D-6E8A-4147-A177-3AD203B41FA5}">
                      <a16:colId xmlns:a16="http://schemas.microsoft.com/office/drawing/2014/main" val="3050850983"/>
                    </a:ext>
                  </a:extLst>
                </a:gridCol>
                <a:gridCol w="3503083">
                  <a:extLst>
                    <a:ext uri="{9D8B030D-6E8A-4147-A177-3AD203B41FA5}">
                      <a16:colId xmlns:a16="http://schemas.microsoft.com/office/drawing/2014/main" val="1277001526"/>
                    </a:ext>
                  </a:extLst>
                </a:gridCol>
                <a:gridCol w="3503083">
                  <a:extLst>
                    <a:ext uri="{9D8B030D-6E8A-4147-A177-3AD203B41FA5}">
                      <a16:colId xmlns:a16="http://schemas.microsoft.com/office/drawing/2014/main" val="3852262724"/>
                    </a:ext>
                  </a:extLst>
                </a:gridCol>
              </a:tblGrid>
              <a:tr h="549966">
                <a:tc>
                  <a:txBody>
                    <a:bodyPr/>
                    <a:lstStyle/>
                    <a:p>
                      <a:endParaRPr lang="en-US" sz="2000">
                        <a:latin typeface="Calibri"/>
                      </a:endParaRPr>
                    </a:p>
                  </a:txBody>
                  <a:tcPr/>
                </a:tc>
                <a:tc>
                  <a:txBody>
                    <a:bodyPr/>
                    <a:lstStyle/>
                    <a:p>
                      <a:pPr algn="ctr"/>
                      <a:r>
                        <a:rPr lang="en-US" sz="2000"/>
                        <a:t>Motel Conversion</a:t>
                      </a:r>
                      <a:endParaRPr lang="en-US" sz="2000">
                        <a:latin typeface="Calibri"/>
                      </a:endParaRPr>
                    </a:p>
                  </a:txBody>
                  <a:tcPr/>
                </a:tc>
                <a:tc>
                  <a:txBody>
                    <a:bodyPr/>
                    <a:lstStyle/>
                    <a:p>
                      <a:pPr algn="ctr"/>
                      <a:r>
                        <a:rPr lang="en-US" sz="2000"/>
                        <a:t>Congregate Shelter</a:t>
                      </a:r>
                      <a:endParaRPr lang="en-US" sz="2000">
                        <a:latin typeface="Calibri"/>
                      </a:endParaRPr>
                    </a:p>
                  </a:txBody>
                  <a:tcPr/>
                </a:tc>
                <a:extLst>
                  <a:ext uri="{0D108BD9-81ED-4DB2-BD59-A6C34878D82A}">
                    <a16:rowId xmlns:a16="http://schemas.microsoft.com/office/drawing/2014/main" val="1281348847"/>
                  </a:ext>
                </a:extLst>
              </a:tr>
              <a:tr h="549966">
                <a:tc>
                  <a:txBody>
                    <a:bodyPr/>
                    <a:lstStyle/>
                    <a:p>
                      <a:r>
                        <a:rPr lang="en-US" sz="2000"/>
                        <a:t>Beds</a:t>
                      </a:r>
                    </a:p>
                  </a:txBody>
                  <a:tcPr/>
                </a:tc>
                <a:tc>
                  <a:txBody>
                    <a:bodyPr/>
                    <a:lstStyle/>
                    <a:p>
                      <a:pPr algn="ctr"/>
                      <a:r>
                        <a:rPr lang="en-US" sz="2000"/>
                        <a:t>70</a:t>
                      </a:r>
                      <a:endParaRPr lang="en-US" sz="2000">
                        <a:latin typeface="Calibri"/>
                      </a:endParaRPr>
                    </a:p>
                  </a:txBody>
                  <a:tcPr/>
                </a:tc>
                <a:tc>
                  <a:txBody>
                    <a:bodyPr/>
                    <a:lstStyle/>
                    <a:p>
                      <a:pPr algn="ctr"/>
                      <a:r>
                        <a:rPr lang="en-US" sz="2000"/>
                        <a:t>100</a:t>
                      </a:r>
                      <a:endParaRPr lang="en-US" sz="2000">
                        <a:latin typeface="Calibri"/>
                      </a:endParaRPr>
                    </a:p>
                  </a:txBody>
                  <a:tcPr/>
                </a:tc>
                <a:extLst>
                  <a:ext uri="{0D108BD9-81ED-4DB2-BD59-A6C34878D82A}">
                    <a16:rowId xmlns:a16="http://schemas.microsoft.com/office/drawing/2014/main" val="2326594687"/>
                  </a:ext>
                </a:extLst>
              </a:tr>
              <a:tr h="549966">
                <a:tc>
                  <a:txBody>
                    <a:bodyPr/>
                    <a:lstStyle/>
                    <a:p>
                      <a:r>
                        <a:rPr lang="en-US" sz="2000">
                          <a:latin typeface="Calibri"/>
                        </a:rPr>
                        <a:t>Acquisition</a:t>
                      </a:r>
                    </a:p>
                  </a:txBody>
                  <a:tcPr/>
                </a:tc>
                <a:tc>
                  <a:txBody>
                    <a:bodyPr/>
                    <a:lstStyle/>
                    <a:p>
                      <a:pPr algn="ctr"/>
                      <a:r>
                        <a:rPr lang="en-US" sz="2000"/>
                        <a:t>$5M</a:t>
                      </a:r>
                      <a:endParaRPr lang="en-US" sz="2000">
                        <a:latin typeface="Calibri"/>
                      </a:endParaRPr>
                    </a:p>
                  </a:txBody>
                  <a:tcPr/>
                </a:tc>
                <a:tc>
                  <a:txBody>
                    <a:bodyPr/>
                    <a:lstStyle/>
                    <a:p>
                      <a:pPr algn="ctr"/>
                      <a:r>
                        <a:rPr lang="en-US" sz="2000"/>
                        <a:t>$2M</a:t>
                      </a:r>
                      <a:endParaRPr lang="en-US" sz="2000">
                        <a:latin typeface="Calibri"/>
                      </a:endParaRPr>
                    </a:p>
                  </a:txBody>
                  <a:tcPr/>
                </a:tc>
                <a:extLst>
                  <a:ext uri="{0D108BD9-81ED-4DB2-BD59-A6C34878D82A}">
                    <a16:rowId xmlns:a16="http://schemas.microsoft.com/office/drawing/2014/main" val="3092528666"/>
                  </a:ext>
                </a:extLst>
              </a:tr>
              <a:tr h="549966">
                <a:tc>
                  <a:txBody>
                    <a:bodyPr/>
                    <a:lstStyle/>
                    <a:p>
                      <a:r>
                        <a:rPr lang="en-US" sz="2000"/>
                        <a:t>Renovation </a:t>
                      </a:r>
                      <a:endParaRPr lang="en-US" sz="2000">
                        <a:latin typeface="Calibri"/>
                      </a:endParaRPr>
                    </a:p>
                  </a:txBody>
                  <a:tcPr/>
                </a:tc>
                <a:tc>
                  <a:txBody>
                    <a:bodyPr/>
                    <a:lstStyle/>
                    <a:p>
                      <a:pPr algn="ctr"/>
                      <a:r>
                        <a:rPr lang="en-US" sz="2000"/>
                        <a:t>$500,000</a:t>
                      </a:r>
                      <a:endParaRPr lang="en-US" sz="2000">
                        <a:latin typeface="Calibri"/>
                      </a:endParaRPr>
                    </a:p>
                  </a:txBody>
                  <a:tcPr/>
                </a:tc>
                <a:tc>
                  <a:txBody>
                    <a:bodyPr/>
                    <a:lstStyle/>
                    <a:p>
                      <a:pPr algn="ctr"/>
                      <a:r>
                        <a:rPr lang="en-US" sz="2000"/>
                        <a:t>$1.5M</a:t>
                      </a:r>
                      <a:endParaRPr lang="en-US" sz="2000">
                        <a:latin typeface="Calibri"/>
                      </a:endParaRPr>
                    </a:p>
                  </a:txBody>
                  <a:tcPr/>
                </a:tc>
                <a:extLst>
                  <a:ext uri="{0D108BD9-81ED-4DB2-BD59-A6C34878D82A}">
                    <a16:rowId xmlns:a16="http://schemas.microsoft.com/office/drawing/2014/main" val="4158829276"/>
                  </a:ext>
                </a:extLst>
              </a:tr>
              <a:tr h="549966">
                <a:tc>
                  <a:txBody>
                    <a:bodyPr/>
                    <a:lstStyle/>
                    <a:p>
                      <a:r>
                        <a:rPr lang="en-US" sz="2000">
                          <a:latin typeface="Calibri"/>
                        </a:rPr>
                        <a:t>Per bed cost start up</a:t>
                      </a:r>
                    </a:p>
                  </a:txBody>
                  <a:tcPr/>
                </a:tc>
                <a:tc>
                  <a:txBody>
                    <a:bodyPr/>
                    <a:lstStyle/>
                    <a:p>
                      <a:pPr algn="ctr"/>
                      <a:r>
                        <a:rPr lang="en-US" sz="2000">
                          <a:latin typeface="Calibri"/>
                        </a:rPr>
                        <a:t>$78,600</a:t>
                      </a:r>
                    </a:p>
                  </a:txBody>
                  <a:tcPr/>
                </a:tc>
                <a:tc>
                  <a:txBody>
                    <a:bodyPr/>
                    <a:lstStyle/>
                    <a:p>
                      <a:pPr algn="ctr"/>
                      <a:r>
                        <a:rPr lang="en-US" sz="2000">
                          <a:latin typeface="Calibri"/>
                        </a:rPr>
                        <a:t>$35,000</a:t>
                      </a:r>
                    </a:p>
                  </a:txBody>
                  <a:tcPr/>
                </a:tc>
                <a:extLst>
                  <a:ext uri="{0D108BD9-81ED-4DB2-BD59-A6C34878D82A}">
                    <a16:rowId xmlns:a16="http://schemas.microsoft.com/office/drawing/2014/main" val="2397080144"/>
                  </a:ext>
                </a:extLst>
              </a:tr>
              <a:tr h="936428">
                <a:tc>
                  <a:txBody>
                    <a:bodyPr/>
                    <a:lstStyle/>
                    <a:p>
                      <a:r>
                        <a:rPr lang="en-US" sz="2000"/>
                        <a:t>Annual Operations</a:t>
                      </a:r>
                      <a:endParaRPr lang="en-US" sz="2000">
                        <a:latin typeface="Calibri"/>
                      </a:endParaRPr>
                    </a:p>
                  </a:txBody>
                  <a:tcPr/>
                </a:tc>
                <a:tc>
                  <a:txBody>
                    <a:bodyPr/>
                    <a:lstStyle/>
                    <a:p>
                      <a:pPr algn="ctr"/>
                      <a:r>
                        <a:rPr lang="en-US" sz="2000"/>
                        <a:t>$1,368,000</a:t>
                      </a:r>
                    </a:p>
                    <a:p>
                      <a:pPr lvl="0" algn="ctr">
                        <a:buNone/>
                      </a:pPr>
                      <a:r>
                        <a:rPr lang="en-US" sz="2000"/>
                        <a:t>$54 a day per person</a:t>
                      </a:r>
                      <a:endParaRPr lang="en-US" sz="2000">
                        <a:latin typeface="Calibri"/>
                      </a:endParaRPr>
                    </a:p>
                  </a:txBody>
                  <a:tcPr/>
                </a:tc>
                <a:tc>
                  <a:txBody>
                    <a:bodyPr/>
                    <a:lstStyle/>
                    <a:p>
                      <a:pPr algn="ctr"/>
                      <a:r>
                        <a:rPr lang="en-US" sz="2000"/>
                        <a:t>$3,000,000</a:t>
                      </a:r>
                    </a:p>
                    <a:p>
                      <a:pPr lvl="0" algn="ctr">
                        <a:buNone/>
                      </a:pPr>
                      <a:r>
                        <a:rPr lang="en-US" sz="2000"/>
                        <a:t>$82 a day per person</a:t>
                      </a:r>
                    </a:p>
                    <a:p>
                      <a:pPr lvl="0" algn="ctr">
                        <a:buNone/>
                      </a:pPr>
                      <a:r>
                        <a:rPr lang="en-US" sz="2000"/>
                        <a:t>(3 meals a day and services)</a:t>
                      </a:r>
                      <a:endParaRPr lang="en-US" sz="2000">
                        <a:latin typeface="Calibri"/>
                      </a:endParaRPr>
                    </a:p>
                  </a:txBody>
                  <a:tcPr/>
                </a:tc>
                <a:extLst>
                  <a:ext uri="{0D108BD9-81ED-4DB2-BD59-A6C34878D82A}">
                    <a16:rowId xmlns:a16="http://schemas.microsoft.com/office/drawing/2014/main" val="3980821854"/>
                  </a:ext>
                </a:extLst>
              </a:tr>
              <a:tr h="549966">
                <a:tc>
                  <a:txBody>
                    <a:bodyPr/>
                    <a:lstStyle/>
                    <a:p>
                      <a:r>
                        <a:rPr lang="en-US" sz="2000" b="1">
                          <a:latin typeface="Calibri"/>
                        </a:rPr>
                        <a:t>Acquisition and Year 1 Total</a:t>
                      </a:r>
                    </a:p>
                  </a:txBody>
                  <a:tcPr/>
                </a:tc>
                <a:tc>
                  <a:txBody>
                    <a:bodyPr/>
                    <a:lstStyle/>
                    <a:p>
                      <a:pPr algn="ctr"/>
                      <a:r>
                        <a:rPr lang="en-US" sz="2000" b="1"/>
                        <a:t>$6.9M</a:t>
                      </a:r>
                      <a:endParaRPr lang="en-US" sz="2000" b="1">
                        <a:latin typeface="Calibri"/>
                      </a:endParaRPr>
                    </a:p>
                  </a:txBody>
                  <a:tcPr/>
                </a:tc>
                <a:tc>
                  <a:txBody>
                    <a:bodyPr/>
                    <a:lstStyle/>
                    <a:p>
                      <a:pPr algn="ctr"/>
                      <a:r>
                        <a:rPr lang="en-US" sz="2000" b="1"/>
                        <a:t>$6.5M</a:t>
                      </a:r>
                      <a:endParaRPr lang="en-US" sz="2000" b="1">
                        <a:latin typeface="Calibri"/>
                      </a:endParaRPr>
                    </a:p>
                  </a:txBody>
                  <a:tcPr/>
                </a:tc>
                <a:extLst>
                  <a:ext uri="{0D108BD9-81ED-4DB2-BD59-A6C34878D82A}">
                    <a16:rowId xmlns:a16="http://schemas.microsoft.com/office/drawing/2014/main" val="205664616"/>
                  </a:ext>
                </a:extLst>
              </a:tr>
            </a:tbl>
          </a:graphicData>
        </a:graphic>
      </p:graphicFrame>
      <p:sp>
        <p:nvSpPr>
          <p:cNvPr id="4" name="Title 3">
            <a:extLst>
              <a:ext uri="{FF2B5EF4-FFF2-40B4-BE49-F238E27FC236}">
                <a16:creationId xmlns:a16="http://schemas.microsoft.com/office/drawing/2014/main" id="{74E0CDFC-CE4D-D093-ABDF-0BBEBC3BB3D8}"/>
              </a:ext>
            </a:extLst>
          </p:cNvPr>
          <p:cNvSpPr>
            <a:spLocks noGrp="1"/>
          </p:cNvSpPr>
          <p:nvPr>
            <p:ph type="title"/>
          </p:nvPr>
        </p:nvSpPr>
        <p:spPr/>
        <p:txBody>
          <a:bodyPr anchor="b">
            <a:normAutofit/>
          </a:bodyPr>
          <a:lstStyle/>
          <a:p>
            <a:r>
              <a:rPr lang="en-US" b="1">
                <a:latin typeface="Arial"/>
                <a:cs typeface="Arial"/>
              </a:rPr>
              <a:t>Traditional Shelter</a:t>
            </a:r>
            <a:r>
              <a:rPr lang="en-US">
                <a:latin typeface="Arial"/>
                <a:cs typeface="Arial"/>
              </a:rPr>
              <a:t> Costs </a:t>
            </a:r>
            <a:endParaRPr lang="en-US"/>
          </a:p>
        </p:txBody>
      </p:sp>
      <p:pic>
        <p:nvPicPr>
          <p:cNvPr id="2" name="Picture 2">
            <a:extLst>
              <a:ext uri="{FF2B5EF4-FFF2-40B4-BE49-F238E27FC236}">
                <a16:creationId xmlns:a16="http://schemas.microsoft.com/office/drawing/2014/main" id="{35C812C4-9517-9527-B8DD-5FDF24B05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869"/>
            <a:ext cx="1038726" cy="81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79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31F9F-FD9F-B92E-AF02-C24A015A65E7}"/>
              </a:ext>
            </a:extLst>
          </p:cNvPr>
          <p:cNvSpPr>
            <a:spLocks noGrp="1"/>
          </p:cNvSpPr>
          <p:nvPr>
            <p:ph type="title"/>
          </p:nvPr>
        </p:nvSpPr>
        <p:spPr/>
        <p:txBody>
          <a:bodyPr anchor="b">
            <a:noAutofit/>
          </a:bodyPr>
          <a:lstStyle/>
          <a:p>
            <a:r>
              <a:rPr lang="en-US">
                <a:latin typeface="Arial"/>
                <a:cs typeface="Arial"/>
              </a:rPr>
              <a:t>Safe</a:t>
            </a:r>
            <a:r>
              <a:rPr lang="en-US" sz="4000">
                <a:latin typeface="Arial"/>
                <a:cs typeface="Arial"/>
              </a:rPr>
              <a:t> Parking and Outdoor Shelter</a:t>
            </a:r>
          </a:p>
        </p:txBody>
      </p:sp>
      <p:sp>
        <p:nvSpPr>
          <p:cNvPr id="10" name="Content Placeholder 2">
            <a:extLst>
              <a:ext uri="{FF2B5EF4-FFF2-40B4-BE49-F238E27FC236}">
                <a16:creationId xmlns:a16="http://schemas.microsoft.com/office/drawing/2014/main" id="{A81D113A-9776-36C9-D594-BDF90AF5B21A}"/>
              </a:ext>
            </a:extLst>
          </p:cNvPr>
          <p:cNvSpPr>
            <a:spLocks noGrp="1"/>
          </p:cNvSpPr>
          <p:nvPr>
            <p:ph sz="half" idx="1"/>
          </p:nvPr>
        </p:nvSpPr>
        <p:spPr>
          <a:xfrm>
            <a:off x="838200" y="1233488"/>
            <a:ext cx="5449134" cy="4610100"/>
          </a:xfrm>
        </p:spPr>
        <p:txBody>
          <a:bodyPr vert="horz" lIns="91440" tIns="45720" rIns="91440" bIns="45720" rtlCol="0" anchor="t">
            <a:noAutofit/>
          </a:bodyPr>
          <a:lstStyle/>
          <a:p>
            <a:pPr marL="0" indent="0">
              <a:buNone/>
            </a:pPr>
            <a:r>
              <a:rPr lang="en-US" b="1">
                <a:latin typeface="Calibri"/>
                <a:ea typeface="Calibri"/>
                <a:cs typeface="Calibri"/>
              </a:rPr>
              <a:t>Safe Parking </a:t>
            </a:r>
          </a:p>
          <a:p>
            <a:pPr marL="800100" lvl="1" indent="-342900"/>
            <a:r>
              <a:rPr lang="en-US">
                <a:latin typeface="Calibri"/>
                <a:ea typeface="Calibri"/>
                <a:cs typeface="Calibri"/>
              </a:rPr>
              <a:t>6 spaces</a:t>
            </a:r>
          </a:p>
          <a:p>
            <a:pPr marL="800100" lvl="1" indent="-342900"/>
            <a:r>
              <a:rPr lang="en-US">
                <a:latin typeface="Calibri"/>
                <a:ea typeface="Calibri"/>
                <a:cs typeface="Calibri"/>
              </a:rPr>
              <a:t>$1,400 per space monthly</a:t>
            </a:r>
          </a:p>
          <a:p>
            <a:pPr marL="800100" lvl="1" indent="-342900"/>
            <a:r>
              <a:rPr lang="en-US">
                <a:latin typeface="Calibri"/>
                <a:ea typeface="Calibri"/>
                <a:cs typeface="Calibri"/>
              </a:rPr>
              <a:t>Start-up costs $8,500-$15,000*</a:t>
            </a:r>
          </a:p>
          <a:p>
            <a:pPr marL="800100" lvl="1" indent="-342900"/>
            <a:r>
              <a:rPr lang="en-US">
                <a:latin typeface="Calibri"/>
                <a:ea typeface="Calibri"/>
                <a:cs typeface="Calibri"/>
              </a:rPr>
              <a:t>Annual operations </a:t>
            </a:r>
            <a:r>
              <a:rPr lang="en-US" b="1">
                <a:latin typeface="Calibri"/>
                <a:ea typeface="Calibri"/>
                <a:cs typeface="Calibri"/>
              </a:rPr>
              <a:t>$100,800</a:t>
            </a:r>
            <a:endParaRPr lang="en-US">
              <a:latin typeface="Calibri"/>
              <a:ea typeface="Calibri"/>
              <a:cs typeface="Calibri"/>
            </a:endParaRPr>
          </a:p>
          <a:p>
            <a:pPr marL="0" indent="0">
              <a:buNone/>
            </a:pPr>
            <a:endParaRPr lang="en-US" b="1">
              <a:latin typeface="Calibri"/>
              <a:ea typeface="Calibri"/>
              <a:cs typeface="Calibri"/>
            </a:endParaRPr>
          </a:p>
          <a:p>
            <a:pPr marL="0" indent="0">
              <a:buNone/>
            </a:pPr>
            <a:r>
              <a:rPr lang="en-US" b="1">
                <a:latin typeface="Calibri"/>
                <a:ea typeface="Calibri"/>
                <a:cs typeface="Calibri"/>
              </a:rPr>
              <a:t>Outdoor Shelter </a:t>
            </a:r>
          </a:p>
          <a:p>
            <a:pPr marL="800100" lvl="1" indent="-342900"/>
            <a:r>
              <a:rPr lang="en-US">
                <a:latin typeface="Calibri"/>
                <a:ea typeface="Calibri"/>
                <a:cs typeface="Calibri"/>
              </a:rPr>
              <a:t>20 units</a:t>
            </a:r>
          </a:p>
          <a:p>
            <a:pPr marL="800100" lvl="1" indent="-342900"/>
            <a:r>
              <a:rPr lang="en-US">
                <a:latin typeface="Calibri"/>
                <a:ea typeface="Calibri"/>
                <a:cs typeface="Calibri"/>
              </a:rPr>
              <a:t>$1,275 per space monthly</a:t>
            </a:r>
          </a:p>
          <a:p>
            <a:pPr marL="800100" lvl="1" indent="-342900"/>
            <a:r>
              <a:rPr lang="en-US">
                <a:latin typeface="Calibri"/>
                <a:ea typeface="Calibri"/>
                <a:cs typeface="Calibri"/>
              </a:rPr>
              <a:t>$439,210 start up</a:t>
            </a:r>
          </a:p>
          <a:p>
            <a:pPr marL="800100" lvl="1" indent="-342900"/>
            <a:r>
              <a:rPr lang="en-US">
                <a:latin typeface="Calibri"/>
                <a:ea typeface="Calibri"/>
                <a:cs typeface="Calibri"/>
              </a:rPr>
              <a:t>Annual operations </a:t>
            </a:r>
            <a:r>
              <a:rPr lang="en-US" b="1">
                <a:latin typeface="Calibri"/>
                <a:ea typeface="Calibri"/>
                <a:cs typeface="Calibri"/>
              </a:rPr>
              <a:t>$306,000</a:t>
            </a:r>
          </a:p>
          <a:p>
            <a:pPr marL="0" indent="0">
              <a:buNone/>
            </a:pPr>
            <a:endParaRPr lang="en-US" sz="2000"/>
          </a:p>
        </p:txBody>
      </p:sp>
      <p:pic>
        <p:nvPicPr>
          <p:cNvPr id="11" name="Content Placeholder 4">
            <a:extLst>
              <a:ext uri="{FF2B5EF4-FFF2-40B4-BE49-F238E27FC236}">
                <a16:creationId xmlns:a16="http://schemas.microsoft.com/office/drawing/2014/main" id="{46D81CF0-F046-FA73-88A7-7CD3BD1D6FB5}"/>
              </a:ext>
            </a:extLst>
          </p:cNvPr>
          <p:cNvPicPr>
            <a:picLocks noGrp="1" noChangeAspect="1"/>
          </p:cNvPicPr>
          <p:nvPr>
            <p:ph sz="half" idx="2"/>
          </p:nvPr>
        </p:nvPicPr>
        <p:blipFill>
          <a:blip r:embed="rId3"/>
          <a:stretch>
            <a:fillRect/>
          </a:stretch>
        </p:blipFill>
        <p:spPr>
          <a:xfrm>
            <a:off x="6399131" y="2234688"/>
            <a:ext cx="5181600" cy="2607699"/>
          </a:xfrm>
          <a:prstGeom prst="rect">
            <a:avLst/>
          </a:prstGeom>
          <a:noFill/>
        </p:spPr>
      </p:pic>
      <p:sp>
        <p:nvSpPr>
          <p:cNvPr id="3" name="TextBox 2">
            <a:extLst>
              <a:ext uri="{FF2B5EF4-FFF2-40B4-BE49-F238E27FC236}">
                <a16:creationId xmlns:a16="http://schemas.microsoft.com/office/drawing/2014/main" id="{2C33A957-7060-6186-4E82-530AA9954A90}"/>
              </a:ext>
            </a:extLst>
          </p:cNvPr>
          <p:cNvSpPr txBox="1"/>
          <p:nvPr/>
        </p:nvSpPr>
        <p:spPr>
          <a:xfrm>
            <a:off x="1266825" y="5843588"/>
            <a:ext cx="8156207" cy="646331"/>
          </a:xfrm>
          <a:prstGeom prst="rect">
            <a:avLst/>
          </a:prstGeom>
          <a:noFill/>
        </p:spPr>
        <p:txBody>
          <a:bodyPr wrap="none" rtlCol="0">
            <a:spAutoFit/>
          </a:bodyPr>
          <a:lstStyle/>
          <a:p>
            <a:r>
              <a:rPr lang="en-US" i="1">
                <a:ea typeface="Calibri"/>
                <a:cs typeface="Calibri"/>
              </a:rPr>
              <a:t>*Existing Central Oregon Villages shelter will be moving to City-owned land in 2026. </a:t>
            </a:r>
          </a:p>
          <a:p>
            <a:endParaRPr lang="en-US"/>
          </a:p>
        </p:txBody>
      </p:sp>
    </p:spTree>
    <p:extLst>
      <p:ext uri="{BB962C8B-B14F-4D97-AF65-F5344CB8AC3E}">
        <p14:creationId xmlns:p14="http://schemas.microsoft.com/office/powerpoint/2010/main" val="217345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nt with solid fill">
            <a:extLst>
              <a:ext uri="{FF2B5EF4-FFF2-40B4-BE49-F238E27FC236}">
                <a16:creationId xmlns:a16="http://schemas.microsoft.com/office/drawing/2014/main" id="{9ABFFA89-6806-940A-46E2-B8E03574C9C6}"/>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190607" y="1233608"/>
            <a:ext cx="3877097" cy="3877097"/>
          </a:xfrm>
        </p:spPr>
      </p:pic>
      <p:sp>
        <p:nvSpPr>
          <p:cNvPr id="3" name="Content Placeholder 2">
            <a:extLst>
              <a:ext uri="{FF2B5EF4-FFF2-40B4-BE49-F238E27FC236}">
                <a16:creationId xmlns:a16="http://schemas.microsoft.com/office/drawing/2014/main" id="{47FD2D25-C7A6-113E-C234-B08D47E5490B}"/>
              </a:ext>
            </a:extLst>
          </p:cNvPr>
          <p:cNvSpPr>
            <a:spLocks noGrp="1"/>
          </p:cNvSpPr>
          <p:nvPr>
            <p:ph sz="half" idx="1"/>
          </p:nvPr>
        </p:nvSpPr>
        <p:spPr>
          <a:xfrm>
            <a:off x="838200" y="1233608"/>
            <a:ext cx="6085114" cy="4609408"/>
          </a:xfrm>
        </p:spPr>
        <p:txBody>
          <a:bodyPr vert="horz" lIns="91440" tIns="45720" rIns="91440" bIns="45720" rtlCol="0" anchor="t">
            <a:normAutofit/>
          </a:bodyPr>
          <a:lstStyle/>
          <a:p>
            <a:pPr marL="0" indent="0">
              <a:buNone/>
            </a:pPr>
            <a:r>
              <a:rPr lang="en-US"/>
              <a:t> 70 people </a:t>
            </a:r>
          </a:p>
          <a:p>
            <a:pPr lvl="1"/>
            <a:r>
              <a:rPr lang="en-US"/>
              <a:t>Identify land and secure land for 50-ish sites at no cost</a:t>
            </a:r>
            <a:endParaRPr lang="en-US">
              <a:ea typeface="Calibri"/>
              <a:cs typeface="Calibri"/>
            </a:endParaRPr>
          </a:p>
          <a:p>
            <a:pPr lvl="1"/>
            <a:r>
              <a:rPr lang="en-US"/>
              <a:t>Construction $676,000*</a:t>
            </a:r>
            <a:endParaRPr lang="en-US">
              <a:ea typeface="Calibri"/>
              <a:cs typeface="Calibri"/>
            </a:endParaRPr>
          </a:p>
          <a:p>
            <a:pPr lvl="1"/>
            <a:r>
              <a:rPr lang="en-US"/>
              <a:t>Management $500,000*</a:t>
            </a:r>
            <a:endParaRPr lang="en-US">
              <a:ea typeface="Calibri"/>
              <a:cs typeface="Calibri"/>
            </a:endParaRPr>
          </a:p>
          <a:p>
            <a:pPr lvl="2">
              <a:buFont typeface="Courier New" panose="02070309020205020404" pitchFamily="49" charset="0"/>
              <a:buChar char="o"/>
            </a:pPr>
            <a:r>
              <a:rPr lang="en-US" b="1">
                <a:ea typeface="Calibri"/>
                <a:cs typeface="Calibri"/>
              </a:rPr>
              <a:t>$1,000,000+ in first year</a:t>
            </a:r>
          </a:p>
          <a:p>
            <a:pPr marL="914400" lvl="2" indent="0">
              <a:buNone/>
            </a:pPr>
            <a:endParaRPr lang="en-US" b="1">
              <a:ea typeface="Calibri"/>
              <a:cs typeface="Calibri"/>
            </a:endParaRPr>
          </a:p>
          <a:p>
            <a:pPr marL="0" indent="0">
              <a:buNone/>
            </a:pPr>
            <a:r>
              <a:rPr lang="en-US" b="1">
                <a:ea typeface="Calibri"/>
                <a:cs typeface="Calibri"/>
              </a:rPr>
              <a:t>*</a:t>
            </a:r>
            <a:r>
              <a:rPr lang="en-US"/>
              <a:t>Based on Redmond 35-site camp opening March 2026 w/ 2 person per site</a:t>
            </a:r>
            <a:endParaRPr lang="en-US">
              <a:ea typeface="Calibri"/>
              <a:cs typeface="Calibri"/>
            </a:endParaRPr>
          </a:p>
        </p:txBody>
      </p:sp>
      <p:sp>
        <p:nvSpPr>
          <p:cNvPr id="2" name="Title 1">
            <a:extLst>
              <a:ext uri="{FF2B5EF4-FFF2-40B4-BE49-F238E27FC236}">
                <a16:creationId xmlns:a16="http://schemas.microsoft.com/office/drawing/2014/main" id="{FBC30552-2C23-3B49-BD0E-E1296938D00A}"/>
              </a:ext>
            </a:extLst>
          </p:cNvPr>
          <p:cNvSpPr>
            <a:spLocks noGrp="1"/>
          </p:cNvSpPr>
          <p:nvPr>
            <p:ph type="title"/>
          </p:nvPr>
        </p:nvSpPr>
        <p:spPr>
          <a:xfrm>
            <a:off x="838200" y="499972"/>
            <a:ext cx="10515600" cy="591673"/>
          </a:xfrm>
        </p:spPr>
        <p:txBody>
          <a:bodyPr anchor="b">
            <a:normAutofit/>
          </a:bodyPr>
          <a:lstStyle/>
          <a:p>
            <a:r>
              <a:rPr lang="en-US" b="1"/>
              <a:t>New Campground</a:t>
            </a:r>
          </a:p>
        </p:txBody>
      </p:sp>
      <p:sp>
        <p:nvSpPr>
          <p:cNvPr id="5" name="Date Placeholder 4" hidden="1">
            <a:extLst>
              <a:ext uri="{FF2B5EF4-FFF2-40B4-BE49-F238E27FC236}">
                <a16:creationId xmlns:a16="http://schemas.microsoft.com/office/drawing/2014/main" id="{97339E3B-4386-1D98-3ED9-0C26E7124B20}"/>
              </a:ext>
            </a:extLst>
          </p:cNvPr>
          <p:cNvSpPr>
            <a:spLocks noGrp="1"/>
          </p:cNvSpPr>
          <p:nvPr>
            <p:ph type="dt" sz="half" idx="4294967295"/>
          </p:nvPr>
        </p:nvSpPr>
        <p:spPr>
          <a:xfrm>
            <a:off x="0" y="6356350"/>
            <a:ext cx="2743200" cy="365125"/>
          </a:xfrm>
          <a:prstGeom prst="rect">
            <a:avLst/>
          </a:prstGeom>
        </p:spPr>
        <p:txBody>
          <a:bodyPr anchor="ctr">
            <a:normAutofit/>
          </a:bodyPr>
          <a:lstStyle/>
          <a:p>
            <a:pPr>
              <a:lnSpc>
                <a:spcPct val="90000"/>
              </a:lnSpc>
              <a:spcAft>
                <a:spcPts val="600"/>
              </a:spcAft>
            </a:pPr>
            <a:fld id="{84D1C1F6-29B1-4282-8851-B4AA09D7D60A}" type="datetime1">
              <a:rPr lang="en-US" smtClean="0"/>
              <a:pPr>
                <a:lnSpc>
                  <a:spcPct val="90000"/>
                </a:lnSpc>
                <a:spcAft>
                  <a:spcPts val="600"/>
                </a:spcAft>
              </a:pPr>
              <a:t>1/22/2026</a:t>
            </a:fld>
            <a:endParaRPr lang="en-US"/>
          </a:p>
        </p:txBody>
      </p:sp>
    </p:spTree>
    <p:extLst>
      <p:ext uri="{BB962C8B-B14F-4D97-AF65-F5344CB8AC3E}">
        <p14:creationId xmlns:p14="http://schemas.microsoft.com/office/powerpoint/2010/main" val="258197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1AE70-2843-DE29-800B-2C2149A09AE5}"/>
            </a:ext>
          </a:extLst>
        </p:cNvPr>
        <p:cNvGrpSpPr/>
        <p:nvPr/>
      </p:nvGrpSpPr>
      <p:grpSpPr>
        <a:xfrm>
          <a:off x="0" y="0"/>
          <a:ext cx="0" cy="0"/>
          <a:chOff x="0" y="0"/>
          <a:chExt cx="0" cy="0"/>
        </a:xfrm>
      </p:grpSpPr>
      <p:pic>
        <p:nvPicPr>
          <p:cNvPr id="12" name="Content Placeholder 11" descr="A white trailer on a grass field&#10;&#10;AI-generated content may be incorrect.">
            <a:extLst>
              <a:ext uri="{FF2B5EF4-FFF2-40B4-BE49-F238E27FC236}">
                <a16:creationId xmlns:a16="http://schemas.microsoft.com/office/drawing/2014/main" id="{2B9477ED-B4E2-7464-27CF-E9C759C30A7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72200" y="1514475"/>
            <a:ext cx="5181600" cy="4048125"/>
          </a:xfrm>
        </p:spPr>
      </p:pic>
      <p:sp>
        <p:nvSpPr>
          <p:cNvPr id="3" name="Content Placeholder 2">
            <a:extLst>
              <a:ext uri="{FF2B5EF4-FFF2-40B4-BE49-F238E27FC236}">
                <a16:creationId xmlns:a16="http://schemas.microsoft.com/office/drawing/2014/main" id="{A1C9431F-C913-CA70-D306-4D390F755439}"/>
              </a:ext>
            </a:extLst>
          </p:cNvPr>
          <p:cNvSpPr>
            <a:spLocks noGrp="1"/>
          </p:cNvSpPr>
          <p:nvPr>
            <p:ph sz="half" idx="1"/>
          </p:nvPr>
        </p:nvSpPr>
        <p:spPr>
          <a:xfrm>
            <a:off x="495300" y="1233608"/>
            <a:ext cx="5524500" cy="4609408"/>
          </a:xfrm>
        </p:spPr>
        <p:txBody>
          <a:bodyPr vert="horz" lIns="91440" tIns="45720" rIns="91440" bIns="45720" rtlCol="0" anchor="t">
            <a:normAutofit/>
          </a:bodyPr>
          <a:lstStyle/>
          <a:p>
            <a:pPr marL="0" indent="0">
              <a:buNone/>
            </a:pPr>
            <a:endParaRPr lang="en-US">
              <a:latin typeface="Calibri"/>
              <a:ea typeface="Calibri"/>
              <a:cs typeface="Calibri"/>
            </a:endParaRPr>
          </a:p>
          <a:p>
            <a:pPr marL="0" indent="0">
              <a:buNone/>
            </a:pPr>
            <a:r>
              <a:rPr lang="en-US">
                <a:latin typeface="Calibri"/>
                <a:ea typeface="Calibri"/>
                <a:cs typeface="Calibri"/>
              </a:rPr>
              <a:t>~190 people</a:t>
            </a:r>
            <a:endParaRPr lang="en-US">
              <a:ea typeface="Calibri"/>
              <a:cs typeface="Calibri"/>
            </a:endParaRPr>
          </a:p>
          <a:p>
            <a:pPr lvl="1"/>
            <a:r>
              <a:rPr lang="en-US">
                <a:latin typeface="Calibri"/>
                <a:ea typeface="Calibri"/>
                <a:cs typeface="Calibri"/>
              </a:rPr>
              <a:t>Existing service contracts and costs</a:t>
            </a:r>
          </a:p>
          <a:p>
            <a:pPr lvl="2">
              <a:buFont typeface="Courier New" panose="02070309020205020404" pitchFamily="49" charset="0"/>
              <a:buChar char="o"/>
            </a:pPr>
            <a:r>
              <a:rPr lang="en-US">
                <a:latin typeface="Calibri"/>
                <a:ea typeface="Calibri"/>
                <a:cs typeface="Calibri"/>
              </a:rPr>
              <a:t>Case management $450,000 </a:t>
            </a:r>
          </a:p>
          <a:p>
            <a:pPr lvl="2">
              <a:buFont typeface="Courier New" panose="02070309020205020404" pitchFamily="49" charset="0"/>
              <a:buChar char="o"/>
            </a:pPr>
            <a:r>
              <a:rPr lang="en-US">
                <a:latin typeface="Calibri"/>
                <a:ea typeface="Calibri"/>
                <a:cs typeface="Calibri"/>
              </a:rPr>
              <a:t>Hygiene/trash/security $500,000 </a:t>
            </a:r>
          </a:p>
          <a:p>
            <a:pPr lvl="2">
              <a:buFont typeface="Courier New" panose="02070309020205020404" pitchFamily="49" charset="0"/>
              <a:buChar char="o"/>
            </a:pPr>
            <a:r>
              <a:rPr lang="en-US">
                <a:latin typeface="Calibri"/>
                <a:ea typeface="Calibri"/>
                <a:cs typeface="Calibri"/>
              </a:rPr>
              <a:t>Enforcement staff time $150,000 </a:t>
            </a:r>
          </a:p>
          <a:p>
            <a:pPr lvl="2">
              <a:buFont typeface="Courier New" panose="02070309020205020404" pitchFamily="49" charset="0"/>
              <a:buChar char="o"/>
            </a:pPr>
            <a:r>
              <a:rPr lang="en-US" b="1">
                <a:latin typeface="Calibri"/>
                <a:ea typeface="Calibri"/>
                <a:cs typeface="Calibri"/>
              </a:rPr>
              <a:t>$1,100,000 Annually</a:t>
            </a:r>
          </a:p>
          <a:p>
            <a:pPr marL="914400" lvl="2" indent="0">
              <a:buNone/>
            </a:pPr>
            <a:r>
              <a:rPr lang="en-US">
                <a:latin typeface="Calibri"/>
                <a:ea typeface="Calibri"/>
                <a:cs typeface="Calibri"/>
              </a:rPr>
              <a:t> </a:t>
            </a:r>
          </a:p>
          <a:p>
            <a:pPr marL="0" indent="0">
              <a:buNone/>
            </a:pPr>
            <a:r>
              <a:rPr lang="en-US"/>
              <a:t>*Excludes any cleanup costs associated with closures/removals and other incidentals</a:t>
            </a:r>
          </a:p>
        </p:txBody>
      </p:sp>
      <p:sp>
        <p:nvSpPr>
          <p:cNvPr id="4" name="Title 3">
            <a:extLst>
              <a:ext uri="{FF2B5EF4-FFF2-40B4-BE49-F238E27FC236}">
                <a16:creationId xmlns:a16="http://schemas.microsoft.com/office/drawing/2014/main" id="{5E7C0D8C-9DFA-CA1A-8A18-704881431276}"/>
              </a:ext>
            </a:extLst>
          </p:cNvPr>
          <p:cNvSpPr>
            <a:spLocks noGrp="1"/>
          </p:cNvSpPr>
          <p:nvPr>
            <p:ph type="title"/>
          </p:nvPr>
        </p:nvSpPr>
        <p:spPr/>
        <p:txBody>
          <a:bodyPr>
            <a:normAutofit/>
          </a:bodyPr>
          <a:lstStyle/>
          <a:p>
            <a:r>
              <a:rPr lang="en-US">
                <a:ea typeface="Segoe UI"/>
                <a:cs typeface="Segoe UI"/>
              </a:rPr>
              <a:t>Temporary Safe Stay Area</a:t>
            </a:r>
            <a:r>
              <a:rPr lang="en-US" sz="3600" b="1">
                <a:latin typeface="Arial" panose="020B0604020202020204" pitchFamily="34" charset="0"/>
                <a:cs typeface="Arial" panose="020B0604020202020204" pitchFamily="34" charset="0"/>
              </a:rPr>
              <a:t> Continuation</a:t>
            </a:r>
          </a:p>
        </p:txBody>
      </p:sp>
      <p:sp>
        <p:nvSpPr>
          <p:cNvPr id="13" name="TextBox 12">
            <a:extLst>
              <a:ext uri="{FF2B5EF4-FFF2-40B4-BE49-F238E27FC236}">
                <a16:creationId xmlns:a16="http://schemas.microsoft.com/office/drawing/2014/main" id="{6DD7D7C0-563D-C53B-1AEA-68B74FFE5A58}"/>
              </a:ext>
            </a:extLst>
          </p:cNvPr>
          <p:cNvSpPr txBox="1"/>
          <p:nvPr/>
        </p:nvSpPr>
        <p:spPr>
          <a:xfrm>
            <a:off x="6172200" y="5562600"/>
            <a:ext cx="5181600" cy="230832"/>
          </a:xfrm>
          <a:prstGeom prst="rect">
            <a:avLst/>
          </a:prstGeom>
          <a:noFill/>
        </p:spPr>
        <p:txBody>
          <a:bodyPr wrap="square" rtlCol="0">
            <a:spAutoFit/>
          </a:bodyPr>
          <a:lstStyle/>
          <a:p>
            <a:r>
              <a:rPr lang="en-US" sz="900">
                <a:hlinkClick r:id="rId4" tooltip="https://wabunt.blogspot.com/2010_06_01_archive.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4472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C093F5-0BA1-30C9-EA31-6C4905DBEA1D}"/>
              </a:ext>
            </a:extLst>
          </p:cNvPr>
          <p:cNvSpPr>
            <a:spLocks noGrp="1"/>
          </p:cNvSpPr>
          <p:nvPr>
            <p:ph sz="half" idx="1"/>
          </p:nvPr>
        </p:nvSpPr>
        <p:spPr/>
        <p:txBody>
          <a:bodyPr vert="horz" lIns="91440" tIns="45720" rIns="91440" bIns="45720" rtlCol="0" anchor="t">
            <a:normAutofit/>
          </a:bodyPr>
          <a:lstStyle/>
          <a:p>
            <a:pPr marL="457200" lvl="1" indent="0">
              <a:buNone/>
            </a:pPr>
            <a:r>
              <a:rPr lang="en-US">
                <a:ea typeface="Calibri"/>
                <a:cs typeface="Calibri"/>
              </a:rPr>
              <a:t>25% of people may qualify for Permanent Supportive Housing</a:t>
            </a:r>
          </a:p>
          <a:p>
            <a:pPr marL="457200" lvl="1" indent="0">
              <a:buNone/>
            </a:pPr>
            <a:r>
              <a:rPr lang="en-US">
                <a:ea typeface="Calibri"/>
                <a:cs typeface="Calibri"/>
              </a:rPr>
              <a:t>25% of people may be interested in Safe Parking</a:t>
            </a:r>
          </a:p>
          <a:p>
            <a:pPr marL="457200" lvl="1" indent="0">
              <a:buNone/>
            </a:pPr>
            <a:r>
              <a:rPr lang="en-US">
                <a:ea typeface="Calibri"/>
                <a:cs typeface="Calibri"/>
              </a:rPr>
              <a:t>25% of people may be interested in non-congregate shelter bed</a:t>
            </a:r>
          </a:p>
          <a:p>
            <a:pPr marL="457200" lvl="1" indent="0">
              <a:buNone/>
            </a:pPr>
            <a:r>
              <a:rPr lang="en-US">
                <a:ea typeface="Calibri"/>
                <a:cs typeface="Calibri"/>
              </a:rPr>
              <a:t>25% people may wish to access a managed camp </a:t>
            </a:r>
          </a:p>
          <a:p>
            <a:endParaRPr lang="en-US">
              <a:ea typeface="Calibri"/>
              <a:cs typeface="Calibri"/>
            </a:endParaRPr>
          </a:p>
        </p:txBody>
      </p:sp>
      <p:sp>
        <p:nvSpPr>
          <p:cNvPr id="3" name="Title 2">
            <a:extLst>
              <a:ext uri="{FF2B5EF4-FFF2-40B4-BE49-F238E27FC236}">
                <a16:creationId xmlns:a16="http://schemas.microsoft.com/office/drawing/2014/main" id="{CE85960A-C52E-065D-E022-095A1F890684}"/>
              </a:ext>
            </a:extLst>
          </p:cNvPr>
          <p:cNvSpPr>
            <a:spLocks noGrp="1"/>
          </p:cNvSpPr>
          <p:nvPr>
            <p:ph type="title"/>
          </p:nvPr>
        </p:nvSpPr>
        <p:spPr/>
        <p:txBody>
          <a:bodyPr/>
          <a:lstStyle/>
          <a:p>
            <a:r>
              <a:rPr lang="en-US">
                <a:latin typeface="Arial"/>
                <a:cs typeface="Arial"/>
              </a:rPr>
              <a:t>Anecdotal population needs </a:t>
            </a:r>
          </a:p>
        </p:txBody>
      </p:sp>
      <p:graphicFrame>
        <p:nvGraphicFramePr>
          <p:cNvPr id="4" name="Table 3">
            <a:extLst>
              <a:ext uri="{FF2B5EF4-FFF2-40B4-BE49-F238E27FC236}">
                <a16:creationId xmlns:a16="http://schemas.microsoft.com/office/drawing/2014/main" id="{9E6D4AA2-8A4E-568C-4D1E-F434AE0E1993}"/>
              </a:ext>
            </a:extLst>
          </p:cNvPr>
          <p:cNvGraphicFramePr>
            <a:graphicFrameLocks noGrp="1"/>
          </p:cNvGraphicFramePr>
          <p:nvPr>
            <p:extLst>
              <p:ext uri="{D42A27DB-BD31-4B8C-83A1-F6EECF244321}">
                <p14:modId xmlns:p14="http://schemas.microsoft.com/office/powerpoint/2010/main" val="2734510238"/>
              </p:ext>
            </p:extLst>
          </p:nvPr>
        </p:nvGraphicFramePr>
        <p:xfrm>
          <a:off x="1266687" y="3293901"/>
          <a:ext cx="8990496" cy="2225040"/>
        </p:xfrm>
        <a:graphic>
          <a:graphicData uri="http://schemas.openxmlformats.org/drawingml/2006/table">
            <a:tbl>
              <a:tblPr firstRow="1" bandRow="1">
                <a:tableStyleId>{0660B408-B3CF-4A94-85FC-2B1E0A45F4A2}</a:tableStyleId>
              </a:tblPr>
              <a:tblGrid>
                <a:gridCol w="4219713">
                  <a:extLst>
                    <a:ext uri="{9D8B030D-6E8A-4147-A177-3AD203B41FA5}">
                      <a16:colId xmlns:a16="http://schemas.microsoft.com/office/drawing/2014/main" val="2499412392"/>
                    </a:ext>
                  </a:extLst>
                </a:gridCol>
                <a:gridCol w="1773951">
                  <a:extLst>
                    <a:ext uri="{9D8B030D-6E8A-4147-A177-3AD203B41FA5}">
                      <a16:colId xmlns:a16="http://schemas.microsoft.com/office/drawing/2014/main" val="3858631353"/>
                    </a:ext>
                  </a:extLst>
                </a:gridCol>
                <a:gridCol w="2996832">
                  <a:extLst>
                    <a:ext uri="{9D8B030D-6E8A-4147-A177-3AD203B41FA5}">
                      <a16:colId xmlns:a16="http://schemas.microsoft.com/office/drawing/2014/main" val="4273432961"/>
                    </a:ext>
                  </a:extLst>
                </a:gridCol>
              </a:tblGrid>
              <a:tr h="370840">
                <a:tc>
                  <a:txBody>
                    <a:bodyPr/>
                    <a:lstStyle/>
                    <a:p>
                      <a:r>
                        <a:rPr lang="en-US"/>
                        <a:t>Type</a:t>
                      </a:r>
                    </a:p>
                  </a:txBody>
                  <a:tcPr/>
                </a:tc>
                <a:tc>
                  <a:txBody>
                    <a:bodyPr/>
                    <a:lstStyle/>
                    <a:p>
                      <a:r>
                        <a:rPr lang="en-US"/>
                        <a:t>Beds</a:t>
                      </a:r>
                    </a:p>
                  </a:txBody>
                  <a:tcPr/>
                </a:tc>
                <a:tc>
                  <a:txBody>
                    <a:bodyPr/>
                    <a:lstStyle/>
                    <a:p>
                      <a:r>
                        <a:rPr lang="en-US"/>
                        <a:t>Cost</a:t>
                      </a:r>
                    </a:p>
                  </a:txBody>
                  <a:tcPr/>
                </a:tc>
                <a:extLst>
                  <a:ext uri="{0D108BD9-81ED-4DB2-BD59-A6C34878D82A}">
                    <a16:rowId xmlns:a16="http://schemas.microsoft.com/office/drawing/2014/main" val="2811892618"/>
                  </a:ext>
                </a:extLst>
              </a:tr>
              <a:tr h="370840">
                <a:tc>
                  <a:txBody>
                    <a:bodyPr/>
                    <a:lstStyle/>
                    <a:p>
                      <a:r>
                        <a:rPr lang="en-US"/>
                        <a:t>Permanent Supportive Housing</a:t>
                      </a:r>
                    </a:p>
                  </a:txBody>
                  <a:tcPr/>
                </a:tc>
                <a:tc>
                  <a:txBody>
                    <a:bodyPr/>
                    <a:lstStyle/>
                    <a:p>
                      <a:r>
                        <a:rPr lang="en-US"/>
                        <a:t>50</a:t>
                      </a:r>
                    </a:p>
                  </a:txBody>
                  <a:tcPr/>
                </a:tc>
                <a:tc>
                  <a:txBody>
                    <a:bodyPr/>
                    <a:lstStyle/>
                    <a:p>
                      <a:r>
                        <a:rPr lang="en-US"/>
                        <a:t>$21,000,000</a:t>
                      </a:r>
                    </a:p>
                  </a:txBody>
                  <a:tcPr/>
                </a:tc>
                <a:extLst>
                  <a:ext uri="{0D108BD9-81ED-4DB2-BD59-A6C34878D82A}">
                    <a16:rowId xmlns:a16="http://schemas.microsoft.com/office/drawing/2014/main" val="1865790482"/>
                  </a:ext>
                </a:extLst>
              </a:tr>
              <a:tr h="370840">
                <a:tc>
                  <a:txBody>
                    <a:bodyPr/>
                    <a:lstStyle/>
                    <a:p>
                      <a:r>
                        <a:rPr lang="en-US"/>
                        <a:t>Safe Parking</a:t>
                      </a:r>
                    </a:p>
                  </a:txBody>
                  <a:tcPr/>
                </a:tc>
                <a:tc>
                  <a:txBody>
                    <a:bodyPr/>
                    <a:lstStyle/>
                    <a:p>
                      <a:r>
                        <a:rPr lang="en-US"/>
                        <a:t>50</a:t>
                      </a:r>
                    </a:p>
                  </a:txBody>
                  <a:tcPr/>
                </a:tc>
                <a:tc>
                  <a:txBody>
                    <a:bodyPr/>
                    <a:lstStyle/>
                    <a:p>
                      <a:r>
                        <a:rPr lang="en-US"/>
                        <a:t>$961,140</a:t>
                      </a:r>
                    </a:p>
                  </a:txBody>
                  <a:tcPr/>
                </a:tc>
                <a:extLst>
                  <a:ext uri="{0D108BD9-81ED-4DB2-BD59-A6C34878D82A}">
                    <a16:rowId xmlns:a16="http://schemas.microsoft.com/office/drawing/2014/main" val="1399644151"/>
                  </a:ext>
                </a:extLst>
              </a:tr>
              <a:tr h="370840">
                <a:tc>
                  <a:txBody>
                    <a:bodyPr/>
                    <a:lstStyle/>
                    <a:p>
                      <a:r>
                        <a:rPr lang="en-US"/>
                        <a:t>Non-congregate/Motel Conversion</a:t>
                      </a:r>
                    </a:p>
                  </a:txBody>
                  <a:tcPr/>
                </a:tc>
                <a:tc>
                  <a:txBody>
                    <a:bodyPr/>
                    <a:lstStyle/>
                    <a:p>
                      <a:r>
                        <a:rPr lang="en-US"/>
                        <a:t>50</a:t>
                      </a:r>
                    </a:p>
                  </a:txBody>
                  <a:tcPr/>
                </a:tc>
                <a:tc>
                  <a:txBody>
                    <a:bodyPr/>
                    <a:lstStyle/>
                    <a:p>
                      <a:r>
                        <a:rPr lang="en-US"/>
                        <a:t>$4,905,714</a:t>
                      </a:r>
                    </a:p>
                  </a:txBody>
                  <a:tcPr/>
                </a:tc>
                <a:extLst>
                  <a:ext uri="{0D108BD9-81ED-4DB2-BD59-A6C34878D82A}">
                    <a16:rowId xmlns:a16="http://schemas.microsoft.com/office/drawing/2014/main" val="171912315"/>
                  </a:ext>
                </a:extLst>
              </a:tr>
              <a:tr h="370840">
                <a:tc>
                  <a:txBody>
                    <a:bodyPr/>
                    <a:lstStyle/>
                    <a:p>
                      <a:r>
                        <a:rPr lang="en-US"/>
                        <a:t>Campground</a:t>
                      </a:r>
                    </a:p>
                  </a:txBody>
                  <a:tcPr/>
                </a:tc>
                <a:tc>
                  <a:txBody>
                    <a:bodyPr/>
                    <a:lstStyle/>
                    <a:p>
                      <a:r>
                        <a:rPr lang="en-US"/>
                        <a:t>50</a:t>
                      </a:r>
                    </a:p>
                  </a:txBody>
                  <a:tcPr/>
                </a:tc>
                <a:tc>
                  <a:txBody>
                    <a:bodyPr/>
                    <a:lstStyle/>
                    <a:p>
                      <a:r>
                        <a:rPr lang="en-US"/>
                        <a:t>$1,100,000</a:t>
                      </a:r>
                    </a:p>
                  </a:txBody>
                  <a:tcPr/>
                </a:tc>
                <a:extLst>
                  <a:ext uri="{0D108BD9-81ED-4DB2-BD59-A6C34878D82A}">
                    <a16:rowId xmlns:a16="http://schemas.microsoft.com/office/drawing/2014/main" val="3171355496"/>
                  </a:ext>
                </a:extLst>
              </a:tr>
              <a:tr h="370840">
                <a:tc>
                  <a:txBody>
                    <a:bodyPr/>
                    <a:lstStyle/>
                    <a:p>
                      <a:r>
                        <a:rPr lang="en-US"/>
                        <a:t>Total</a:t>
                      </a:r>
                    </a:p>
                  </a:txBody>
                  <a:tcPr/>
                </a:tc>
                <a:tc>
                  <a:txBody>
                    <a:bodyPr/>
                    <a:lstStyle/>
                    <a:p>
                      <a:endParaRPr lang="en-US"/>
                    </a:p>
                  </a:txBody>
                  <a:tcPr/>
                </a:tc>
                <a:tc>
                  <a:txBody>
                    <a:bodyPr/>
                    <a:lstStyle/>
                    <a:p>
                      <a:r>
                        <a:rPr lang="en-US"/>
                        <a:t>$27,966,854</a:t>
                      </a:r>
                    </a:p>
                  </a:txBody>
                  <a:tcPr/>
                </a:tc>
                <a:extLst>
                  <a:ext uri="{0D108BD9-81ED-4DB2-BD59-A6C34878D82A}">
                    <a16:rowId xmlns:a16="http://schemas.microsoft.com/office/drawing/2014/main" val="8728388"/>
                  </a:ext>
                </a:extLst>
              </a:tr>
            </a:tbl>
          </a:graphicData>
        </a:graphic>
      </p:graphicFrame>
    </p:spTree>
    <p:extLst>
      <p:ext uri="{BB962C8B-B14F-4D97-AF65-F5344CB8AC3E}">
        <p14:creationId xmlns:p14="http://schemas.microsoft.com/office/powerpoint/2010/main" val="280084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2">
            <a:extLst>
              <a:ext uri="{FF2B5EF4-FFF2-40B4-BE49-F238E27FC236}">
                <a16:creationId xmlns:a16="http://schemas.microsoft.com/office/drawing/2014/main" id="{E4F8CAC7-CE53-6898-1B06-FC7F78589980}"/>
              </a:ext>
            </a:extLst>
          </p:cNvPr>
          <p:cNvGraphicFramePr>
            <a:graphicFrameLocks noGrp="1"/>
          </p:cNvGraphicFramePr>
          <p:nvPr>
            <p:ph sz="half" idx="1"/>
            <p:extLst>
              <p:ext uri="{D42A27DB-BD31-4B8C-83A1-F6EECF244321}">
                <p14:modId xmlns:p14="http://schemas.microsoft.com/office/powerpoint/2010/main" val="121803654"/>
              </p:ext>
            </p:extLst>
          </p:nvPr>
        </p:nvGraphicFramePr>
        <p:xfrm>
          <a:off x="653142" y="1237012"/>
          <a:ext cx="10992823" cy="4629027"/>
        </p:xfrm>
        <a:graphic>
          <a:graphicData uri="http://schemas.openxmlformats.org/drawingml/2006/table">
            <a:tbl>
              <a:tblPr firstRow="1" bandRow="1">
                <a:tableStyleId>{0660B408-B3CF-4A94-85FC-2B1E0A45F4A2}</a:tableStyleId>
              </a:tblPr>
              <a:tblGrid>
                <a:gridCol w="3156424">
                  <a:extLst>
                    <a:ext uri="{9D8B030D-6E8A-4147-A177-3AD203B41FA5}">
                      <a16:colId xmlns:a16="http://schemas.microsoft.com/office/drawing/2014/main" val="4234815390"/>
                    </a:ext>
                  </a:extLst>
                </a:gridCol>
                <a:gridCol w="2345534">
                  <a:extLst>
                    <a:ext uri="{9D8B030D-6E8A-4147-A177-3AD203B41FA5}">
                      <a16:colId xmlns:a16="http://schemas.microsoft.com/office/drawing/2014/main" val="520964007"/>
                    </a:ext>
                  </a:extLst>
                </a:gridCol>
                <a:gridCol w="2747856">
                  <a:extLst>
                    <a:ext uri="{9D8B030D-6E8A-4147-A177-3AD203B41FA5}">
                      <a16:colId xmlns:a16="http://schemas.microsoft.com/office/drawing/2014/main" val="4256980896"/>
                    </a:ext>
                  </a:extLst>
                </a:gridCol>
                <a:gridCol w="2743009">
                  <a:extLst>
                    <a:ext uri="{9D8B030D-6E8A-4147-A177-3AD203B41FA5}">
                      <a16:colId xmlns:a16="http://schemas.microsoft.com/office/drawing/2014/main" val="840915974"/>
                    </a:ext>
                  </a:extLst>
                </a:gridCol>
              </a:tblGrid>
              <a:tr h="992134">
                <a:tc>
                  <a:txBody>
                    <a:bodyPr/>
                    <a:lstStyle/>
                    <a:p>
                      <a:pPr algn="l"/>
                      <a:r>
                        <a:rPr lang="en-US" sz="2000" b="1">
                          <a:solidFill>
                            <a:schemeClr val="bg1"/>
                          </a:solidFill>
                        </a:rPr>
                        <a:t>Type</a:t>
                      </a:r>
                    </a:p>
                  </a:txBody>
                  <a:tcPr marL="50891" marR="50891" marT="25446" marB="25446" anchor="ctr"/>
                </a:tc>
                <a:tc>
                  <a:txBody>
                    <a:bodyPr/>
                    <a:lstStyle/>
                    <a:p>
                      <a:pPr algn="ctr"/>
                      <a:r>
                        <a:rPr lang="en-US" sz="2000" b="1">
                          <a:solidFill>
                            <a:schemeClr val="bg1"/>
                          </a:solidFill>
                        </a:rPr>
                        <a:t>Per bed/person month </a:t>
                      </a:r>
                      <a:endParaRPr lang="en-US" sz="2000" b="1">
                        <a:solidFill>
                          <a:schemeClr val="bg1"/>
                        </a:solidFill>
                        <a:latin typeface="Calibri"/>
                      </a:endParaRPr>
                    </a:p>
                  </a:txBody>
                  <a:tcPr marL="50891" marR="50891" marT="25446" marB="25446" anchor="ctr"/>
                </a:tc>
                <a:tc>
                  <a:txBody>
                    <a:bodyPr/>
                    <a:lstStyle/>
                    <a:p>
                      <a:pPr algn="ctr"/>
                      <a:r>
                        <a:rPr lang="en-US" sz="2000" b="1">
                          <a:solidFill>
                            <a:schemeClr val="bg1"/>
                          </a:solidFill>
                        </a:rPr>
                        <a:t>Start up</a:t>
                      </a:r>
                      <a:endParaRPr lang="en-US" sz="2000" b="1">
                        <a:solidFill>
                          <a:schemeClr val="bg1"/>
                        </a:solidFill>
                        <a:latin typeface="Calibri"/>
                      </a:endParaRPr>
                    </a:p>
                  </a:txBody>
                  <a:tcPr marL="50891" marR="50891" marT="25446" marB="25446" anchor="ctr"/>
                </a:tc>
                <a:tc>
                  <a:txBody>
                    <a:bodyPr/>
                    <a:lstStyle/>
                    <a:p>
                      <a:pPr algn="ctr"/>
                      <a:r>
                        <a:rPr lang="en-US" sz="2000" b="1">
                          <a:solidFill>
                            <a:schemeClr val="bg1"/>
                          </a:solidFill>
                        </a:rPr>
                        <a:t>Timing</a:t>
                      </a:r>
                      <a:endParaRPr lang="en-US" sz="2000" b="1">
                        <a:solidFill>
                          <a:schemeClr val="bg1"/>
                        </a:solidFill>
                        <a:latin typeface="Calibri"/>
                      </a:endParaRPr>
                    </a:p>
                  </a:txBody>
                  <a:tcPr marL="50891" marR="50891" marT="25446" marB="25446" anchor="ctr"/>
                </a:tc>
                <a:extLst>
                  <a:ext uri="{0D108BD9-81ED-4DB2-BD59-A6C34878D82A}">
                    <a16:rowId xmlns:a16="http://schemas.microsoft.com/office/drawing/2014/main" val="1401026759"/>
                  </a:ext>
                </a:extLst>
              </a:tr>
              <a:tr h="883901">
                <a:tc>
                  <a:txBody>
                    <a:bodyPr/>
                    <a:lstStyle/>
                    <a:p>
                      <a:r>
                        <a:rPr lang="en-US" sz="2000" b="0">
                          <a:solidFill>
                            <a:schemeClr val="tx1"/>
                          </a:solidFill>
                        </a:rPr>
                        <a:t>Congregate shelter with services</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$2,500</a:t>
                      </a:r>
                      <a:endParaRPr lang="en-US" sz="2000" b="0">
                        <a:solidFill>
                          <a:schemeClr val="tx1"/>
                        </a:solidFill>
                        <a:latin typeface="Calibri"/>
                      </a:endParaRPr>
                    </a:p>
                  </a:txBody>
                  <a:tcPr marL="50891" marR="50891" marT="25446" marB="25446"/>
                </a:tc>
                <a:tc>
                  <a:txBody>
                    <a:bodyPr/>
                    <a:lstStyle/>
                    <a:p>
                      <a:pPr lvl="0" algn="ctr">
                        <a:buNone/>
                      </a:pPr>
                      <a:r>
                        <a:rPr lang="en-US" sz="2000" b="0">
                          <a:solidFill>
                            <a:schemeClr val="tx1"/>
                          </a:solidFill>
                        </a:rPr>
                        <a:t>$3.5M</a:t>
                      </a:r>
                      <a:endParaRPr lang="en-US" sz="2000" b="0">
                        <a:latin typeface="Calibri"/>
                      </a:endParaRPr>
                    </a:p>
                  </a:txBody>
                  <a:tcPr marL="50891" marR="50891" marT="25446" marB="25446"/>
                </a:tc>
                <a:tc>
                  <a:txBody>
                    <a:bodyPr/>
                    <a:lstStyle/>
                    <a:p>
                      <a:pPr algn="ctr"/>
                      <a:r>
                        <a:rPr lang="en-US" sz="2000" b="0">
                          <a:solidFill>
                            <a:schemeClr val="tx1"/>
                          </a:solidFill>
                        </a:rPr>
                        <a:t>2 years</a:t>
                      </a:r>
                      <a:endParaRPr lang="en-US" sz="2000" b="0">
                        <a:solidFill>
                          <a:schemeClr val="tx1"/>
                        </a:solidFill>
                        <a:latin typeface="Calibri"/>
                      </a:endParaRPr>
                    </a:p>
                  </a:txBody>
                  <a:tcPr marL="50891" marR="50891" marT="25446" marB="25446"/>
                </a:tc>
                <a:extLst>
                  <a:ext uri="{0D108BD9-81ED-4DB2-BD59-A6C34878D82A}">
                    <a16:rowId xmlns:a16="http://schemas.microsoft.com/office/drawing/2014/main" val="1442552360"/>
                  </a:ext>
                </a:extLst>
              </a:tr>
              <a:tr h="523125">
                <a:tc>
                  <a:txBody>
                    <a:bodyPr/>
                    <a:lstStyle/>
                    <a:p>
                      <a:r>
                        <a:rPr lang="en-US" sz="2000" b="0">
                          <a:solidFill>
                            <a:schemeClr val="tx1"/>
                          </a:solidFill>
                        </a:rPr>
                        <a:t>Non-Congregate shelter</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$1,628</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$5.5M</a:t>
                      </a:r>
                      <a:endParaRPr lang="en-US" sz="2000" b="0">
                        <a:solidFill>
                          <a:schemeClr val="tx1"/>
                        </a:solidFill>
                        <a:latin typeface="Calibri"/>
                      </a:endParaRPr>
                    </a:p>
                  </a:txBody>
                  <a:tcPr marL="50891" marR="50891" marT="25446" marB="25446"/>
                </a:tc>
                <a:tc>
                  <a:txBody>
                    <a:bodyPr/>
                    <a:lstStyle/>
                    <a:p>
                      <a:pPr lvl="0" algn="ctr">
                        <a:buNone/>
                      </a:pPr>
                      <a:r>
                        <a:rPr lang="en-US" sz="2000" b="0">
                          <a:solidFill>
                            <a:schemeClr val="tx1"/>
                          </a:solidFill>
                        </a:rPr>
                        <a:t>2 years</a:t>
                      </a:r>
                      <a:endParaRPr lang="en-US" sz="2000" b="0">
                        <a:latin typeface="Calibri"/>
                      </a:endParaRPr>
                    </a:p>
                  </a:txBody>
                  <a:tcPr marL="50891" marR="50891" marT="25446" marB="25446"/>
                </a:tc>
                <a:extLst>
                  <a:ext uri="{0D108BD9-81ED-4DB2-BD59-A6C34878D82A}">
                    <a16:rowId xmlns:a16="http://schemas.microsoft.com/office/drawing/2014/main" val="3568780995"/>
                  </a:ext>
                </a:extLst>
              </a:tr>
              <a:tr h="523125">
                <a:tc>
                  <a:txBody>
                    <a:bodyPr/>
                    <a:lstStyle/>
                    <a:p>
                      <a:r>
                        <a:rPr lang="en-US" sz="2000" b="0">
                          <a:solidFill>
                            <a:schemeClr val="tx1"/>
                          </a:solidFill>
                        </a:rPr>
                        <a:t>Outdoor Shelter</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$1,275</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$440,000</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1 year+</a:t>
                      </a:r>
                      <a:endParaRPr lang="en-US" sz="2000" b="0">
                        <a:solidFill>
                          <a:schemeClr val="tx1"/>
                        </a:solidFill>
                        <a:latin typeface="Calibri"/>
                      </a:endParaRPr>
                    </a:p>
                  </a:txBody>
                  <a:tcPr marL="50891" marR="50891" marT="25446" marB="25446"/>
                </a:tc>
                <a:extLst>
                  <a:ext uri="{0D108BD9-81ED-4DB2-BD59-A6C34878D82A}">
                    <a16:rowId xmlns:a16="http://schemas.microsoft.com/office/drawing/2014/main" val="3227112007"/>
                  </a:ext>
                </a:extLst>
              </a:tr>
              <a:tr h="523125">
                <a:tc>
                  <a:txBody>
                    <a:bodyPr/>
                    <a:lstStyle/>
                    <a:p>
                      <a:r>
                        <a:rPr lang="en-US" sz="2000" b="0">
                          <a:solidFill>
                            <a:schemeClr val="tx1"/>
                          </a:solidFill>
                        </a:rPr>
                        <a:t>Safe Parking </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$1,400</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$8,500-15,000</a:t>
                      </a:r>
                      <a:endParaRPr lang="en-US" sz="2000" b="0">
                        <a:solidFill>
                          <a:schemeClr val="tx1"/>
                        </a:solidFill>
                        <a:latin typeface="Calibri"/>
                      </a:endParaRPr>
                    </a:p>
                  </a:txBody>
                  <a:tcPr marL="50891" marR="50891" marT="25446" marB="25446"/>
                </a:tc>
                <a:tc>
                  <a:txBody>
                    <a:bodyPr/>
                    <a:lstStyle/>
                    <a:p>
                      <a:pPr lvl="0" algn="ctr">
                        <a:buNone/>
                      </a:pPr>
                      <a:r>
                        <a:rPr lang="en-US" sz="2000" b="0">
                          <a:solidFill>
                            <a:schemeClr val="tx1"/>
                          </a:solidFill>
                        </a:rPr>
                        <a:t>3-6 months</a:t>
                      </a:r>
                      <a:endParaRPr lang="en-US" sz="2000" b="0">
                        <a:latin typeface="Calibri"/>
                      </a:endParaRPr>
                    </a:p>
                  </a:txBody>
                  <a:tcPr marL="50891" marR="50891" marT="25446" marB="25446"/>
                </a:tc>
                <a:extLst>
                  <a:ext uri="{0D108BD9-81ED-4DB2-BD59-A6C34878D82A}">
                    <a16:rowId xmlns:a16="http://schemas.microsoft.com/office/drawing/2014/main" val="209173028"/>
                  </a:ext>
                </a:extLst>
              </a:tr>
              <a:tr h="523125">
                <a:tc>
                  <a:txBody>
                    <a:bodyPr/>
                    <a:lstStyle/>
                    <a:p>
                      <a:r>
                        <a:rPr lang="en-US" sz="2000" b="0">
                          <a:solidFill>
                            <a:schemeClr val="tx1"/>
                          </a:solidFill>
                        </a:rPr>
                        <a:t>Campground</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$595</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$676,000</a:t>
                      </a:r>
                      <a:endParaRPr lang="en-US" sz="2000" b="0">
                        <a:solidFill>
                          <a:schemeClr val="tx1"/>
                        </a:solidFill>
                        <a:latin typeface="Calibri"/>
                      </a:endParaRPr>
                    </a:p>
                  </a:txBody>
                  <a:tcPr marL="50891" marR="50891" marT="25446" marB="25446"/>
                </a:tc>
                <a:tc>
                  <a:txBody>
                    <a:bodyPr/>
                    <a:lstStyle/>
                    <a:p>
                      <a:pPr lvl="0" algn="ctr">
                        <a:buNone/>
                      </a:pPr>
                      <a:r>
                        <a:rPr lang="en-US" sz="2000" b="0" u="none" strike="noStrike" noProof="0">
                          <a:solidFill>
                            <a:schemeClr val="tx1"/>
                          </a:solidFill>
                        </a:rPr>
                        <a:t>12-18 months</a:t>
                      </a:r>
                      <a:endParaRPr lang="en-US" sz="2000" b="0">
                        <a:latin typeface="Calibri"/>
                      </a:endParaRPr>
                    </a:p>
                  </a:txBody>
                  <a:tcPr marL="50891" marR="50891" marT="25446" marB="25446"/>
                </a:tc>
                <a:extLst>
                  <a:ext uri="{0D108BD9-81ED-4DB2-BD59-A6C34878D82A}">
                    <a16:rowId xmlns:a16="http://schemas.microsoft.com/office/drawing/2014/main" val="503095984"/>
                  </a:ext>
                </a:extLst>
              </a:tr>
              <a:tr h="523125">
                <a:tc>
                  <a:txBody>
                    <a:bodyPr/>
                    <a:lstStyle/>
                    <a:p>
                      <a:r>
                        <a:rPr lang="en-US" sz="2000">
                          <a:ea typeface="Segoe UI"/>
                          <a:cs typeface="Segoe UI"/>
                        </a:rPr>
                        <a:t>Temporary Safe Stay Area</a:t>
                      </a:r>
                      <a:r>
                        <a:rPr lang="en-US" sz="2000" b="0">
                          <a:solidFill>
                            <a:schemeClr val="tx1"/>
                          </a:solidFill>
                        </a:rPr>
                        <a:t> continuation</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$483</a:t>
                      </a:r>
                      <a:endParaRPr lang="en-US" sz="2000" b="0">
                        <a:solidFill>
                          <a:schemeClr val="tx1"/>
                        </a:solidFill>
                        <a:latin typeface="Calibri"/>
                      </a:endParaRPr>
                    </a:p>
                  </a:txBody>
                  <a:tcPr marL="50891" marR="50891" marT="25446" marB="25446"/>
                </a:tc>
                <a:tc>
                  <a:txBody>
                    <a:bodyPr/>
                    <a:lstStyle/>
                    <a:p>
                      <a:pPr algn="ctr"/>
                      <a:r>
                        <a:rPr lang="en-US" sz="2000" b="0">
                          <a:solidFill>
                            <a:schemeClr val="tx1"/>
                          </a:solidFill>
                        </a:rPr>
                        <a:t>$0</a:t>
                      </a:r>
                      <a:endParaRPr lang="en-US" sz="2000" b="0">
                        <a:solidFill>
                          <a:schemeClr val="tx1"/>
                        </a:solidFill>
                        <a:latin typeface="Calibri"/>
                      </a:endParaRPr>
                    </a:p>
                  </a:txBody>
                  <a:tcPr marL="50891" marR="50891" marT="25446" marB="25446"/>
                </a:tc>
                <a:tc>
                  <a:txBody>
                    <a:bodyPr/>
                    <a:lstStyle/>
                    <a:p>
                      <a:pPr lvl="0" algn="ctr">
                        <a:buNone/>
                      </a:pPr>
                      <a:r>
                        <a:rPr lang="en-US" sz="2000" b="0"/>
                        <a:t>Current</a:t>
                      </a:r>
                      <a:endParaRPr lang="en-US" sz="2000" b="0">
                        <a:latin typeface="Calibri"/>
                      </a:endParaRPr>
                    </a:p>
                  </a:txBody>
                  <a:tcPr marL="50891" marR="50891" marT="25446" marB="25446"/>
                </a:tc>
                <a:extLst>
                  <a:ext uri="{0D108BD9-81ED-4DB2-BD59-A6C34878D82A}">
                    <a16:rowId xmlns:a16="http://schemas.microsoft.com/office/drawing/2014/main" val="2801740035"/>
                  </a:ext>
                </a:extLst>
              </a:tr>
            </a:tbl>
          </a:graphicData>
        </a:graphic>
      </p:graphicFrame>
      <p:sp>
        <p:nvSpPr>
          <p:cNvPr id="6" name="Title 5">
            <a:extLst>
              <a:ext uri="{FF2B5EF4-FFF2-40B4-BE49-F238E27FC236}">
                <a16:creationId xmlns:a16="http://schemas.microsoft.com/office/drawing/2014/main" id="{B4D325F2-FC36-C18B-5337-4510E635F3B3}"/>
              </a:ext>
            </a:extLst>
          </p:cNvPr>
          <p:cNvSpPr>
            <a:spLocks noGrp="1"/>
          </p:cNvSpPr>
          <p:nvPr>
            <p:ph type="title"/>
          </p:nvPr>
        </p:nvSpPr>
        <p:spPr/>
        <p:txBody>
          <a:bodyPr>
            <a:normAutofit/>
          </a:bodyPr>
          <a:lstStyle/>
          <a:p>
            <a:r>
              <a:rPr lang="en-US" sz="3600" b="1">
                <a:latin typeface="Arial"/>
                <a:cs typeface="Arial"/>
              </a:rPr>
              <a:t>Cost Comparisons</a:t>
            </a:r>
            <a:r>
              <a:rPr lang="en-US">
                <a:latin typeface="Arial"/>
                <a:cs typeface="Arial"/>
              </a:rPr>
              <a:t> Recap </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97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58DF0-FF90-619D-C930-27496278680C}"/>
              </a:ext>
            </a:extLst>
          </p:cNvPr>
          <p:cNvSpPr>
            <a:spLocks noGrp="1"/>
          </p:cNvSpPr>
          <p:nvPr>
            <p:ph sz="half" idx="1"/>
          </p:nvPr>
        </p:nvSpPr>
        <p:spPr>
          <a:xfrm>
            <a:off x="827468" y="1233608"/>
            <a:ext cx="5900670" cy="4534282"/>
          </a:xfrm>
        </p:spPr>
        <p:txBody>
          <a:bodyPr vert="horz" lIns="91440" tIns="45720" rIns="91440" bIns="45720" rtlCol="0" anchor="t">
            <a:normAutofit fontScale="92500" lnSpcReduction="10000"/>
          </a:bodyPr>
          <a:lstStyle/>
          <a:p>
            <a:pPr marL="342900" lvl="1" indent="-342900"/>
            <a:r>
              <a:rPr lang="en-US"/>
              <a:t>American Rescue Plan Act (ARPA) $’s expire Dec. 31, 2026 - All City dollars for houseless services expended</a:t>
            </a:r>
          </a:p>
          <a:p>
            <a:pPr marL="342900" lvl="1" indent="-342900"/>
            <a:endParaRPr lang="en-US">
              <a:ea typeface="Calibri"/>
              <a:cs typeface="Calibri"/>
            </a:endParaRPr>
          </a:p>
          <a:p>
            <a:pPr marL="342900" lvl="1" indent="-342900"/>
            <a:r>
              <a:rPr lang="en-US"/>
              <a:t>Statewide shelter funding does not fully fund shelter in the region</a:t>
            </a:r>
            <a:endParaRPr lang="en-US">
              <a:ea typeface="Calibri"/>
              <a:cs typeface="Calibri"/>
            </a:endParaRPr>
          </a:p>
          <a:p>
            <a:pPr marL="342900" lvl="1" indent="-342900"/>
            <a:endParaRPr lang="en-US">
              <a:ea typeface="Calibri"/>
              <a:cs typeface="Calibri"/>
            </a:endParaRPr>
          </a:p>
          <a:p>
            <a:pPr marL="342900" lvl="1" indent="-342900"/>
            <a:r>
              <a:rPr lang="en-US"/>
              <a:t>$1.7M deficit in current biennium for City supported shelter services (6 months of FY27)</a:t>
            </a:r>
            <a:endParaRPr lang="en-US">
              <a:ea typeface="Calibri"/>
              <a:cs typeface="Calibri"/>
            </a:endParaRPr>
          </a:p>
          <a:p>
            <a:pPr marL="800100" lvl="3" indent="-342900">
              <a:buFont typeface="Courier New" panose="02070309020205020404" pitchFamily="49" charset="0"/>
              <a:buChar char="o"/>
            </a:pPr>
            <a:r>
              <a:rPr lang="en-US"/>
              <a:t>Forecasted short falls</a:t>
            </a:r>
            <a:endParaRPr lang="en-US">
              <a:ea typeface="Calibri"/>
              <a:cs typeface="Calibri"/>
            </a:endParaRPr>
          </a:p>
          <a:p>
            <a:pPr marL="1257300" lvl="5" indent="-342900"/>
            <a:r>
              <a:rPr lang="en-US" sz="1900"/>
              <a:t>The Lighthouse Navigation Center</a:t>
            </a:r>
            <a:endParaRPr lang="en-US" sz="1900">
              <a:ea typeface="Calibri"/>
              <a:cs typeface="Calibri"/>
            </a:endParaRPr>
          </a:p>
          <a:p>
            <a:pPr marL="1257300" lvl="5" indent="-342900"/>
            <a:r>
              <a:rPr lang="en-US" sz="1900"/>
              <a:t>All Safe Parking </a:t>
            </a:r>
            <a:endParaRPr lang="en-US" sz="1900">
              <a:ea typeface="Calibri"/>
              <a:cs typeface="Calibri"/>
            </a:endParaRPr>
          </a:p>
          <a:p>
            <a:pPr marL="1257300" lvl="5" indent="-342900"/>
            <a:r>
              <a:rPr lang="en-US" sz="1900"/>
              <a:t>Central Oregon Villages Shelter</a:t>
            </a:r>
            <a:endParaRPr lang="en-US" sz="1900">
              <a:ea typeface="Calibri"/>
              <a:cs typeface="Calibri"/>
            </a:endParaRPr>
          </a:p>
          <a:p>
            <a:pPr marL="1714500" lvl="3" indent="-342900"/>
            <a:endParaRPr lang="en-US" sz="2000"/>
          </a:p>
          <a:p>
            <a:pPr marL="457200" lvl="1" indent="0">
              <a:buNone/>
            </a:pPr>
            <a:r>
              <a:rPr lang="en-US" sz="2000"/>
              <a:t> </a:t>
            </a:r>
            <a:endParaRPr lang="en-US" sz="2000">
              <a:ea typeface="Calibri"/>
              <a:cs typeface="Calibri"/>
            </a:endParaRPr>
          </a:p>
          <a:p>
            <a:pPr marL="457200" lvl="1" indent="0">
              <a:buNone/>
            </a:pPr>
            <a:endParaRPr lang="en-US" sz="2000"/>
          </a:p>
        </p:txBody>
      </p:sp>
      <p:sp>
        <p:nvSpPr>
          <p:cNvPr id="4" name="Title 3">
            <a:extLst>
              <a:ext uri="{FF2B5EF4-FFF2-40B4-BE49-F238E27FC236}">
                <a16:creationId xmlns:a16="http://schemas.microsoft.com/office/drawing/2014/main" id="{2E0413DD-6705-3A1D-E055-E068BE42E3A5}"/>
              </a:ext>
            </a:extLst>
          </p:cNvPr>
          <p:cNvSpPr>
            <a:spLocks noGrp="1"/>
          </p:cNvSpPr>
          <p:nvPr>
            <p:ph type="title"/>
          </p:nvPr>
        </p:nvSpPr>
        <p:spPr>
          <a:xfrm>
            <a:off x="831850" y="491263"/>
            <a:ext cx="10515600" cy="591673"/>
          </a:xfrm>
        </p:spPr>
        <p:txBody>
          <a:bodyPr anchor="b">
            <a:normAutofit/>
          </a:bodyPr>
          <a:lstStyle/>
          <a:p>
            <a:r>
              <a:rPr lang="en-US" b="1"/>
              <a:t>Funding Cliffs On the Horizon</a:t>
            </a:r>
          </a:p>
        </p:txBody>
      </p:sp>
      <p:pic>
        <p:nvPicPr>
          <p:cNvPr id="6" name="Picture 5" descr="A purple tricycle parked on the side of a street with pink flowers&#10;&#10;Description automatically generated">
            <a:extLst>
              <a:ext uri="{FF2B5EF4-FFF2-40B4-BE49-F238E27FC236}">
                <a16:creationId xmlns:a16="http://schemas.microsoft.com/office/drawing/2014/main" id="{BD0E3BFB-8BE7-74CE-D369-E947D34D0470}"/>
              </a:ext>
            </a:extLst>
          </p:cNvPr>
          <p:cNvPicPr>
            <a:picLocks noChangeAspect="1"/>
          </p:cNvPicPr>
          <p:nvPr/>
        </p:nvPicPr>
        <p:blipFill>
          <a:blip r:embed="rId3"/>
          <a:stretch>
            <a:fillRect/>
          </a:stretch>
        </p:blipFill>
        <p:spPr>
          <a:xfrm>
            <a:off x="7230547" y="1317133"/>
            <a:ext cx="3569327" cy="4449115"/>
          </a:xfrm>
          <a:prstGeom prst="rect">
            <a:avLst/>
          </a:prstGeom>
        </p:spPr>
      </p:pic>
    </p:spTree>
    <p:extLst>
      <p:ext uri="{BB962C8B-B14F-4D97-AF65-F5344CB8AC3E}">
        <p14:creationId xmlns:p14="http://schemas.microsoft.com/office/powerpoint/2010/main" val="34064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5651-0F8F-AAA8-19D7-EA7C4EC538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8BFD8-8A13-48CE-F853-97BEF0FC4482}"/>
              </a:ext>
            </a:extLst>
          </p:cNvPr>
          <p:cNvSpPr>
            <a:spLocks noGrp="1"/>
          </p:cNvSpPr>
          <p:nvPr>
            <p:ph sz="half" idx="1"/>
          </p:nvPr>
        </p:nvSpPr>
        <p:spPr>
          <a:xfrm>
            <a:off x="838200" y="1233608"/>
            <a:ext cx="10509250" cy="5006973"/>
          </a:xfrm>
        </p:spPr>
        <p:txBody>
          <a:bodyPr vert="horz" lIns="91440" tIns="45720" rIns="91440" bIns="45720" rtlCol="0" anchor="t">
            <a:normAutofit/>
          </a:bodyPr>
          <a:lstStyle/>
          <a:p>
            <a:r>
              <a:rPr lang="en-US">
                <a:highlight>
                  <a:srgbClr val="FFFFFF"/>
                </a:highlight>
                <a:ea typeface="Calibri"/>
                <a:cs typeface="Calibri"/>
              </a:rPr>
              <a:t>Staff will continue to move forward with area reduction of the </a:t>
            </a:r>
            <a:r>
              <a:rPr lang="en-US">
                <a:highlight>
                  <a:srgbClr val="FFFFFF"/>
                </a:highlight>
                <a:ea typeface="Segoe UI"/>
                <a:cs typeface="Segoe UI"/>
              </a:rPr>
              <a:t>Temporary Safe Stay Area</a:t>
            </a:r>
            <a:endParaRPr lang="en-US">
              <a:highlight>
                <a:srgbClr val="FFFFFF"/>
              </a:highlight>
              <a:ea typeface="Calibri"/>
              <a:cs typeface="Calibri"/>
            </a:endParaRPr>
          </a:p>
          <a:p>
            <a:pPr lvl="1"/>
            <a:r>
              <a:rPr lang="en-US">
                <a:highlight>
                  <a:srgbClr val="FFFFFF"/>
                </a:highlight>
                <a:ea typeface="Calibri"/>
                <a:cs typeface="Calibri"/>
              </a:rPr>
              <a:t>Closure of Sections 1 &amp; 2 by June 2026</a:t>
            </a:r>
            <a:endParaRPr lang="en-US">
              <a:highlight>
                <a:srgbClr val="FFFFFF"/>
              </a:highlight>
            </a:endParaRPr>
          </a:p>
          <a:p>
            <a:pPr lvl="1"/>
            <a:endParaRPr lang="en-US">
              <a:highlight>
                <a:srgbClr val="FFFFFF"/>
              </a:highlight>
              <a:ea typeface="Calibri"/>
              <a:cs typeface="Calibri"/>
            </a:endParaRPr>
          </a:p>
          <a:p>
            <a:r>
              <a:rPr lang="en-US">
                <a:highlight>
                  <a:srgbClr val="FFFFFF"/>
                </a:highlight>
                <a:ea typeface="Calibri"/>
                <a:cs typeface="Calibri"/>
              </a:rPr>
              <a:t>January 20, 2026 Council and Board of Commissioners expressed consensus to: </a:t>
            </a:r>
          </a:p>
          <a:p>
            <a:pPr lvl="1"/>
            <a:r>
              <a:rPr lang="en-US">
                <a:highlight>
                  <a:srgbClr val="FFFFFF"/>
                </a:highlight>
                <a:ea typeface="Calibri"/>
                <a:cs typeface="Calibri"/>
              </a:rPr>
              <a:t>Extend for 6 months at current service levels (hygiene, security, case management, trash/cleanup): ~</a:t>
            </a:r>
            <a:r>
              <a:rPr lang="en-US" b="1">
                <a:highlight>
                  <a:srgbClr val="FFFFFF"/>
                </a:highlight>
                <a:ea typeface="Calibri"/>
                <a:cs typeface="Calibri"/>
              </a:rPr>
              <a:t>$550,000</a:t>
            </a:r>
          </a:p>
          <a:p>
            <a:pPr lvl="2"/>
            <a:r>
              <a:rPr lang="en-US">
                <a:highlight>
                  <a:srgbClr val="FFFFFF"/>
                </a:highlight>
                <a:ea typeface="Calibri"/>
                <a:cs typeface="Calibri"/>
              </a:rPr>
              <a:t>50/50 cost share for expenses</a:t>
            </a:r>
          </a:p>
          <a:p>
            <a:pPr lvl="2"/>
            <a:r>
              <a:rPr lang="en-US">
                <a:highlight>
                  <a:srgbClr val="FFFFFF"/>
                </a:highlight>
                <a:ea typeface="Calibri"/>
                <a:cs typeface="Calibri"/>
              </a:rPr>
              <a:t>Excludes staff and final cleanup costs associated with full closure</a:t>
            </a:r>
          </a:p>
          <a:p>
            <a:pPr lvl="2"/>
            <a:r>
              <a:rPr lang="en-US">
                <a:highlight>
                  <a:srgbClr val="FFFFFF"/>
                </a:highlight>
                <a:ea typeface="Calibri"/>
                <a:cs typeface="Calibri"/>
              </a:rPr>
              <a:t>Close</a:t>
            </a:r>
            <a:r>
              <a:rPr lang="en-US">
                <a:solidFill>
                  <a:srgbClr val="000000"/>
                </a:solidFill>
                <a:highlight>
                  <a:srgbClr val="FFFFFF"/>
                </a:highlight>
                <a:ea typeface="Calibri"/>
                <a:cs typeface="Calibri"/>
              </a:rPr>
              <a:t> TSSA to new campers with closure of Sections 1 &amp; 2 June 2026 </a:t>
            </a:r>
            <a:endParaRPr lang="en-US"/>
          </a:p>
          <a:p>
            <a:endParaRPr lang="en-US">
              <a:solidFill>
                <a:srgbClr val="444444"/>
              </a:solidFill>
              <a:highlight>
                <a:srgbClr val="FFFFFF"/>
              </a:highlight>
              <a:ea typeface="Calibri"/>
              <a:cs typeface="Calibri"/>
            </a:endParaRPr>
          </a:p>
          <a:p>
            <a:pPr marL="0" indent="0">
              <a:lnSpc>
                <a:spcPct val="100000"/>
              </a:lnSpc>
              <a:spcBef>
                <a:spcPts val="0"/>
              </a:spcBef>
              <a:buNone/>
            </a:pPr>
            <a:endParaRPr lang="en-US" b="1">
              <a:solidFill>
                <a:srgbClr val="444444"/>
              </a:solidFill>
              <a:ea typeface="Calibri"/>
              <a:cs typeface="Calibri"/>
            </a:endParaRPr>
          </a:p>
          <a:p>
            <a:pPr marL="0" indent="0">
              <a:lnSpc>
                <a:spcPct val="100000"/>
              </a:lnSpc>
              <a:spcBef>
                <a:spcPts val="0"/>
              </a:spcBef>
              <a:buNone/>
            </a:pPr>
            <a:endParaRPr lang="en-US" b="1">
              <a:solidFill>
                <a:srgbClr val="444444"/>
              </a:solidFill>
              <a:ea typeface="Calibri"/>
              <a:cs typeface="Calibri"/>
            </a:endParaRPr>
          </a:p>
          <a:p>
            <a:pPr marL="342900" indent="-342900">
              <a:lnSpc>
                <a:spcPct val="100000"/>
              </a:lnSpc>
              <a:spcBef>
                <a:spcPts val="0"/>
              </a:spcBef>
              <a:buFont typeface="Arial"/>
              <a:buChar char="•"/>
            </a:pPr>
            <a:endParaRPr lang="en-US" i="1">
              <a:solidFill>
                <a:srgbClr val="444444"/>
              </a:solidFill>
              <a:ea typeface="Calibri"/>
              <a:cs typeface="Calibri"/>
            </a:endParaRPr>
          </a:p>
          <a:p>
            <a:pPr marL="342900" lvl="1" indent="0">
              <a:lnSpc>
                <a:spcPct val="100000"/>
              </a:lnSpc>
              <a:spcBef>
                <a:spcPts val="0"/>
              </a:spcBef>
              <a:buNone/>
            </a:pPr>
            <a:endParaRPr lang="en-US" i="1">
              <a:solidFill>
                <a:srgbClr val="444444"/>
              </a:solidFill>
              <a:ea typeface="Calibri"/>
              <a:cs typeface="Calibri"/>
            </a:endParaRPr>
          </a:p>
          <a:p>
            <a:pPr lvl="2">
              <a:lnSpc>
                <a:spcPct val="100000"/>
              </a:lnSpc>
              <a:spcBef>
                <a:spcPts val="0"/>
              </a:spcBef>
              <a:buFont typeface="Courier New" panose="020B0604020202020204" pitchFamily="34" charset="0"/>
              <a:buChar char="o"/>
            </a:pPr>
            <a:endParaRPr lang="en-US" i="1">
              <a:solidFill>
                <a:srgbClr val="444444"/>
              </a:solidFill>
              <a:ea typeface="Calibri"/>
              <a:cs typeface="Calibri"/>
            </a:endParaRPr>
          </a:p>
          <a:p>
            <a:pPr marL="0" indent="0">
              <a:lnSpc>
                <a:spcPct val="100000"/>
              </a:lnSpc>
              <a:spcBef>
                <a:spcPts val="0"/>
              </a:spcBef>
              <a:buNone/>
            </a:pPr>
            <a:endParaRPr lang="en-US" i="1">
              <a:solidFill>
                <a:srgbClr val="444444"/>
              </a:solidFill>
              <a:ea typeface="Calibri"/>
              <a:cs typeface="Calibri"/>
            </a:endParaRPr>
          </a:p>
        </p:txBody>
      </p:sp>
      <p:sp>
        <p:nvSpPr>
          <p:cNvPr id="3" name="Title 2">
            <a:extLst>
              <a:ext uri="{FF2B5EF4-FFF2-40B4-BE49-F238E27FC236}">
                <a16:creationId xmlns:a16="http://schemas.microsoft.com/office/drawing/2014/main" id="{A8FB8F23-979C-4F1C-2DB2-749F92557989}"/>
              </a:ext>
            </a:extLst>
          </p:cNvPr>
          <p:cNvSpPr>
            <a:spLocks noGrp="1"/>
          </p:cNvSpPr>
          <p:nvPr>
            <p:ph type="title"/>
          </p:nvPr>
        </p:nvSpPr>
        <p:spPr/>
        <p:txBody>
          <a:bodyPr>
            <a:normAutofit fontScale="90000"/>
          </a:bodyPr>
          <a:lstStyle/>
          <a:p>
            <a:r>
              <a:rPr lang="en-US">
                <a:latin typeface="Arial"/>
                <a:cs typeface="Arial"/>
              </a:rPr>
              <a:t>Discussion / Direction – </a:t>
            </a:r>
            <a:r>
              <a:rPr lang="en-US">
                <a:ea typeface="Segoe UI"/>
                <a:cs typeface="Segoe UI"/>
              </a:rPr>
              <a:t>Temporary Safe Stay Area</a:t>
            </a:r>
            <a:r>
              <a:rPr lang="en-US">
                <a:latin typeface="Arial"/>
                <a:cs typeface="Arial"/>
              </a:rPr>
              <a:t> </a:t>
            </a:r>
            <a:endParaRPr lang="en-US"/>
          </a:p>
        </p:txBody>
      </p:sp>
    </p:spTree>
    <p:extLst>
      <p:ext uri="{BB962C8B-B14F-4D97-AF65-F5344CB8AC3E}">
        <p14:creationId xmlns:p14="http://schemas.microsoft.com/office/powerpoint/2010/main" val="240863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C182A919-4A20-330B-6A90-8C09FD18E59B}"/>
              </a:ext>
            </a:extLst>
          </p:cNvPr>
          <p:cNvSpPr>
            <a:spLocks noGrp="1"/>
          </p:cNvSpPr>
          <p:nvPr>
            <p:ph type="chart" sz="quarter" idx="10"/>
          </p:nvPr>
        </p:nvSpPr>
        <p:spPr/>
        <p:txBody>
          <a:bodyPr/>
          <a:lstStyle/>
          <a:p>
            <a:endParaRPr lang="en-US"/>
          </a:p>
        </p:txBody>
      </p:sp>
      <p:pic>
        <p:nvPicPr>
          <p:cNvPr id="3" name="Picture 2" descr="A map of a city&#10;&#10;Description automatically generated">
            <a:extLst>
              <a:ext uri="{FF2B5EF4-FFF2-40B4-BE49-F238E27FC236}">
                <a16:creationId xmlns:a16="http://schemas.microsoft.com/office/drawing/2014/main" id="{A89C5C65-65A5-D6F5-5740-4EE94DCF0336}"/>
              </a:ext>
            </a:extLst>
          </p:cNvPr>
          <p:cNvPicPr>
            <a:picLocks noChangeAspect="1"/>
          </p:cNvPicPr>
          <p:nvPr/>
        </p:nvPicPr>
        <p:blipFill rotWithShape="1">
          <a:blip r:embed="rId2"/>
          <a:srcRect l="3625" t="4680" r="3716" b="4812"/>
          <a:stretch/>
        </p:blipFill>
        <p:spPr>
          <a:xfrm>
            <a:off x="1969556" y="0"/>
            <a:ext cx="8252887" cy="6191250"/>
          </a:xfrm>
          <a:prstGeom prst="rect">
            <a:avLst/>
          </a:prstGeom>
        </p:spPr>
      </p:pic>
      <p:sp>
        <p:nvSpPr>
          <p:cNvPr id="4" name="TextBox 3">
            <a:extLst>
              <a:ext uri="{FF2B5EF4-FFF2-40B4-BE49-F238E27FC236}">
                <a16:creationId xmlns:a16="http://schemas.microsoft.com/office/drawing/2014/main" id="{B8F7331A-4565-136A-C034-F96E1263C553}"/>
              </a:ext>
            </a:extLst>
          </p:cNvPr>
          <p:cNvSpPr txBox="1"/>
          <p:nvPr/>
        </p:nvSpPr>
        <p:spPr>
          <a:xfrm>
            <a:off x="5901793" y="2493901"/>
            <a:ext cx="1960796" cy="923330"/>
          </a:xfrm>
          <a:prstGeom prst="rect">
            <a:avLst/>
          </a:prstGeom>
          <a:noFill/>
          <a:ln w="3175">
            <a:noFill/>
          </a:ln>
          <a:effectLst>
            <a:outerShdw blurRad="63500" sx="102000" sy="102000" algn="ctr" rotWithShape="0">
              <a:prstClr val="black">
                <a:alpha val="40000"/>
              </a:prstClr>
            </a:outerShdw>
          </a:effectLst>
        </p:spPr>
        <p:txBody>
          <a:bodyPr wrap="square" rtlCol="0">
            <a:spAutoFit/>
          </a:bodyPr>
          <a:lstStyle/>
          <a:p>
            <a:pPr algn="ctr"/>
            <a:r>
              <a:rPr lang="en-US" b="1">
                <a:ln w="19050">
                  <a:noFill/>
                </a:ln>
                <a:solidFill>
                  <a:srgbClr val="FF0000"/>
                </a:solidFill>
                <a:effectLst>
                  <a:glow rad="228600">
                    <a:schemeClr val="bg1"/>
                  </a:glow>
                </a:effectLst>
                <a:latin typeface="Arial" panose="020B0604020202020204" pitchFamily="34" charset="0"/>
                <a:cs typeface="Arial" panose="020B0604020202020204" pitchFamily="34" charset="0"/>
              </a:rPr>
              <a:t>Closed to </a:t>
            </a:r>
          </a:p>
          <a:p>
            <a:pPr algn="ctr"/>
            <a:r>
              <a:rPr lang="en-US" b="1">
                <a:ln w="19050">
                  <a:noFill/>
                </a:ln>
                <a:solidFill>
                  <a:srgbClr val="FF0000"/>
                </a:solidFill>
                <a:effectLst>
                  <a:glow rad="228600">
                    <a:schemeClr val="bg1"/>
                  </a:glow>
                </a:effectLst>
                <a:latin typeface="Arial" panose="020B0604020202020204" pitchFamily="34" charset="0"/>
                <a:cs typeface="Arial" panose="020B0604020202020204" pitchFamily="34" charset="0"/>
              </a:rPr>
              <a:t>Public – 5/31/2025</a:t>
            </a:r>
          </a:p>
        </p:txBody>
      </p:sp>
      <p:sp>
        <p:nvSpPr>
          <p:cNvPr id="5" name="TextBox 4">
            <a:extLst>
              <a:ext uri="{FF2B5EF4-FFF2-40B4-BE49-F238E27FC236}">
                <a16:creationId xmlns:a16="http://schemas.microsoft.com/office/drawing/2014/main" id="{C6490E75-9CD4-76CA-665B-3B81E90DA56A}"/>
              </a:ext>
            </a:extLst>
          </p:cNvPr>
          <p:cNvSpPr txBox="1"/>
          <p:nvPr/>
        </p:nvSpPr>
        <p:spPr>
          <a:xfrm>
            <a:off x="5368004" y="1013619"/>
            <a:ext cx="1455990" cy="1200329"/>
          </a:xfrm>
          <a:prstGeom prst="rect">
            <a:avLst/>
          </a:prstGeom>
          <a:noFill/>
        </p:spPr>
        <p:txBody>
          <a:bodyPr wrap="square">
            <a:spAutoFit/>
          </a:bodyPr>
          <a:lstStyle/>
          <a:p>
            <a:pPr algn="ctr"/>
            <a:r>
              <a:rPr lang="en-US" b="1">
                <a:ln w="19050">
                  <a:noFill/>
                </a:ln>
                <a:effectLst>
                  <a:glow rad="228600">
                    <a:schemeClr val="bg1"/>
                  </a:glow>
                </a:effectLst>
                <a:latin typeface="Arial" panose="020B0604020202020204" pitchFamily="34" charset="0"/>
                <a:cs typeface="Arial" panose="020B0604020202020204" pitchFamily="34" charset="0"/>
              </a:rPr>
              <a:t>Open for Temporary Safe Stay Area</a:t>
            </a:r>
          </a:p>
        </p:txBody>
      </p:sp>
      <p:sp>
        <p:nvSpPr>
          <p:cNvPr id="6" name="TextBox 5">
            <a:extLst>
              <a:ext uri="{FF2B5EF4-FFF2-40B4-BE49-F238E27FC236}">
                <a16:creationId xmlns:a16="http://schemas.microsoft.com/office/drawing/2014/main" id="{22E367B0-B86C-74A5-8BEB-F4534DC56305}"/>
              </a:ext>
            </a:extLst>
          </p:cNvPr>
          <p:cNvSpPr txBox="1"/>
          <p:nvPr/>
        </p:nvSpPr>
        <p:spPr>
          <a:xfrm>
            <a:off x="4470455" y="5117858"/>
            <a:ext cx="2141770" cy="923330"/>
          </a:xfrm>
          <a:prstGeom prst="rect">
            <a:avLst/>
          </a:prstGeom>
          <a:noFill/>
        </p:spPr>
        <p:txBody>
          <a:bodyPr wrap="square">
            <a:spAutoFit/>
          </a:bodyPr>
          <a:lstStyle/>
          <a:p>
            <a:pPr algn="ctr"/>
            <a:r>
              <a:rPr lang="en-US" b="1">
                <a:ln w="19050">
                  <a:noFill/>
                </a:ln>
                <a:effectLst>
                  <a:glow rad="228600">
                    <a:schemeClr val="bg1"/>
                  </a:glow>
                </a:effectLst>
                <a:latin typeface="Arial" panose="020B0604020202020204" pitchFamily="34" charset="0"/>
                <a:cs typeface="Arial" panose="020B0604020202020204" pitchFamily="34" charset="0"/>
              </a:rPr>
              <a:t>Personal Property</a:t>
            </a:r>
          </a:p>
          <a:p>
            <a:pPr algn="ctr"/>
            <a:r>
              <a:rPr lang="en-US" b="1">
                <a:ln w="19050">
                  <a:noFill/>
                </a:ln>
                <a:effectLst>
                  <a:glow rad="228600">
                    <a:schemeClr val="bg1"/>
                  </a:glow>
                </a:effectLst>
                <a:latin typeface="Arial" panose="020B0604020202020204" pitchFamily="34" charset="0"/>
                <a:cs typeface="Arial" panose="020B0604020202020204" pitchFamily="34" charset="0"/>
              </a:rPr>
              <a:t>Storage ONLY</a:t>
            </a:r>
          </a:p>
        </p:txBody>
      </p:sp>
      <p:sp>
        <p:nvSpPr>
          <p:cNvPr id="7" name="Oval 6">
            <a:extLst>
              <a:ext uri="{FF2B5EF4-FFF2-40B4-BE49-F238E27FC236}">
                <a16:creationId xmlns:a16="http://schemas.microsoft.com/office/drawing/2014/main" id="{B7E7B930-20AF-0643-7FBC-C083BBD85F17}"/>
              </a:ext>
            </a:extLst>
          </p:cNvPr>
          <p:cNvSpPr/>
          <p:nvPr/>
        </p:nvSpPr>
        <p:spPr>
          <a:xfrm rot="1742154">
            <a:off x="5079024" y="-146302"/>
            <a:ext cx="1645535" cy="37728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TextBox 7">
            <a:extLst>
              <a:ext uri="{FF2B5EF4-FFF2-40B4-BE49-F238E27FC236}">
                <a16:creationId xmlns:a16="http://schemas.microsoft.com/office/drawing/2014/main" id="{75593BDA-59D9-D613-91E0-6C802DF46885}"/>
              </a:ext>
            </a:extLst>
          </p:cNvPr>
          <p:cNvSpPr txBox="1"/>
          <p:nvPr/>
        </p:nvSpPr>
        <p:spPr>
          <a:xfrm>
            <a:off x="4414381" y="62496"/>
            <a:ext cx="1254854" cy="923330"/>
          </a:xfrm>
          <a:prstGeom prst="rect">
            <a:avLst/>
          </a:prstGeom>
          <a:noFill/>
          <a:ln w="3175">
            <a:noFill/>
          </a:ln>
          <a:effectLst>
            <a:outerShdw blurRad="63500" sx="102000" sy="102000" algn="ctr" rotWithShape="0">
              <a:prstClr val="black">
                <a:alpha val="40000"/>
              </a:prstClr>
            </a:outerShdw>
          </a:effectLst>
        </p:spPr>
        <p:txBody>
          <a:bodyPr wrap="square" rtlCol="0">
            <a:spAutoFit/>
          </a:bodyPr>
          <a:lstStyle/>
          <a:p>
            <a:pPr algn="ctr"/>
            <a:r>
              <a:rPr lang="en-US" b="1">
                <a:ln w="19050">
                  <a:noFill/>
                </a:ln>
                <a:solidFill>
                  <a:srgbClr val="FF0000"/>
                </a:solidFill>
                <a:effectLst>
                  <a:glow rad="228600">
                    <a:schemeClr val="bg1"/>
                  </a:glow>
                </a:effectLst>
                <a:latin typeface="Arial" panose="020B0604020202020204" pitchFamily="34" charset="0"/>
                <a:cs typeface="Arial" panose="020B0604020202020204" pitchFamily="34" charset="0"/>
              </a:rPr>
              <a:t>Day Use </a:t>
            </a:r>
          </a:p>
          <a:p>
            <a:pPr algn="ctr"/>
            <a:r>
              <a:rPr lang="en-US" b="1">
                <a:ln w="19050">
                  <a:noFill/>
                </a:ln>
                <a:solidFill>
                  <a:srgbClr val="FF0000"/>
                </a:solidFill>
                <a:effectLst>
                  <a:glow rad="228600">
                    <a:schemeClr val="bg1"/>
                  </a:glow>
                </a:effectLst>
                <a:latin typeface="Arial" panose="020B0604020202020204" pitchFamily="34" charset="0"/>
                <a:cs typeface="Arial" panose="020B0604020202020204" pitchFamily="34" charset="0"/>
              </a:rPr>
              <a:t>Permitted</a:t>
            </a:r>
          </a:p>
          <a:p>
            <a:pPr algn="ctr"/>
            <a:r>
              <a:rPr lang="en-US" b="1">
                <a:ln w="19050">
                  <a:noFill/>
                </a:ln>
                <a:solidFill>
                  <a:srgbClr val="FF0000"/>
                </a:solidFill>
                <a:effectLst>
                  <a:glow rad="228600">
                    <a:schemeClr val="bg1"/>
                  </a:glow>
                </a:effectLst>
                <a:latin typeface="Arial" panose="020B0604020202020204" pitchFamily="34" charset="0"/>
                <a:cs typeface="Arial" panose="020B0604020202020204" pitchFamily="34" charset="0"/>
              </a:rPr>
              <a:t>Only</a:t>
            </a:r>
          </a:p>
        </p:txBody>
      </p:sp>
    </p:spTree>
    <p:extLst>
      <p:ext uri="{BB962C8B-B14F-4D97-AF65-F5344CB8AC3E}">
        <p14:creationId xmlns:p14="http://schemas.microsoft.com/office/powerpoint/2010/main" val="389447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65EA61-283F-C808-4FCE-F70F03D09935}"/>
              </a:ext>
            </a:extLst>
          </p:cNvPr>
          <p:cNvSpPr>
            <a:spLocks noGrp="1"/>
          </p:cNvSpPr>
          <p:nvPr>
            <p:ph type="body" sz="quarter" idx="10"/>
          </p:nvPr>
        </p:nvSpPr>
        <p:spPr>
          <a:xfrm>
            <a:off x="1498600" y="2039535"/>
            <a:ext cx="9067800" cy="1281515"/>
          </a:xfrm>
        </p:spPr>
        <p: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You can obtain </a:t>
            </a:r>
            <a:r>
              <a:rPr lang="en-US" sz="1800" spc="-15">
                <a:effectLst/>
                <a:latin typeface="Calibri" panose="020F0502020204030204" pitchFamily="34" charset="0"/>
                <a:ea typeface="Times New Roman" panose="02020603050405020304" pitchFamily="18" charset="0"/>
                <a:cs typeface="Times New Roman" panose="02020603050405020304" pitchFamily="18" charset="0"/>
              </a:rPr>
              <a:t>this </a:t>
            </a:r>
            <a:r>
              <a:rPr lang="en-US" sz="1800">
                <a:effectLst/>
                <a:latin typeface="Calibri" panose="020F0502020204030204" pitchFamily="34" charset="0"/>
                <a:ea typeface="Times New Roman" panose="02020603050405020304" pitchFamily="18" charset="0"/>
                <a:cs typeface="Times New Roman" panose="02020603050405020304" pitchFamily="18" charset="0"/>
              </a:rPr>
              <a:t>information in alternate formats </a:t>
            </a:r>
            <a:r>
              <a:rPr lang="en-US" sz="1800" spc="-15">
                <a:effectLst/>
                <a:latin typeface="Calibri" panose="020F0502020204030204" pitchFamily="34" charset="0"/>
                <a:ea typeface="Times New Roman" panose="02020603050405020304" pitchFamily="18" charset="0"/>
                <a:cs typeface="Times New Roman" panose="02020603050405020304" pitchFamily="18" charset="0"/>
              </a:rPr>
              <a:t>such </a:t>
            </a:r>
            <a:r>
              <a:rPr lang="en-US" sz="1800">
                <a:effectLst/>
                <a:latin typeface="Calibri" panose="020F0502020204030204" pitchFamily="34" charset="0"/>
                <a:ea typeface="Times New Roman" panose="02020603050405020304" pitchFamily="18" charset="0"/>
                <a:cs typeface="Times New Roman" panose="02020603050405020304" pitchFamily="18" charset="0"/>
              </a:rPr>
              <a:t>as Braille, electronic format, etc</a:t>
            </a:r>
            <a:r>
              <a:rPr lang="en-US" sz="1800" spc="-15">
                <a:effectLst/>
                <a:latin typeface="Calibri" panose="020F0502020204030204" pitchFamily="34" charset="0"/>
                <a:ea typeface="Times New Roman" panose="02020603050405020304" pitchFamily="18" charset="0"/>
                <a:cs typeface="Times New Roman" panose="02020603050405020304" pitchFamily="18" charset="0"/>
              </a:rPr>
              <a:t>. Free language assistance services are also available. P</a:t>
            </a:r>
            <a:r>
              <a:rPr lang="en-US" sz="1800">
                <a:effectLst/>
                <a:latin typeface="Calibri" panose="020F0502020204030204" pitchFamily="34" charset="0"/>
                <a:ea typeface="Times New Roman" panose="02020603050405020304" pitchFamily="18" charset="0"/>
                <a:cs typeface="Times New Roman" panose="02020603050405020304" pitchFamily="18" charset="0"/>
              </a:rPr>
              <a:t>lease contact </a:t>
            </a:r>
            <a:r>
              <a:rPr lang="en-US" sz="1800">
                <a:latin typeface="Calibri" panose="020F0502020204030204" pitchFamily="34" charset="0"/>
                <a:ea typeface="Times New Roman" panose="02020603050405020304" pitchFamily="18" charset="0"/>
                <a:cs typeface="Times New Roman" panose="02020603050405020304" pitchFamily="18" charset="0"/>
              </a:rPr>
              <a:t>Amy Fraley</a:t>
            </a:r>
            <a:r>
              <a:rPr lang="en-US" sz="1800">
                <a:effectLst/>
                <a:latin typeface="Calibri" panose="020F0502020204030204" pitchFamily="34" charset="0"/>
                <a:ea typeface="Times New Roman" panose="02020603050405020304" pitchFamily="18" charset="0"/>
                <a:cs typeface="Times New Roman" panose="02020603050405020304" pitchFamily="18" charset="0"/>
              </a:rPr>
              <a:t> at </a:t>
            </a:r>
            <a:r>
              <a:rPr lang="en-US" sz="1800">
                <a:latin typeface="Calibri" panose="020F0502020204030204" pitchFamily="34" charset="0"/>
                <a:ea typeface="Times New Roman" panose="02020603050405020304" pitchFamily="18" charset="0"/>
                <a:cs typeface="Times New Roman" panose="02020603050405020304" pitchFamily="18" charset="0"/>
                <a:hlinkClick r:id="rId2"/>
              </a:rPr>
              <a:t>afraley@bendoregon.gov</a:t>
            </a:r>
            <a:r>
              <a:rPr lang="en-US" sz="1800">
                <a:latin typeface="Calibri" panose="020F0502020204030204" pitchFamily="34" charset="0"/>
                <a:ea typeface="Times New Roman" panose="02020603050405020304" pitchFamily="18" charset="0"/>
                <a:cs typeface="Times New Roman" panose="02020603050405020304" pitchFamily="18" charset="0"/>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or</a:t>
            </a:r>
            <a:r>
              <a:rPr lang="en-US" sz="1800">
                <a:effectLst/>
                <a:latin typeface="Calibri" panose="020F0502020204030204" pitchFamily="34" charset="0"/>
                <a:ea typeface="Calibri" panose="020F0502020204030204" pitchFamily="34" charset="0"/>
                <a:cs typeface="Calibri" panose="020F0502020204030204" pitchFamily="34" charset="0"/>
              </a:rPr>
              <a:t> </a:t>
            </a:r>
            <a:r>
              <a:rPr lang="en-US" sz="1800">
                <a:latin typeface="Calibri" panose="020F0502020204030204" pitchFamily="34" charset="0"/>
                <a:ea typeface="Calibri" panose="020F0502020204030204" pitchFamily="34" charset="0"/>
                <a:cs typeface="Calibri" panose="020F0502020204030204" pitchFamily="34" charset="0"/>
              </a:rPr>
              <a:t>541-388-5510</a:t>
            </a:r>
            <a:r>
              <a:rPr lang="en-US" sz="18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a:effectLst/>
                <a:latin typeface="Arial" panose="020B0604020202020204" pitchFamily="34" charset="0"/>
                <a:ea typeface="Times New Roman" panose="02020603050405020304" pitchFamily="18" charset="0"/>
                <a:cs typeface="Times New Roman" panose="02020603050405020304" pitchFamily="18" charset="0"/>
              </a:rPr>
              <a:t> </a:t>
            </a:r>
            <a:r>
              <a:rPr lang="es-ES" sz="1800" err="1">
                <a:effectLst/>
                <a:latin typeface="Calibri" panose="020F0502020204030204" pitchFamily="34" charset="0"/>
                <a:ea typeface="Times New Roman" panose="02020603050405020304" pitchFamily="18" charset="0"/>
                <a:cs typeface="Times New Roman" panose="02020603050405020304" pitchFamily="18" charset="0"/>
              </a:rPr>
              <a:t>Relay</a:t>
            </a:r>
            <a:r>
              <a:rPr lang="es-ES" sz="1800">
                <a:effectLst/>
                <a:latin typeface="Calibri" panose="020F0502020204030204" pitchFamily="34" charset="0"/>
                <a:ea typeface="Times New Roman" panose="02020603050405020304" pitchFamily="18" charset="0"/>
                <a:cs typeface="Times New Roman" panose="02020603050405020304" pitchFamily="18" charset="0"/>
              </a:rPr>
              <a:t> </a:t>
            </a:r>
            <a:r>
              <a:rPr lang="es-ES" sz="1800" err="1">
                <a:effectLst/>
                <a:latin typeface="Calibri" panose="020F0502020204030204" pitchFamily="34" charset="0"/>
                <a:ea typeface="Times New Roman" panose="02020603050405020304" pitchFamily="18" charset="0"/>
                <a:cs typeface="Times New Roman" panose="02020603050405020304" pitchFamily="18" charset="0"/>
              </a:rPr>
              <a:t>Users</a:t>
            </a:r>
            <a:r>
              <a:rPr lang="es-ES" sz="1800">
                <a:effectLst/>
                <a:latin typeface="Calibri" panose="020F0502020204030204" pitchFamily="34" charset="0"/>
                <a:ea typeface="Times New Roman" panose="02020603050405020304" pitchFamily="18" charset="0"/>
                <a:cs typeface="Times New Roman" panose="02020603050405020304" pitchFamily="18" charset="0"/>
              </a:rPr>
              <a:t> Dial 7-1-1.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Title 3">
            <a:extLst>
              <a:ext uri="{FF2B5EF4-FFF2-40B4-BE49-F238E27FC236}">
                <a16:creationId xmlns:a16="http://schemas.microsoft.com/office/drawing/2014/main" id="{3F89EF47-8856-B89F-649E-1C6F44471998}"/>
              </a:ext>
            </a:extLst>
          </p:cNvPr>
          <p:cNvSpPr>
            <a:spLocks noGrp="1"/>
          </p:cNvSpPr>
          <p:nvPr>
            <p:ph type="title"/>
          </p:nvPr>
        </p:nvSpPr>
        <p:spPr/>
        <p:txBody>
          <a:bodyPr>
            <a:normAutofit/>
          </a:bodyPr>
          <a:lstStyle/>
          <a:p>
            <a:r>
              <a:rPr lang="en-US" sz="2900" b="1">
                <a:effectLst/>
                <a:latin typeface="Arial Bold" panose="020B0704020202020204" pitchFamily="34" charset="0"/>
                <a:ea typeface="Times New Roman" panose="02020603050405020304" pitchFamily="18" charset="0"/>
                <a:cs typeface="Times New Roman" panose="02020603050405020304" pitchFamily="18" charset="0"/>
              </a:rPr>
              <a:t>Language Assistance Services &amp; Accommodation Information </a:t>
            </a:r>
            <a:r>
              <a:rPr lang="en-US" sz="2900" b="1" spc="-15">
                <a:effectLst/>
                <a:latin typeface="Arial Bold" panose="020B0704020202020204" pitchFamily="34" charset="0"/>
                <a:ea typeface="Times New Roman" panose="02020603050405020304" pitchFamily="18" charset="0"/>
                <a:cs typeface="Times New Roman" panose="02020603050405020304" pitchFamily="18" charset="0"/>
              </a:rPr>
              <a:t>for People with </a:t>
            </a:r>
            <a:r>
              <a:rPr lang="en-US" sz="2900" b="1">
                <a:effectLst/>
                <a:latin typeface="Arial Bold" panose="020B0704020202020204" pitchFamily="34" charset="0"/>
                <a:ea typeface="Times New Roman" panose="02020603050405020304" pitchFamily="18" charset="0"/>
                <a:cs typeface="Times New Roman" panose="02020603050405020304" pitchFamily="18" charset="0"/>
              </a:rPr>
              <a:t>Disabilities</a:t>
            </a:r>
            <a:endParaRPr lang="en-US" sz="2900"/>
          </a:p>
        </p:txBody>
      </p:sp>
      <p:sp>
        <p:nvSpPr>
          <p:cNvPr id="6" name="Text Placeholder 4">
            <a:extLst>
              <a:ext uri="{FF2B5EF4-FFF2-40B4-BE49-F238E27FC236}">
                <a16:creationId xmlns:a16="http://schemas.microsoft.com/office/drawing/2014/main" id="{3B1CFB3D-A3E1-0BB8-F93E-292EEC1AF9A3}"/>
              </a:ext>
            </a:extLst>
          </p:cNvPr>
          <p:cNvSpPr txBox="1">
            <a:spLocks/>
          </p:cNvSpPr>
          <p:nvPr/>
        </p:nvSpPr>
        <p:spPr>
          <a:xfrm>
            <a:off x="1498600" y="4420785"/>
            <a:ext cx="9067800" cy="12815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a:latin typeface="Calibri" panose="020F0502020204030204" pitchFamily="34" charset="0"/>
                <a:ea typeface="Calibri" panose="020F0502020204030204" pitchFamily="34" charset="0"/>
                <a:cs typeface="Times New Roman" panose="02020603050405020304" pitchFamily="18" charset="0"/>
              </a:rPr>
              <a:t>Puede obtener esta información en formatos alternativos como Braille, formato electrónico, etc. También disponemos de servicios gratuitos de asistencia lingüística. Póngase en contacto con </a:t>
            </a:r>
            <a:r>
              <a:rPr lang="en-US" sz="1800">
                <a:latin typeface="Calibri" panose="020F0502020204030204" pitchFamily="34" charset="0"/>
                <a:ea typeface="Times New Roman" panose="02020603050405020304" pitchFamily="18" charset="0"/>
                <a:cs typeface="Times New Roman" panose="02020603050405020304" pitchFamily="18" charset="0"/>
              </a:rPr>
              <a:t>Amy Fraley at </a:t>
            </a:r>
            <a:r>
              <a:rPr lang="en-US" sz="1800">
                <a:latin typeface="Calibri" panose="020F0502020204030204" pitchFamily="34" charset="0"/>
                <a:ea typeface="Times New Roman" panose="02020603050405020304" pitchFamily="18" charset="0"/>
                <a:cs typeface="Times New Roman" panose="02020603050405020304" pitchFamily="18" charset="0"/>
                <a:hlinkClick r:id="rId2"/>
              </a:rPr>
              <a:t>afraley@bendoregon.gov</a:t>
            </a:r>
            <a:r>
              <a:rPr lang="en-US" sz="1800">
                <a:latin typeface="Calibri" panose="020F0502020204030204" pitchFamily="34" charset="0"/>
                <a:ea typeface="Times New Roman" panose="02020603050405020304" pitchFamily="18" charset="0"/>
                <a:cs typeface="Times New Roman" panose="02020603050405020304" pitchFamily="18" charset="0"/>
              </a:rPr>
              <a:t> o</a:t>
            </a:r>
            <a:r>
              <a:rPr lang="en-US" sz="1800">
                <a:latin typeface="Calibri" panose="020F0502020204030204" pitchFamily="34" charset="0"/>
                <a:ea typeface="Calibri" panose="020F0502020204030204" pitchFamily="34" charset="0"/>
                <a:cs typeface="Calibri" panose="020F0502020204030204" pitchFamily="34" charset="0"/>
              </a:rPr>
              <a:t> 541-388-5510. </a:t>
            </a:r>
            <a:r>
              <a:rPr lang="es-ES" sz="1800">
                <a:latin typeface="Calibri" panose="020F0502020204030204" pitchFamily="34" charset="0"/>
                <a:ea typeface="Calibri" panose="020F0502020204030204" pitchFamily="34" charset="0"/>
                <a:cs typeface="Times New Roman" panose="02020603050405020304" pitchFamily="18" charset="0"/>
              </a:rPr>
              <a:t>Los usuarios del servicio de retransmisión deben marcar el 7-1-1</a:t>
            </a:r>
            <a:endParaRPr lang="en-US"/>
          </a:p>
        </p:txBody>
      </p:sp>
      <p:sp>
        <p:nvSpPr>
          <p:cNvPr id="8" name="TextBox 7">
            <a:extLst>
              <a:ext uri="{FF2B5EF4-FFF2-40B4-BE49-F238E27FC236}">
                <a16:creationId xmlns:a16="http://schemas.microsoft.com/office/drawing/2014/main" id="{E3B09917-8BE3-2D51-6E07-DCF3B8D04ECC}"/>
              </a:ext>
            </a:extLst>
          </p:cNvPr>
          <p:cNvSpPr txBox="1"/>
          <p:nvPr/>
        </p:nvSpPr>
        <p:spPr>
          <a:xfrm>
            <a:off x="1498600" y="3766235"/>
            <a:ext cx="8693150" cy="646331"/>
          </a:xfrm>
          <a:prstGeom prst="rect">
            <a:avLst/>
          </a:prstGeom>
          <a:noFill/>
        </p:spPr>
        <p:txBody>
          <a:bodyPr wrap="square">
            <a:spAutoFit/>
          </a:bodyPr>
          <a:lstStyle/>
          <a:p>
            <a:r>
              <a:rPr lang="es-MX" sz="1800" b="1">
                <a:effectLst/>
                <a:latin typeface="Arial" panose="020B0604020202020204" pitchFamily="34" charset="0"/>
                <a:ea typeface="Calibri" panose="020F0502020204030204" pitchFamily="34" charset="0"/>
              </a:rPr>
              <a:t>Servicios de asistencia lingüística e información sobre alojamiento para personas con discapacidad</a:t>
            </a:r>
            <a:endParaRPr lang="en-US"/>
          </a:p>
        </p:txBody>
      </p:sp>
    </p:spTree>
    <p:extLst>
      <p:ext uri="{BB962C8B-B14F-4D97-AF65-F5344CB8AC3E}">
        <p14:creationId xmlns:p14="http://schemas.microsoft.com/office/powerpoint/2010/main" val="348020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6839EFAA-4550-C512-ED5B-29DEC4D54F97}"/>
              </a:ext>
            </a:extLst>
          </p:cNvPr>
          <p:cNvGraphicFramePr>
            <a:graphicFrameLocks noGrp="1"/>
          </p:cNvGraphicFramePr>
          <p:nvPr>
            <p:ph sz="half" idx="1"/>
            <p:extLst>
              <p:ext uri="{D42A27DB-BD31-4B8C-83A1-F6EECF244321}">
                <p14:modId xmlns:p14="http://schemas.microsoft.com/office/powerpoint/2010/main" val="2266274922"/>
              </p:ext>
            </p:extLst>
          </p:nvPr>
        </p:nvGraphicFramePr>
        <p:xfrm>
          <a:off x="838200" y="1233488"/>
          <a:ext cx="1050925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E08CD3B-840F-B9CA-D419-6B46EB97F8CD}"/>
              </a:ext>
            </a:extLst>
          </p:cNvPr>
          <p:cNvSpPr>
            <a:spLocks noGrp="1"/>
          </p:cNvSpPr>
          <p:nvPr>
            <p:ph type="title"/>
          </p:nvPr>
        </p:nvSpPr>
        <p:spPr/>
        <p:txBody>
          <a:bodyPr anchor="b">
            <a:normAutofit/>
          </a:bodyPr>
          <a:lstStyle/>
          <a:p>
            <a:r>
              <a:rPr lang="en-US" b="1">
                <a:latin typeface="Arial"/>
                <a:cs typeface="Arial"/>
              </a:rPr>
              <a:t>Temporary Safe Stay Area (TSSA)</a:t>
            </a:r>
          </a:p>
        </p:txBody>
      </p:sp>
      <p:sp>
        <p:nvSpPr>
          <p:cNvPr id="2" name="TextBox 1">
            <a:extLst>
              <a:ext uri="{FF2B5EF4-FFF2-40B4-BE49-F238E27FC236}">
                <a16:creationId xmlns:a16="http://schemas.microsoft.com/office/drawing/2014/main" id="{2EE8188F-672A-9F3E-DC35-43550C23A783}"/>
              </a:ext>
            </a:extLst>
          </p:cNvPr>
          <p:cNvSpPr txBox="1"/>
          <p:nvPr/>
        </p:nvSpPr>
        <p:spPr>
          <a:xfrm>
            <a:off x="831850" y="6084132"/>
            <a:ext cx="4018151" cy="400110"/>
          </a:xfrm>
          <a:prstGeom prst="rect">
            <a:avLst/>
          </a:prstGeom>
          <a:noFill/>
        </p:spPr>
        <p:txBody>
          <a:bodyPr wrap="none" rtlCol="0">
            <a:spAutoFit/>
          </a:bodyPr>
          <a:lstStyle/>
          <a:p>
            <a:r>
              <a:rPr lang="en-US" sz="2000" i="1"/>
              <a:t>*County No. 2024-046, City No. 3401</a:t>
            </a:r>
          </a:p>
        </p:txBody>
      </p:sp>
      <p:pic>
        <p:nvPicPr>
          <p:cNvPr id="4" name="Picture 2">
            <a:extLst>
              <a:ext uri="{FF2B5EF4-FFF2-40B4-BE49-F238E27FC236}">
                <a16:creationId xmlns:a16="http://schemas.microsoft.com/office/drawing/2014/main" id="{86939D73-3A6F-924C-EB75-36ADCA575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040869"/>
            <a:ext cx="1038726" cy="81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81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17BA-3503-E313-A0EE-71ACAFEEE486}"/>
            </a:ext>
          </a:extLst>
        </p:cNvPr>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189A2BB4-310D-6CAE-C3F1-E3ED02FD04FE}"/>
              </a:ext>
            </a:extLst>
          </p:cNvPr>
          <p:cNvGraphicFramePr>
            <a:graphicFrameLocks noGrp="1"/>
          </p:cNvGraphicFramePr>
          <p:nvPr>
            <p:ph sz="half" idx="1"/>
            <p:extLst>
              <p:ext uri="{D42A27DB-BD31-4B8C-83A1-F6EECF244321}">
                <p14:modId xmlns:p14="http://schemas.microsoft.com/office/powerpoint/2010/main" val="2035161252"/>
              </p:ext>
            </p:extLst>
          </p:nvPr>
        </p:nvGraphicFramePr>
        <p:xfrm>
          <a:off x="105677" y="913498"/>
          <a:ext cx="11973827" cy="5736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418883F4-1269-628C-5FF0-1B95C7BEC899}"/>
              </a:ext>
            </a:extLst>
          </p:cNvPr>
          <p:cNvSpPr>
            <a:spLocks noGrp="1"/>
          </p:cNvSpPr>
          <p:nvPr>
            <p:ph type="title"/>
          </p:nvPr>
        </p:nvSpPr>
        <p:spPr/>
        <p:txBody>
          <a:bodyPr anchor="b">
            <a:normAutofit fontScale="90000"/>
          </a:bodyPr>
          <a:lstStyle/>
          <a:p>
            <a:r>
              <a:rPr lang="en-US" sz="4000" b="1">
                <a:latin typeface="Arial"/>
                <a:cs typeface="Arial"/>
              </a:rPr>
              <a:t>TSSA Timeline</a:t>
            </a:r>
          </a:p>
        </p:txBody>
      </p:sp>
    </p:spTree>
    <p:extLst>
      <p:ext uri="{BB962C8B-B14F-4D97-AF65-F5344CB8AC3E}">
        <p14:creationId xmlns:p14="http://schemas.microsoft.com/office/powerpoint/2010/main" val="168714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3A53-8601-4C1B-C48F-7E440B8967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359EE4-9670-C37E-6EBD-8A90723FA502}"/>
              </a:ext>
            </a:extLst>
          </p:cNvPr>
          <p:cNvSpPr>
            <a:spLocks noGrp="1"/>
          </p:cNvSpPr>
          <p:nvPr>
            <p:ph type="title"/>
          </p:nvPr>
        </p:nvSpPr>
        <p:spPr/>
        <p:txBody>
          <a:bodyPr anchor="b">
            <a:noAutofit/>
          </a:bodyPr>
          <a:lstStyle/>
          <a:p>
            <a:r>
              <a:rPr lang="en-US">
                <a:latin typeface="Arial"/>
                <a:cs typeface="Arial"/>
              </a:rPr>
              <a:t>2026 Sectional Closure</a:t>
            </a:r>
          </a:p>
        </p:txBody>
      </p:sp>
      <p:sp>
        <p:nvSpPr>
          <p:cNvPr id="22" name="Text Placeholder 9">
            <a:extLst>
              <a:ext uri="{FF2B5EF4-FFF2-40B4-BE49-F238E27FC236}">
                <a16:creationId xmlns:a16="http://schemas.microsoft.com/office/drawing/2014/main" id="{D54B0CD7-A8FF-98F9-0054-9811E6B62712}"/>
              </a:ext>
            </a:extLst>
          </p:cNvPr>
          <p:cNvSpPr txBox="1">
            <a:spLocks noGrp="1"/>
          </p:cNvSpPr>
          <p:nvPr>
            <p:ph sz="half" idx="1"/>
          </p:nvPr>
        </p:nvSpPr>
        <p:spPr>
          <a:xfrm>
            <a:off x="838200" y="1233488"/>
            <a:ext cx="6350876" cy="46101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ea typeface="Segoe UI"/>
                <a:cs typeface="Segoe UI"/>
              </a:rPr>
              <a:t>Temporary Safe Stay Area </a:t>
            </a:r>
            <a:r>
              <a:rPr lang="en-US">
                <a:latin typeface="Calibri"/>
                <a:ea typeface="Calibri"/>
                <a:cs typeface="Arial"/>
              </a:rPr>
              <a:t>divided into 4 sections</a:t>
            </a:r>
          </a:p>
          <a:p>
            <a:pPr marL="342900" indent="-342900"/>
            <a:r>
              <a:rPr lang="en-US">
                <a:latin typeface="Calibri"/>
                <a:ea typeface="Calibri"/>
                <a:cs typeface="Arial"/>
              </a:rPr>
              <a:t>Sections 1 &amp; 2 to be noticed in March 2026 with closure set for June 2026</a:t>
            </a:r>
          </a:p>
          <a:p>
            <a:pPr marL="342900" indent="-342900"/>
            <a:r>
              <a:rPr lang="en-US">
                <a:latin typeface="Calibri"/>
                <a:ea typeface="Calibri"/>
                <a:cs typeface="Arial"/>
              </a:rPr>
              <a:t>Sections 1 &amp; 2 guests permitted to move to Sections 3 &amp; 4</a:t>
            </a:r>
          </a:p>
          <a:p>
            <a:pPr marL="342900" indent="-342900"/>
            <a:endParaRPr lang="en-US">
              <a:latin typeface="Calibri"/>
              <a:ea typeface="Calibri"/>
              <a:cs typeface="Arial"/>
            </a:endParaRPr>
          </a:p>
          <a:p>
            <a:pPr marL="342900" indent="-342900"/>
            <a:endParaRPr lang="en-US" sz="1900"/>
          </a:p>
          <a:p>
            <a:pPr marL="342900" indent="-342900"/>
            <a:endParaRPr lang="en-US" sz="1900"/>
          </a:p>
          <a:p>
            <a:pPr marL="342900" indent="-342900"/>
            <a:endParaRPr lang="en-US" sz="1900"/>
          </a:p>
          <a:p>
            <a:endParaRPr lang="en-US" sz="1900"/>
          </a:p>
        </p:txBody>
      </p:sp>
      <p:pic>
        <p:nvPicPr>
          <p:cNvPr id="5" name="Picture 4">
            <a:extLst>
              <a:ext uri="{FF2B5EF4-FFF2-40B4-BE49-F238E27FC236}">
                <a16:creationId xmlns:a16="http://schemas.microsoft.com/office/drawing/2014/main" id="{34EA65D6-E5DB-D4E6-E0E2-9041CFF2B5C8}"/>
              </a:ext>
            </a:extLst>
          </p:cNvPr>
          <p:cNvPicPr>
            <a:picLocks noChangeAspect="1"/>
          </p:cNvPicPr>
          <p:nvPr/>
        </p:nvPicPr>
        <p:blipFill>
          <a:blip r:embed="rId2"/>
          <a:stretch>
            <a:fillRect/>
          </a:stretch>
        </p:blipFill>
        <p:spPr>
          <a:xfrm>
            <a:off x="7672252" y="1196758"/>
            <a:ext cx="3509554" cy="4793662"/>
          </a:xfrm>
          <a:prstGeom prst="rect">
            <a:avLst/>
          </a:prstGeom>
        </p:spPr>
      </p:pic>
    </p:spTree>
    <p:extLst>
      <p:ext uri="{BB962C8B-B14F-4D97-AF65-F5344CB8AC3E}">
        <p14:creationId xmlns:p14="http://schemas.microsoft.com/office/powerpoint/2010/main" val="42208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8E5D-A319-F0CB-464E-FBD188770AB0}"/>
            </a:ext>
          </a:extLst>
        </p:cNvPr>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3929C907-7C88-A8BE-0693-E001A81CBA08}"/>
              </a:ext>
            </a:extLst>
          </p:cNvPr>
          <p:cNvGraphicFramePr>
            <a:graphicFrameLocks noGrp="1"/>
          </p:cNvGraphicFramePr>
          <p:nvPr>
            <p:ph idx="1"/>
            <p:extLst>
              <p:ext uri="{D42A27DB-BD31-4B8C-83A1-F6EECF244321}">
                <p14:modId xmlns:p14="http://schemas.microsoft.com/office/powerpoint/2010/main" val="3257168547"/>
              </p:ext>
            </p:extLst>
          </p:nvPr>
        </p:nvGraphicFramePr>
        <p:xfrm>
          <a:off x="4802788" y="1235075"/>
          <a:ext cx="6544662" cy="460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E194747E-E4A2-622B-7B8C-A93D76B15AC6}"/>
              </a:ext>
            </a:extLst>
          </p:cNvPr>
          <p:cNvSpPr>
            <a:spLocks noGrp="1"/>
          </p:cNvSpPr>
          <p:nvPr>
            <p:ph type="title"/>
          </p:nvPr>
        </p:nvSpPr>
        <p:spPr/>
        <p:txBody>
          <a:bodyPr anchor="b">
            <a:normAutofit/>
          </a:bodyPr>
          <a:lstStyle/>
          <a:p>
            <a:r>
              <a:rPr lang="en-US">
                <a:ea typeface="Segoe UI"/>
                <a:cs typeface="Segoe UI"/>
              </a:rPr>
              <a:t>Temporary Safe Stay Area</a:t>
            </a:r>
            <a:r>
              <a:rPr lang="en-US"/>
              <a:t> – Enforcement</a:t>
            </a:r>
          </a:p>
        </p:txBody>
      </p:sp>
      <p:pic>
        <p:nvPicPr>
          <p:cNvPr id="2" name="Graphic 1" descr="Clipboard Mixed with solid fill">
            <a:extLst>
              <a:ext uri="{FF2B5EF4-FFF2-40B4-BE49-F238E27FC236}">
                <a16:creationId xmlns:a16="http://schemas.microsoft.com/office/drawing/2014/main" id="{262FDE81-F6D8-B4E5-201F-32BEE049DEC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60399" y="1457858"/>
            <a:ext cx="3942284" cy="3942284"/>
          </a:xfrm>
          <a:prstGeom prst="rect">
            <a:avLst/>
          </a:prstGeom>
        </p:spPr>
      </p:pic>
      <p:pic>
        <p:nvPicPr>
          <p:cNvPr id="3" name="Picture 2">
            <a:extLst>
              <a:ext uri="{FF2B5EF4-FFF2-40B4-BE49-F238E27FC236}">
                <a16:creationId xmlns:a16="http://schemas.microsoft.com/office/drawing/2014/main" id="{14BA25CF-0C1A-479A-15CA-96F7D77CFE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040869"/>
            <a:ext cx="1038726" cy="81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52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ED24-DA93-AF3F-7566-15019BB3C8B8}"/>
              </a:ext>
            </a:extLst>
          </p:cNvPr>
          <p:cNvSpPr>
            <a:spLocks noGrp="1"/>
          </p:cNvSpPr>
          <p:nvPr>
            <p:ph type="title"/>
          </p:nvPr>
        </p:nvSpPr>
        <p:spPr/>
        <p:txBody>
          <a:bodyPr anchor="b">
            <a:noAutofit/>
          </a:bodyPr>
          <a:lstStyle/>
          <a:p>
            <a:r>
              <a:rPr lang="en-US">
                <a:latin typeface="Arial"/>
                <a:cs typeface="Arial"/>
              </a:rPr>
              <a:t>Operational</a:t>
            </a:r>
            <a:r>
              <a:rPr lang="en-US" sz="3600" b="1">
                <a:latin typeface="Arial"/>
                <a:cs typeface="Arial"/>
              </a:rPr>
              <a:t> Expenses – City &amp; County</a:t>
            </a:r>
          </a:p>
        </p:txBody>
      </p:sp>
      <p:graphicFrame>
        <p:nvGraphicFramePr>
          <p:cNvPr id="4" name="Content Placeholder 3">
            <a:extLst>
              <a:ext uri="{FF2B5EF4-FFF2-40B4-BE49-F238E27FC236}">
                <a16:creationId xmlns:a16="http://schemas.microsoft.com/office/drawing/2014/main" id="{1520004F-0612-A3B1-3ED1-D4F34CDD811A}"/>
              </a:ext>
            </a:extLst>
          </p:cNvPr>
          <p:cNvGraphicFramePr>
            <a:graphicFrameLocks noGrp="1"/>
          </p:cNvGraphicFramePr>
          <p:nvPr>
            <p:ph sz="half" idx="1"/>
            <p:extLst>
              <p:ext uri="{D42A27DB-BD31-4B8C-83A1-F6EECF244321}">
                <p14:modId xmlns:p14="http://schemas.microsoft.com/office/powerpoint/2010/main" val="2609801898"/>
              </p:ext>
            </p:extLst>
          </p:nvPr>
        </p:nvGraphicFramePr>
        <p:xfrm>
          <a:off x="1038726" y="1173112"/>
          <a:ext cx="8800907" cy="4873426"/>
        </p:xfrm>
        <a:graphic>
          <a:graphicData uri="http://schemas.openxmlformats.org/drawingml/2006/table">
            <a:tbl>
              <a:tblPr firstRow="1" bandRow="1">
                <a:tableStyleId>{0660B408-B3CF-4A94-85FC-2B1E0A45F4A2}</a:tableStyleId>
              </a:tblPr>
              <a:tblGrid>
                <a:gridCol w="2215491">
                  <a:extLst>
                    <a:ext uri="{9D8B030D-6E8A-4147-A177-3AD203B41FA5}">
                      <a16:colId xmlns:a16="http://schemas.microsoft.com/office/drawing/2014/main" val="1182523022"/>
                    </a:ext>
                  </a:extLst>
                </a:gridCol>
                <a:gridCol w="2183483">
                  <a:extLst>
                    <a:ext uri="{9D8B030D-6E8A-4147-A177-3AD203B41FA5}">
                      <a16:colId xmlns:a16="http://schemas.microsoft.com/office/drawing/2014/main" val="3240081902"/>
                    </a:ext>
                  </a:extLst>
                </a:gridCol>
                <a:gridCol w="2215491">
                  <a:extLst>
                    <a:ext uri="{9D8B030D-6E8A-4147-A177-3AD203B41FA5}">
                      <a16:colId xmlns:a16="http://schemas.microsoft.com/office/drawing/2014/main" val="3797486141"/>
                    </a:ext>
                  </a:extLst>
                </a:gridCol>
                <a:gridCol w="2186442">
                  <a:extLst>
                    <a:ext uri="{9D8B030D-6E8A-4147-A177-3AD203B41FA5}">
                      <a16:colId xmlns:a16="http://schemas.microsoft.com/office/drawing/2014/main" val="2956261489"/>
                    </a:ext>
                  </a:extLst>
                </a:gridCol>
              </a:tblGrid>
              <a:tr h="422356">
                <a:tc>
                  <a:txBody>
                    <a:bodyPr/>
                    <a:lstStyle/>
                    <a:p>
                      <a:pPr algn="ctr"/>
                      <a:r>
                        <a:rPr lang="en-US" sz="2000"/>
                        <a:t>CATEGORY</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a:t>FY ’25</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a:t>FY ‘26 (6 months)</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a:t>TOTAL</a:t>
                      </a:r>
                      <a:endParaRPr lang="en-US" sz="2000">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17804593"/>
                  </a:ext>
                </a:extLst>
              </a:tr>
              <a:tr h="739124">
                <a:tc>
                  <a:txBody>
                    <a:bodyPr/>
                    <a:lstStyle/>
                    <a:p>
                      <a:pPr algn="l"/>
                      <a:r>
                        <a:rPr lang="en-US" sz="2000"/>
                        <a:t>Water</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$34,255</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$30,750</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$65,005</a:t>
                      </a:r>
                      <a:endParaRPr lang="en-US" sz="2000">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35382520"/>
                  </a:ext>
                </a:extLst>
              </a:tr>
              <a:tr h="963502">
                <a:tc>
                  <a:txBody>
                    <a:bodyPr/>
                    <a:lstStyle/>
                    <a:p>
                      <a:pPr algn="l"/>
                      <a:r>
                        <a:rPr lang="en-US" sz="2000"/>
                        <a:t>Portable Toilets &amp; Handwashing Stations</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$19,450</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$10,800</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$30,250</a:t>
                      </a:r>
                      <a:endParaRPr lang="en-US" sz="2000">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47785597"/>
                  </a:ext>
                </a:extLst>
              </a:tr>
              <a:tr h="422356">
                <a:tc>
                  <a:txBody>
                    <a:bodyPr/>
                    <a:lstStyle/>
                    <a:p>
                      <a:pPr algn="l"/>
                      <a:r>
                        <a:rPr lang="en-US" sz="2000"/>
                        <a:t>Dumpsters</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$10,189</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$11,470</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$21,659</a:t>
                      </a:r>
                      <a:endParaRPr lang="en-US" sz="2000">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0409298"/>
                  </a:ext>
                </a:extLst>
              </a:tr>
              <a:tr h="422356">
                <a:tc>
                  <a:txBody>
                    <a:bodyPr/>
                    <a:lstStyle/>
                    <a:p>
                      <a:pPr algn="l"/>
                      <a:r>
                        <a:rPr lang="en-US" sz="2000"/>
                        <a:t>Security</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$65,821</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$50,343</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$116,164</a:t>
                      </a: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1704924"/>
                  </a:ext>
                </a:extLst>
              </a:tr>
              <a:tr h="422356">
                <a:tc>
                  <a:txBody>
                    <a:bodyPr/>
                    <a:lstStyle/>
                    <a:p>
                      <a:pPr algn="l"/>
                      <a:r>
                        <a:rPr lang="en-US" sz="2000"/>
                        <a:t>General Trash / Cleanup </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$457,004</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a:t>
                      </a:r>
                      <a:r>
                        <a:rPr lang="en-US" sz="2000" b="0"/>
                        <a:t>228,501</a:t>
                      </a:r>
                      <a:endParaRPr lang="en-US" sz="2000" b="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$685,505</a:t>
                      </a:r>
                      <a:endParaRPr lang="en-US" sz="2000">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6802507"/>
                  </a:ext>
                </a:extLst>
              </a:tr>
              <a:tr h="739124">
                <a:tc>
                  <a:txBody>
                    <a:bodyPr/>
                    <a:lstStyle/>
                    <a:p>
                      <a:pPr algn="l"/>
                      <a:r>
                        <a:rPr lang="en-US" sz="2000"/>
                        <a:t>Misc (fire gates, eco blocks, etc.)</a:t>
                      </a:r>
                      <a:endParaRPr lang="en-US" sz="2000">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$45,741</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$4,550</a:t>
                      </a:r>
                      <a:endParaRPr lang="en-US" sz="2000">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a:t>$50,291</a:t>
                      </a:r>
                      <a:endParaRPr lang="en-US" sz="2000">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2407680"/>
                  </a:ext>
                </a:extLst>
              </a:tr>
              <a:tr h="382761">
                <a:tc>
                  <a:txBody>
                    <a:bodyPr/>
                    <a:lstStyle/>
                    <a:p>
                      <a:pPr algn="l"/>
                      <a:r>
                        <a:rPr lang="en-US" sz="2000" b="1"/>
                        <a:t>TOTAL</a:t>
                      </a:r>
                      <a:endParaRPr lang="en-US" sz="2000" b="1">
                        <a:latin typeface="Calibri"/>
                      </a:endParaRPr>
                    </a:p>
                  </a:txBody>
                  <a:tcPr marL="99771" marR="99771" marT="49885" marB="4988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b="1"/>
                        <a:t>$512,379</a:t>
                      </a:r>
                      <a:endParaRPr lang="en-US" sz="2000" b="1">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b="1"/>
                        <a:t>$336,414</a:t>
                      </a:r>
                      <a:endParaRPr lang="en-US" sz="2000" b="1">
                        <a:latin typeface="Calibri"/>
                      </a:endParaRPr>
                    </a:p>
                  </a:txBody>
                  <a:tcPr marL="99771" marR="99771" marT="49885" marB="498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2000" b="1"/>
                        <a:t>$848,793</a:t>
                      </a:r>
                      <a:endParaRPr lang="en-US" sz="2000" b="1">
                        <a:latin typeface="Calibri"/>
                      </a:endParaRPr>
                    </a:p>
                  </a:txBody>
                  <a:tcPr marL="99771" marR="99771" marT="49885" marB="4988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6895324"/>
                  </a:ext>
                </a:extLst>
              </a:tr>
            </a:tbl>
          </a:graphicData>
        </a:graphic>
      </p:graphicFrame>
      <p:sp>
        <p:nvSpPr>
          <p:cNvPr id="3" name="TextBox 2">
            <a:extLst>
              <a:ext uri="{FF2B5EF4-FFF2-40B4-BE49-F238E27FC236}">
                <a16:creationId xmlns:a16="http://schemas.microsoft.com/office/drawing/2014/main" id="{CD72AFC1-8A44-92BD-EE37-A4E80690EDC0}"/>
              </a:ext>
            </a:extLst>
          </p:cNvPr>
          <p:cNvSpPr txBox="1"/>
          <p:nvPr/>
        </p:nvSpPr>
        <p:spPr>
          <a:xfrm>
            <a:off x="1038726" y="6058960"/>
            <a:ext cx="89025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*Total Expenses by both City &amp; County.  Does not include City &amp; County staff time or other allocation costs. </a:t>
            </a:r>
            <a:endParaRPr lang="en-US" sz="1400"/>
          </a:p>
        </p:txBody>
      </p:sp>
      <p:sp>
        <p:nvSpPr>
          <p:cNvPr id="6" name="Right Brace 5">
            <a:extLst>
              <a:ext uri="{FF2B5EF4-FFF2-40B4-BE49-F238E27FC236}">
                <a16:creationId xmlns:a16="http://schemas.microsoft.com/office/drawing/2014/main" id="{2B44E263-9081-3511-B8A1-8CD0E25740DA}"/>
              </a:ext>
            </a:extLst>
          </p:cNvPr>
          <p:cNvSpPr/>
          <p:nvPr/>
        </p:nvSpPr>
        <p:spPr>
          <a:xfrm>
            <a:off x="9839633" y="1601635"/>
            <a:ext cx="453957" cy="25745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FE842C3-86C9-3A25-1438-5E00E0D517BC}"/>
              </a:ext>
            </a:extLst>
          </p:cNvPr>
          <p:cNvSpPr txBox="1"/>
          <p:nvPr/>
        </p:nvSpPr>
        <p:spPr>
          <a:xfrm>
            <a:off x="10274542" y="2105561"/>
            <a:ext cx="1862638" cy="1077218"/>
          </a:xfrm>
          <a:prstGeom prst="rect">
            <a:avLst/>
          </a:prstGeom>
          <a:noFill/>
        </p:spPr>
        <p:txBody>
          <a:bodyPr wrap="square" rtlCol="0">
            <a:spAutoFit/>
          </a:bodyPr>
          <a:lstStyle/>
          <a:p>
            <a:r>
              <a:rPr lang="en-US" sz="1600"/>
              <a:t>City/County Shared Expenses through Intergovernmental Agreement (IGA)</a:t>
            </a:r>
          </a:p>
        </p:txBody>
      </p:sp>
    </p:spTree>
    <p:extLst>
      <p:ext uri="{BB962C8B-B14F-4D97-AF65-F5344CB8AC3E}">
        <p14:creationId xmlns:p14="http://schemas.microsoft.com/office/powerpoint/2010/main" val="361150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6A41E8-B3AC-3A4D-5D96-33C1F7216597}"/>
              </a:ext>
            </a:extLst>
          </p:cNvPr>
          <p:cNvSpPr>
            <a:spLocks noGrp="1"/>
          </p:cNvSpPr>
          <p:nvPr>
            <p:ph type="title"/>
          </p:nvPr>
        </p:nvSpPr>
        <p:spPr>
          <a:xfrm>
            <a:off x="831850" y="491263"/>
            <a:ext cx="11360150" cy="591673"/>
          </a:xfrm>
        </p:spPr>
        <p:txBody>
          <a:bodyPr>
            <a:normAutofit/>
          </a:bodyPr>
          <a:lstStyle/>
          <a:p>
            <a:r>
              <a:rPr lang="en-US">
                <a:latin typeface="Arial Bold"/>
                <a:cs typeface="Arial Bold"/>
              </a:rPr>
              <a:t>Housing-focused Case Management - HSGP</a:t>
            </a:r>
          </a:p>
        </p:txBody>
      </p:sp>
      <p:sp>
        <p:nvSpPr>
          <p:cNvPr id="16" name="Date Placeholder 4">
            <a:extLst>
              <a:ext uri="{FF2B5EF4-FFF2-40B4-BE49-F238E27FC236}">
                <a16:creationId xmlns:a16="http://schemas.microsoft.com/office/drawing/2014/main" id="{1405EA77-919D-0791-0A21-F406928138DF}"/>
              </a:ext>
            </a:extLst>
          </p:cNvPr>
          <p:cNvSpPr>
            <a:spLocks noGrp="1"/>
          </p:cNvSpPr>
          <p:nvPr>
            <p:ph type="dt" sz="half" idx="4294967295"/>
          </p:nvPr>
        </p:nvSpPr>
        <p:spPr>
          <a:xfrm>
            <a:off x="1652649" y="6001612"/>
            <a:ext cx="5033496" cy="365125"/>
          </a:xfrm>
          <a:prstGeom prst="rect">
            <a:avLst/>
          </a:prstGeom>
        </p:spPr>
        <p:txBody>
          <a:bodyPr/>
          <a:lstStyle/>
          <a:p>
            <a:pPr>
              <a:spcAft>
                <a:spcPts val="600"/>
              </a:spcAft>
            </a:pPr>
            <a:r>
              <a:rPr lang="en-US"/>
              <a:t>Houseless Services Grant Program (HSGP)</a:t>
            </a:r>
          </a:p>
          <a:p>
            <a:pPr>
              <a:spcAft>
                <a:spcPts val="600"/>
              </a:spcAft>
            </a:pPr>
            <a:r>
              <a:rPr lang="en-US"/>
              <a:t>Jan. 16, 2026</a:t>
            </a:r>
          </a:p>
        </p:txBody>
      </p:sp>
      <p:graphicFrame>
        <p:nvGraphicFramePr>
          <p:cNvPr id="4" name="Content Placeholder 3">
            <a:extLst>
              <a:ext uri="{FF2B5EF4-FFF2-40B4-BE49-F238E27FC236}">
                <a16:creationId xmlns:a16="http://schemas.microsoft.com/office/drawing/2014/main" id="{F27B9ED8-7BB2-A7A3-25C2-DB354044C6C6}"/>
              </a:ext>
            </a:extLst>
          </p:cNvPr>
          <p:cNvGraphicFramePr>
            <a:graphicFrameLocks noGrp="1"/>
          </p:cNvGraphicFramePr>
          <p:nvPr>
            <p:ph sz="half" idx="1"/>
            <p:extLst>
              <p:ext uri="{D42A27DB-BD31-4B8C-83A1-F6EECF244321}">
                <p14:modId xmlns:p14="http://schemas.microsoft.com/office/powerpoint/2010/main" val="2766374355"/>
              </p:ext>
            </p:extLst>
          </p:nvPr>
        </p:nvGraphicFramePr>
        <p:xfrm>
          <a:off x="1652649" y="1256805"/>
          <a:ext cx="7445655" cy="4665386"/>
        </p:xfrm>
        <a:graphic>
          <a:graphicData uri="http://schemas.openxmlformats.org/drawingml/2006/table">
            <a:tbl>
              <a:tblPr firstRow="1" bandRow="1">
                <a:tableStyleId>{0660B408-B3CF-4A94-85FC-2B1E0A45F4A2}</a:tableStyleId>
              </a:tblPr>
              <a:tblGrid>
                <a:gridCol w="4203831">
                  <a:extLst>
                    <a:ext uri="{9D8B030D-6E8A-4147-A177-3AD203B41FA5}">
                      <a16:colId xmlns:a16="http://schemas.microsoft.com/office/drawing/2014/main" val="2999892335"/>
                    </a:ext>
                  </a:extLst>
                </a:gridCol>
                <a:gridCol w="3241824">
                  <a:extLst>
                    <a:ext uri="{9D8B030D-6E8A-4147-A177-3AD203B41FA5}">
                      <a16:colId xmlns:a16="http://schemas.microsoft.com/office/drawing/2014/main" val="1923824344"/>
                    </a:ext>
                  </a:extLst>
                </a:gridCol>
              </a:tblGrid>
              <a:tr h="366243">
                <a:tc>
                  <a:txBody>
                    <a:bodyPr/>
                    <a:lstStyle/>
                    <a:p>
                      <a:pPr algn="ctr" fontAlgn="base">
                        <a:lnSpc>
                          <a:spcPts val="1950"/>
                        </a:lnSpc>
                        <a:buNone/>
                      </a:pPr>
                      <a:r>
                        <a:rPr lang="en-US" sz="2000" b="1">
                          <a:solidFill>
                            <a:schemeClr val="bg1"/>
                          </a:solidFill>
                          <a:effectLst/>
                        </a:rPr>
                        <a:t>Grantees</a:t>
                      </a:r>
                      <a:endParaRPr lang="en-US" sz="2000">
                        <a:solidFill>
                          <a:schemeClr val="bg1"/>
                        </a:solidFill>
                        <a:effectLst/>
                      </a:endParaRPr>
                    </a:p>
                  </a:txBody>
                  <a:tcPr marL="146405" marR="87839" marT="87839" marB="87839" anchor="ctr"/>
                </a:tc>
                <a:tc>
                  <a:txBody>
                    <a:bodyPr/>
                    <a:lstStyle/>
                    <a:p>
                      <a:pPr marL="0" lvl="0" indent="461963" algn="l">
                        <a:lnSpc>
                          <a:spcPts val="1950"/>
                        </a:lnSpc>
                        <a:buNone/>
                      </a:pPr>
                      <a:r>
                        <a:rPr lang="en-US" sz="2000" b="1">
                          <a:solidFill>
                            <a:schemeClr val="bg1"/>
                          </a:solidFill>
                          <a:effectLst/>
                        </a:rPr>
                        <a:t>Grant Amounts</a:t>
                      </a:r>
                    </a:p>
                  </a:txBody>
                  <a:tcPr marL="146404" marR="87839" marT="87839" marB="87839" anchor="ctr"/>
                </a:tc>
                <a:extLst>
                  <a:ext uri="{0D108BD9-81ED-4DB2-BD59-A6C34878D82A}">
                    <a16:rowId xmlns:a16="http://schemas.microsoft.com/office/drawing/2014/main" val="3455463702"/>
                  </a:ext>
                </a:extLst>
              </a:tr>
              <a:tr h="529019">
                <a:tc>
                  <a:txBody>
                    <a:bodyPr/>
                    <a:lstStyle/>
                    <a:p>
                      <a:pPr algn="l" fontAlgn="base">
                        <a:lnSpc>
                          <a:spcPts val="1950"/>
                        </a:lnSpc>
                        <a:buNone/>
                      </a:pPr>
                      <a:r>
                        <a:rPr lang="en-US" sz="2000" err="1">
                          <a:solidFill>
                            <a:srgbClr val="262626"/>
                          </a:solidFill>
                          <a:effectLst/>
                        </a:rPr>
                        <a:t>NeighborImpact</a:t>
                      </a:r>
                      <a:endParaRPr lang="en-US" sz="2000">
                        <a:effectLst/>
                      </a:endParaRPr>
                    </a:p>
                  </a:txBody>
                  <a:tcPr marL="146405" marR="87839" marT="87839" marB="87839" anchor="ctr"/>
                </a:tc>
                <a:tc>
                  <a:txBody>
                    <a:bodyPr/>
                    <a:lstStyle/>
                    <a:p>
                      <a:pPr marL="461963" lvl="0" indent="0" algn="l">
                        <a:lnSpc>
                          <a:spcPts val="1950"/>
                        </a:lnSpc>
                        <a:buNone/>
                      </a:pPr>
                      <a:r>
                        <a:rPr lang="en-US" sz="2000">
                          <a:solidFill>
                            <a:srgbClr val="262626"/>
                          </a:solidFill>
                          <a:effectLst/>
                        </a:rPr>
                        <a:t>$50,000.00 </a:t>
                      </a:r>
                      <a:endParaRPr lang="en-US" sz="2000">
                        <a:effectLst/>
                      </a:endParaRPr>
                    </a:p>
                  </a:txBody>
                  <a:tcPr marL="146404" marR="87839" marT="87839" marB="87839" anchor="ctr"/>
                </a:tc>
                <a:extLst>
                  <a:ext uri="{0D108BD9-81ED-4DB2-BD59-A6C34878D82A}">
                    <a16:rowId xmlns:a16="http://schemas.microsoft.com/office/drawing/2014/main" val="544164250"/>
                  </a:ext>
                </a:extLst>
              </a:tr>
              <a:tr h="529019">
                <a:tc>
                  <a:txBody>
                    <a:bodyPr/>
                    <a:lstStyle/>
                    <a:p>
                      <a:pPr algn="l" fontAlgn="base">
                        <a:lnSpc>
                          <a:spcPts val="1950"/>
                        </a:lnSpc>
                        <a:buNone/>
                      </a:pPr>
                      <a:r>
                        <a:rPr lang="en-US" sz="2000">
                          <a:solidFill>
                            <a:srgbClr val="262626"/>
                          </a:solidFill>
                          <a:effectLst/>
                        </a:rPr>
                        <a:t>Central Oregon Villages</a:t>
                      </a:r>
                      <a:endParaRPr lang="en-US" sz="2000">
                        <a:effectLst/>
                      </a:endParaRPr>
                    </a:p>
                  </a:txBody>
                  <a:tcPr marL="146405" marR="87839" marT="87839" marB="87839" anchor="ctr"/>
                </a:tc>
                <a:tc>
                  <a:txBody>
                    <a:bodyPr/>
                    <a:lstStyle/>
                    <a:p>
                      <a:pPr marL="0" lvl="0" indent="461963" algn="l">
                        <a:lnSpc>
                          <a:spcPts val="1950"/>
                        </a:lnSpc>
                        <a:buNone/>
                      </a:pPr>
                      <a:r>
                        <a:rPr lang="en-US" sz="2000">
                          <a:solidFill>
                            <a:srgbClr val="262626"/>
                          </a:solidFill>
                          <a:effectLst/>
                        </a:rPr>
                        <a:t>$183,863.00 </a:t>
                      </a:r>
                      <a:endParaRPr lang="en-US" sz="2000">
                        <a:effectLst/>
                      </a:endParaRPr>
                    </a:p>
                  </a:txBody>
                  <a:tcPr marL="146404" marR="87839" marT="87839" marB="87839" anchor="ctr"/>
                </a:tc>
                <a:extLst>
                  <a:ext uri="{0D108BD9-81ED-4DB2-BD59-A6C34878D82A}">
                    <a16:rowId xmlns:a16="http://schemas.microsoft.com/office/drawing/2014/main" val="1941796673"/>
                  </a:ext>
                </a:extLst>
              </a:tr>
              <a:tr h="529019">
                <a:tc>
                  <a:txBody>
                    <a:bodyPr/>
                    <a:lstStyle/>
                    <a:p>
                      <a:pPr algn="l" fontAlgn="base">
                        <a:lnSpc>
                          <a:spcPts val="1950"/>
                        </a:lnSpc>
                        <a:buNone/>
                      </a:pPr>
                      <a:r>
                        <a:rPr lang="en-US" sz="2000">
                          <a:solidFill>
                            <a:srgbClr val="262626"/>
                          </a:solidFill>
                          <a:effectLst/>
                        </a:rPr>
                        <a:t>Shepherd's House Ministries </a:t>
                      </a:r>
                      <a:endParaRPr lang="en-US" sz="2000">
                        <a:effectLst/>
                      </a:endParaRPr>
                    </a:p>
                  </a:txBody>
                  <a:tcPr marL="146405" marR="87839" marT="87839" marB="87839" anchor="ctr"/>
                </a:tc>
                <a:tc>
                  <a:txBody>
                    <a:bodyPr/>
                    <a:lstStyle/>
                    <a:p>
                      <a:pPr marL="0" lvl="0" indent="461963" algn="l">
                        <a:lnSpc>
                          <a:spcPts val="1950"/>
                        </a:lnSpc>
                        <a:buNone/>
                      </a:pPr>
                      <a:r>
                        <a:rPr lang="en-US" sz="2000">
                          <a:solidFill>
                            <a:srgbClr val="262626"/>
                          </a:solidFill>
                          <a:effectLst/>
                        </a:rPr>
                        <a:t>$294,507.00 </a:t>
                      </a:r>
                      <a:endParaRPr lang="en-US" sz="2000">
                        <a:effectLst/>
                      </a:endParaRPr>
                    </a:p>
                  </a:txBody>
                  <a:tcPr marL="146404" marR="87839" marT="87839" marB="87839" anchor="ctr"/>
                </a:tc>
                <a:extLst>
                  <a:ext uri="{0D108BD9-81ED-4DB2-BD59-A6C34878D82A}">
                    <a16:rowId xmlns:a16="http://schemas.microsoft.com/office/drawing/2014/main" val="2411007880"/>
                  </a:ext>
                </a:extLst>
              </a:tr>
              <a:tr h="529019">
                <a:tc>
                  <a:txBody>
                    <a:bodyPr/>
                    <a:lstStyle/>
                    <a:p>
                      <a:pPr algn="l" fontAlgn="base">
                        <a:lnSpc>
                          <a:spcPts val="1950"/>
                        </a:lnSpc>
                        <a:buNone/>
                      </a:pPr>
                      <a:r>
                        <a:rPr lang="en-US" sz="2000">
                          <a:solidFill>
                            <a:srgbClr val="262626"/>
                          </a:solidFill>
                          <a:effectLst/>
                        </a:rPr>
                        <a:t>REACH</a:t>
                      </a:r>
                      <a:endParaRPr lang="en-US" sz="2000">
                        <a:effectLst/>
                      </a:endParaRPr>
                    </a:p>
                  </a:txBody>
                  <a:tcPr marL="146405" marR="87839" marT="87839" marB="87839" anchor="ctr"/>
                </a:tc>
                <a:tc>
                  <a:txBody>
                    <a:bodyPr/>
                    <a:lstStyle/>
                    <a:p>
                      <a:pPr marL="0" lvl="0" indent="461963" algn="l">
                        <a:lnSpc>
                          <a:spcPts val="1950"/>
                        </a:lnSpc>
                        <a:buNone/>
                      </a:pPr>
                      <a:r>
                        <a:rPr lang="en-US" sz="2000">
                          <a:solidFill>
                            <a:srgbClr val="262626"/>
                          </a:solidFill>
                          <a:effectLst/>
                        </a:rPr>
                        <a:t>$419,729.46</a:t>
                      </a:r>
                      <a:endParaRPr lang="en-US" sz="2000">
                        <a:effectLst/>
                      </a:endParaRPr>
                    </a:p>
                  </a:txBody>
                  <a:tcPr marL="146404" marR="87839" marT="87839" marB="87839" anchor="ctr"/>
                </a:tc>
                <a:extLst>
                  <a:ext uri="{0D108BD9-81ED-4DB2-BD59-A6C34878D82A}">
                    <a16:rowId xmlns:a16="http://schemas.microsoft.com/office/drawing/2014/main" val="626290755"/>
                  </a:ext>
                </a:extLst>
              </a:tr>
              <a:tr h="529019">
                <a:tc>
                  <a:txBody>
                    <a:bodyPr/>
                    <a:lstStyle/>
                    <a:p>
                      <a:pPr algn="l" fontAlgn="base">
                        <a:lnSpc>
                          <a:spcPts val="1950"/>
                        </a:lnSpc>
                        <a:buNone/>
                      </a:pPr>
                      <a:r>
                        <a:rPr lang="en-US" sz="2000">
                          <a:solidFill>
                            <a:srgbClr val="262626"/>
                          </a:solidFill>
                          <a:effectLst/>
                        </a:rPr>
                        <a:t>Home More Network</a:t>
                      </a:r>
                      <a:endParaRPr lang="en-US" sz="2000">
                        <a:effectLst/>
                      </a:endParaRPr>
                    </a:p>
                  </a:txBody>
                  <a:tcPr marL="146405" marR="87839" marT="87839" marB="87839" anchor="ctr"/>
                </a:tc>
                <a:tc>
                  <a:txBody>
                    <a:bodyPr/>
                    <a:lstStyle/>
                    <a:p>
                      <a:pPr marL="0" lvl="0" indent="461963" algn="l">
                        <a:lnSpc>
                          <a:spcPts val="1950"/>
                        </a:lnSpc>
                        <a:buNone/>
                      </a:pPr>
                      <a:r>
                        <a:rPr lang="en-US" sz="2000">
                          <a:solidFill>
                            <a:srgbClr val="262626"/>
                          </a:solidFill>
                          <a:effectLst/>
                        </a:rPr>
                        <a:t>$18,401.54</a:t>
                      </a:r>
                      <a:endParaRPr lang="en-US" sz="2000">
                        <a:effectLst/>
                      </a:endParaRPr>
                    </a:p>
                  </a:txBody>
                  <a:tcPr marL="146404" marR="87839" marT="87839" marB="87839" anchor="ctr"/>
                </a:tc>
                <a:extLst>
                  <a:ext uri="{0D108BD9-81ED-4DB2-BD59-A6C34878D82A}">
                    <a16:rowId xmlns:a16="http://schemas.microsoft.com/office/drawing/2014/main" val="3906445695"/>
                  </a:ext>
                </a:extLst>
              </a:tr>
              <a:tr h="529019">
                <a:tc>
                  <a:txBody>
                    <a:bodyPr/>
                    <a:lstStyle/>
                    <a:p>
                      <a:pPr algn="l" fontAlgn="base">
                        <a:lnSpc>
                          <a:spcPts val="1950"/>
                        </a:lnSpc>
                        <a:buNone/>
                      </a:pPr>
                      <a:r>
                        <a:rPr lang="en-US" sz="2000">
                          <a:solidFill>
                            <a:srgbClr val="262626"/>
                          </a:solidFill>
                          <a:effectLst/>
                        </a:rPr>
                        <a:t>Companion Animal Medical Project </a:t>
                      </a:r>
                      <a:endParaRPr lang="en-US" sz="2000">
                        <a:effectLst/>
                      </a:endParaRPr>
                    </a:p>
                  </a:txBody>
                  <a:tcPr marL="146405" marR="87839" marT="87839" marB="87839" anchor="ctr"/>
                </a:tc>
                <a:tc>
                  <a:txBody>
                    <a:bodyPr/>
                    <a:lstStyle/>
                    <a:p>
                      <a:pPr marL="0" lvl="0" indent="461963" algn="l">
                        <a:lnSpc>
                          <a:spcPts val="1950"/>
                        </a:lnSpc>
                        <a:buNone/>
                      </a:pPr>
                      <a:r>
                        <a:rPr lang="en-US" sz="2000">
                          <a:solidFill>
                            <a:srgbClr val="262626"/>
                          </a:solidFill>
                          <a:effectLst/>
                        </a:rPr>
                        <a:t>$100,000.00 </a:t>
                      </a:r>
                      <a:endParaRPr lang="en-US" sz="2000">
                        <a:effectLst/>
                      </a:endParaRPr>
                    </a:p>
                  </a:txBody>
                  <a:tcPr marL="146404" marR="87839" marT="87839" marB="87839" anchor="ctr"/>
                </a:tc>
                <a:extLst>
                  <a:ext uri="{0D108BD9-81ED-4DB2-BD59-A6C34878D82A}">
                    <a16:rowId xmlns:a16="http://schemas.microsoft.com/office/drawing/2014/main" val="3927808077"/>
                  </a:ext>
                </a:extLst>
              </a:tr>
              <a:tr h="529019">
                <a:tc>
                  <a:txBody>
                    <a:bodyPr/>
                    <a:lstStyle/>
                    <a:p>
                      <a:pPr algn="l" fontAlgn="base">
                        <a:lnSpc>
                          <a:spcPts val="1950"/>
                        </a:lnSpc>
                        <a:buNone/>
                      </a:pPr>
                      <a:r>
                        <a:rPr lang="en-US" sz="2000">
                          <a:solidFill>
                            <a:srgbClr val="262626"/>
                          </a:solidFill>
                          <a:effectLst/>
                        </a:rPr>
                        <a:t>Mosaic Community Health</a:t>
                      </a:r>
                      <a:endParaRPr lang="en-US" sz="2000">
                        <a:effectLst/>
                      </a:endParaRPr>
                    </a:p>
                  </a:txBody>
                  <a:tcPr marL="146405" marR="87839" marT="87839" marB="87839" anchor="ctr"/>
                </a:tc>
                <a:tc>
                  <a:txBody>
                    <a:bodyPr/>
                    <a:lstStyle/>
                    <a:p>
                      <a:pPr marL="0" lvl="0" indent="461963" algn="l">
                        <a:lnSpc>
                          <a:spcPts val="1950"/>
                        </a:lnSpc>
                        <a:buNone/>
                      </a:pPr>
                      <a:r>
                        <a:rPr lang="en-US" sz="2000">
                          <a:solidFill>
                            <a:srgbClr val="262626"/>
                          </a:solidFill>
                          <a:effectLst/>
                        </a:rPr>
                        <a:t>$135,906.00 </a:t>
                      </a:r>
                      <a:endParaRPr lang="en-US" sz="2000">
                        <a:effectLst/>
                      </a:endParaRPr>
                    </a:p>
                  </a:txBody>
                  <a:tcPr marL="146404" marR="87839" marT="87839" marB="87839" anchor="ctr"/>
                </a:tc>
                <a:extLst>
                  <a:ext uri="{0D108BD9-81ED-4DB2-BD59-A6C34878D82A}">
                    <a16:rowId xmlns:a16="http://schemas.microsoft.com/office/drawing/2014/main" val="4254379196"/>
                  </a:ext>
                </a:extLst>
              </a:tr>
              <a:tr h="529019">
                <a:tc>
                  <a:txBody>
                    <a:bodyPr/>
                    <a:lstStyle/>
                    <a:p>
                      <a:pPr algn="l" fontAlgn="base">
                        <a:lnSpc>
                          <a:spcPts val="1950"/>
                        </a:lnSpc>
                        <a:buNone/>
                      </a:pPr>
                      <a:r>
                        <a:rPr lang="en-US" sz="2000" b="1">
                          <a:solidFill>
                            <a:srgbClr val="262626"/>
                          </a:solidFill>
                          <a:effectLst/>
                        </a:rPr>
                        <a:t>TOTAL </a:t>
                      </a:r>
                      <a:endParaRPr lang="en-US" sz="2000">
                        <a:effectLst/>
                      </a:endParaRPr>
                    </a:p>
                  </a:txBody>
                  <a:tcPr marL="146405" marR="87839" marT="87839" marB="87839" anchor="ctr"/>
                </a:tc>
                <a:tc>
                  <a:txBody>
                    <a:bodyPr/>
                    <a:lstStyle/>
                    <a:p>
                      <a:pPr marL="0" lvl="0" indent="461963" algn="l">
                        <a:lnSpc>
                          <a:spcPts val="1950"/>
                        </a:lnSpc>
                        <a:buNone/>
                      </a:pPr>
                      <a:r>
                        <a:rPr lang="en-US" sz="2000" b="1">
                          <a:solidFill>
                            <a:srgbClr val="262626"/>
                          </a:solidFill>
                          <a:effectLst/>
                        </a:rPr>
                        <a:t>$1,202,407.00 </a:t>
                      </a:r>
                      <a:endParaRPr lang="en-US" sz="2000">
                        <a:effectLst/>
                      </a:endParaRPr>
                    </a:p>
                  </a:txBody>
                  <a:tcPr marL="146404" marR="87839" marT="87839" marB="87839" anchor="ctr"/>
                </a:tc>
                <a:extLst>
                  <a:ext uri="{0D108BD9-81ED-4DB2-BD59-A6C34878D82A}">
                    <a16:rowId xmlns:a16="http://schemas.microsoft.com/office/drawing/2014/main" val="4252524704"/>
                  </a:ext>
                </a:extLst>
              </a:tr>
            </a:tbl>
          </a:graphicData>
        </a:graphic>
      </p:graphicFrame>
    </p:spTree>
    <p:extLst>
      <p:ext uri="{BB962C8B-B14F-4D97-AF65-F5344CB8AC3E}">
        <p14:creationId xmlns:p14="http://schemas.microsoft.com/office/powerpoint/2010/main" val="293561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54F8F-A649-4012-C40B-4215EFDE5A43}"/>
              </a:ext>
            </a:extLst>
          </p:cNvPr>
          <p:cNvSpPr>
            <a:spLocks noGrp="1"/>
          </p:cNvSpPr>
          <p:nvPr>
            <p:ph type="title"/>
          </p:nvPr>
        </p:nvSpPr>
        <p:spPr>
          <a:xfrm>
            <a:off x="831850" y="491263"/>
            <a:ext cx="11165078" cy="591673"/>
          </a:xfrm>
        </p:spPr>
        <p:txBody>
          <a:bodyPr anchor="b">
            <a:normAutofit/>
          </a:bodyPr>
          <a:lstStyle/>
          <a:p>
            <a:r>
              <a:rPr lang="en-US"/>
              <a:t>Case Management - Dashboard</a:t>
            </a:r>
          </a:p>
        </p:txBody>
      </p:sp>
      <p:pic>
        <p:nvPicPr>
          <p:cNvPr id="9" name="Picture 8" descr="A screenshot of a data&#10;&#10;AI-generated content may be incorrect.">
            <a:extLst>
              <a:ext uri="{FF2B5EF4-FFF2-40B4-BE49-F238E27FC236}">
                <a16:creationId xmlns:a16="http://schemas.microsoft.com/office/drawing/2014/main" id="{1B71AFB1-7A0D-283D-D105-1F82842F3926}"/>
              </a:ext>
            </a:extLst>
          </p:cNvPr>
          <p:cNvPicPr>
            <a:picLocks noChangeAspect="1"/>
          </p:cNvPicPr>
          <p:nvPr/>
        </p:nvPicPr>
        <p:blipFill>
          <a:blip r:embed="rId3"/>
          <a:stretch>
            <a:fillRect/>
          </a:stretch>
        </p:blipFill>
        <p:spPr>
          <a:xfrm>
            <a:off x="1236274" y="1222589"/>
            <a:ext cx="9719451" cy="4973274"/>
          </a:xfrm>
          <a:prstGeom prst="rect">
            <a:avLst/>
          </a:prstGeom>
        </p:spPr>
      </p:pic>
      <p:sp>
        <p:nvSpPr>
          <p:cNvPr id="2" name="TextBox 1">
            <a:extLst>
              <a:ext uri="{FF2B5EF4-FFF2-40B4-BE49-F238E27FC236}">
                <a16:creationId xmlns:a16="http://schemas.microsoft.com/office/drawing/2014/main" id="{5BA72CE3-C9A8-C439-906F-4800A703D2D6}"/>
              </a:ext>
            </a:extLst>
          </p:cNvPr>
          <p:cNvSpPr txBox="1"/>
          <p:nvPr/>
        </p:nvSpPr>
        <p:spPr>
          <a:xfrm>
            <a:off x="3950637" y="6195863"/>
            <a:ext cx="4290726" cy="369332"/>
          </a:xfrm>
          <a:prstGeom prst="rect">
            <a:avLst/>
          </a:prstGeom>
          <a:noFill/>
        </p:spPr>
        <p:txBody>
          <a:bodyPr wrap="none" rtlCol="0">
            <a:spAutoFit/>
          </a:bodyPr>
          <a:lstStyle/>
          <a:p>
            <a:r>
              <a:rPr lang="en-US">
                <a:hlinkClick r:id="rId4"/>
              </a:rPr>
              <a:t>Temporary Safe Stay Area (TSSA) Dashboard</a:t>
            </a:r>
            <a:endParaRPr lang="en-US"/>
          </a:p>
        </p:txBody>
      </p:sp>
      <p:pic>
        <p:nvPicPr>
          <p:cNvPr id="3" name="Picture 2">
            <a:extLst>
              <a:ext uri="{FF2B5EF4-FFF2-40B4-BE49-F238E27FC236}">
                <a16:creationId xmlns:a16="http://schemas.microsoft.com/office/drawing/2014/main" id="{AF30B908-1C2E-686D-DE90-4BDC406BF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0869"/>
            <a:ext cx="1038726" cy="81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151635"/>
      </p:ext>
    </p:extLst>
  </p:cSld>
  <p:clrMapOvr>
    <a:masterClrMapping/>
  </p:clrMapOvr>
</p:sld>
</file>

<file path=ppt/theme/theme1.xml><?xml version="1.0" encoding="utf-8"?>
<a:theme xmlns:a="http://schemas.openxmlformats.org/drawingml/2006/main" name="COB Theme_092025">
  <a:themeElements>
    <a:clrScheme name="Juniper Shades">
      <a:dk1>
        <a:srgbClr val="000000"/>
      </a:dk1>
      <a:lt1>
        <a:srgbClr val="FFFFFF"/>
      </a:lt1>
      <a:dk2>
        <a:srgbClr val="000000"/>
      </a:dk2>
      <a:lt2>
        <a:srgbClr val="FFFFFF"/>
      </a:lt2>
      <a:accent1>
        <a:srgbClr val="084A55"/>
      </a:accent1>
      <a:accent2>
        <a:srgbClr val="00717C"/>
      </a:accent2>
      <a:accent3>
        <a:srgbClr val="83A8B0"/>
      </a:accent3>
      <a:accent4>
        <a:srgbClr val="AAC8CD"/>
      </a:accent4>
      <a:accent5>
        <a:srgbClr val="E3E0C5"/>
      </a:accent5>
      <a:accent6>
        <a:srgbClr val="E8E179"/>
      </a:accent6>
      <a:hlink>
        <a:srgbClr val="AE2024"/>
      </a:hlink>
      <a:folHlink>
        <a:srgbClr val="AE2024"/>
      </a:folHlink>
    </a:clrScheme>
    <a:fontScheme name="City of Bend 2022">
      <a:majorFont>
        <a:latin typeface="Arial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B Theme_092025" id="{AA9C0CBF-C4FE-4124-AD26-12BF96184BED}" vid="{AB656EA7-CA47-4504-9E13-14F56C30B0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a8e286-a818-4fb6-865d-50135c5adb0a" xsi:nil="true"/>
    <SharedWithUsers xmlns="77a8e286-a818-4fb6-865d-50135c5adb0a">
      <UserInfo>
        <DisplayName>René Mitchell</DisplayName>
        <AccountId>75</AccountId>
        <AccountType/>
      </UserInfo>
      <UserInfo>
        <DisplayName>Jacob Larsen</DisplayName>
        <AccountId>28</AccountId>
        <AccountType/>
      </UserInfo>
    </SharedWithUsers>
    <lcf76f155ced4ddcb4097134ff3c332f xmlns="14133136-0d9a-4eb5-8aff-5fb1fa8c4a8c">
      <Terms xmlns="http://schemas.microsoft.com/office/infopath/2007/PartnerControls"/>
    </lcf76f155ced4ddcb4097134ff3c332f>
    <MeetingDate xmlns="14133136-0d9a-4eb5-8aff-5fb1fa8c4a8c" xsi:nil="true"/>
    <ReadyforPublicPosting xmlns="14133136-0d9a-4eb5-8aff-5fb1fa8c4a8c">Review Underway</ReadyforPublicPost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5489E51259734F8B74779A4FFA52CE" ma:contentTypeVersion="15" ma:contentTypeDescription="Create a new document." ma:contentTypeScope="" ma:versionID="5279aaf5b7bd8f67bc826ff5d53b9bca">
  <xsd:schema xmlns:xsd="http://www.w3.org/2001/XMLSchema" xmlns:xs="http://www.w3.org/2001/XMLSchema" xmlns:p="http://schemas.microsoft.com/office/2006/metadata/properties" xmlns:ns2="14133136-0d9a-4eb5-8aff-5fb1fa8c4a8c" xmlns:ns3="77a8e286-a818-4fb6-865d-50135c5adb0a" targetNamespace="http://schemas.microsoft.com/office/2006/metadata/properties" ma:root="true" ma:fieldsID="c73d8bd46af886ac62e68ff8a8ad00d5" ns2:_="" ns3:_="">
    <xsd:import namespace="14133136-0d9a-4eb5-8aff-5fb1fa8c4a8c"/>
    <xsd:import namespace="77a8e286-a818-4fb6-865d-50135c5adb0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etingDate" minOccurs="0"/>
                <xsd:element ref="ns2:MediaServiceSearchProperties" minOccurs="0"/>
                <xsd:element ref="ns2:ReadyforPublicPos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33136-0d9a-4eb5-8aff-5fb1fa8c4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022fe-1e51-4b20-963d-b591020e5c8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etingDate" ma:index="20" nillable="true" ma:displayName="Meeting Date" ma:format="DateOnly" ma:internalName="MeetingDate">
      <xsd:simpleType>
        <xsd:restriction base="dms:DateTim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ReadyforPublicPosting" ma:index="22" nillable="true" ma:displayName="Ready for Public Posting" ma:default="Review Underway" ma:description="Housing Division Manager reviewed the presentation, and it is ready to post." ma:format="Dropdown" ma:internalName="ReadyforPublicPosting">
      <xsd:simpleType>
        <xsd:restriction base="dms:Choice">
          <xsd:enumeration value="Review Underway"/>
          <xsd:enumeration value="Addressing Comments and Edits"/>
          <xsd:enumeration value="Review 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77a8e286-a818-4fb6-865d-50135c5adb0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8c2fea-819a-4ad4-afa4-a92ab59e0293}" ma:internalName="TaxCatchAll" ma:showField="CatchAllData" ma:web="77a8e286-a818-4fb6-865d-50135c5adb0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227B8-E3A1-4671-9687-07C6C51AF493}">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a51f45c-bd16-43f6-a1a3-f40fa18eb6f7"/>
    <ds:schemaRef ds:uri="http://purl.org/dc/elements/1.1/"/>
    <ds:schemaRef ds:uri="http://schemas.microsoft.com/office/2006/metadata/properties"/>
    <ds:schemaRef ds:uri="77a8e286-a818-4fb6-865d-50135c5adb0a"/>
    <ds:schemaRef ds:uri="http://www.w3.org/XML/1998/namespace"/>
  </ds:schemaRefs>
</ds:datastoreItem>
</file>

<file path=customXml/itemProps2.xml><?xml version="1.0" encoding="utf-8"?>
<ds:datastoreItem xmlns:ds="http://schemas.openxmlformats.org/officeDocument/2006/customXml" ds:itemID="{FFC9AA9D-70E3-4B27-91A4-68AB7A1B8A2A}">
  <ds:schemaRefs>
    <ds:schemaRef ds:uri="http://schemas.microsoft.com/sharepoint/v3/contenttype/forms"/>
  </ds:schemaRefs>
</ds:datastoreItem>
</file>

<file path=customXml/itemProps3.xml><?xml version="1.0" encoding="utf-8"?>
<ds:datastoreItem xmlns:ds="http://schemas.openxmlformats.org/officeDocument/2006/customXml" ds:itemID="{B0BEE260-DC44-435A-AC88-AD79DC17094C}"/>
</file>

<file path=docProps/app.xml><?xml version="1.0" encoding="utf-8"?>
<Properties xmlns="http://schemas.openxmlformats.org/officeDocument/2006/extended-properties" xmlns:vt="http://schemas.openxmlformats.org/officeDocument/2006/docPropsVTypes">
  <Template/>
  <TotalTime>0</TotalTime>
  <Words>1374</Words>
  <Application>Microsoft Office PowerPoint</Application>
  <PresentationFormat>Widescreen</PresentationFormat>
  <Paragraphs>288</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Bold</vt:lpstr>
      <vt:lpstr>Calibri</vt:lpstr>
      <vt:lpstr>Courier New</vt:lpstr>
      <vt:lpstr>Segoe UI</vt:lpstr>
      <vt:lpstr>COB Theme_092025</vt:lpstr>
      <vt:lpstr> Temporary Safe Stay Area (TSSA) Update</vt:lpstr>
      <vt:lpstr>PowerPoint Presentation</vt:lpstr>
      <vt:lpstr>Temporary Safe Stay Area (TSSA)</vt:lpstr>
      <vt:lpstr>TSSA Timeline</vt:lpstr>
      <vt:lpstr>2026 Sectional Closure</vt:lpstr>
      <vt:lpstr>Temporary Safe Stay Area – Enforcement</vt:lpstr>
      <vt:lpstr>Operational Expenses – City &amp; County</vt:lpstr>
      <vt:lpstr>Housing-focused Case Management - HSGP</vt:lpstr>
      <vt:lpstr>Case Management - Dashboard</vt:lpstr>
      <vt:lpstr>Currently</vt:lpstr>
      <vt:lpstr>Housing</vt:lpstr>
      <vt:lpstr>Traditional Shelter Costs </vt:lpstr>
      <vt:lpstr>Safe Parking and Outdoor Shelter</vt:lpstr>
      <vt:lpstr>New Campground</vt:lpstr>
      <vt:lpstr>Temporary Safe Stay Area Continuation</vt:lpstr>
      <vt:lpstr>Anecdotal population needs </vt:lpstr>
      <vt:lpstr>Cost Comparisons Recap </vt:lpstr>
      <vt:lpstr>Funding Cliffs On the Horizon</vt:lpstr>
      <vt:lpstr>Discussion / Direction – Temporary Safe Stay Area </vt:lpstr>
      <vt:lpstr>Language Assistance Services &amp; Accommodation Information for People with Disabilities</vt:lpstr>
    </vt:vector>
  </TitlesOfParts>
  <Company>City of Bend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Fraley</dc:creator>
  <cp:lastModifiedBy>Shelly Bronson</cp:lastModifiedBy>
  <cp:revision>2</cp:revision>
  <cp:lastPrinted>2026-01-06T21:51:48Z</cp:lastPrinted>
  <dcterms:created xsi:type="dcterms:W3CDTF">2025-10-13T15:57:20Z</dcterms:created>
  <dcterms:modified xsi:type="dcterms:W3CDTF">2026-01-22T22:39:19Z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0x0101005A5489E51259734F8B74779A4FFA52CE</vt:lpwstr>
  </property>
</Properties>
</file>