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 id="2147483673" r:id="rId5"/>
    <p:sldMasterId id="2147483751" r:id="rId6"/>
    <p:sldMasterId id="2147483696" r:id="rId7"/>
    <p:sldMasterId id="2147483743" r:id="rId8"/>
    <p:sldMasterId id="2147483744" r:id="rId9"/>
  </p:sldMasterIdLst>
  <p:notesMasterIdLst>
    <p:notesMasterId r:id="rId34"/>
  </p:notesMasterIdLst>
  <p:sldIdLst>
    <p:sldId id="2147481731" r:id="rId10"/>
    <p:sldId id="2147481768" r:id="rId11"/>
    <p:sldId id="2147481764" r:id="rId12"/>
    <p:sldId id="2147481769" r:id="rId13"/>
    <p:sldId id="2147481770" r:id="rId14"/>
    <p:sldId id="2147481771" r:id="rId15"/>
    <p:sldId id="2147481772" r:id="rId16"/>
    <p:sldId id="2147481773" r:id="rId17"/>
    <p:sldId id="2147481774" r:id="rId18"/>
    <p:sldId id="2147481775" r:id="rId19"/>
    <p:sldId id="2147481776" r:id="rId20"/>
    <p:sldId id="2147481777" r:id="rId21"/>
    <p:sldId id="2147481778" r:id="rId22"/>
    <p:sldId id="2147481779" r:id="rId23"/>
    <p:sldId id="2147481780" r:id="rId24"/>
    <p:sldId id="2147481781" r:id="rId25"/>
    <p:sldId id="2147481782" r:id="rId26"/>
    <p:sldId id="2147481783" r:id="rId27"/>
    <p:sldId id="2147481788" r:id="rId28"/>
    <p:sldId id="2147481784" r:id="rId29"/>
    <p:sldId id="2147481785" r:id="rId30"/>
    <p:sldId id="2147481786" r:id="rId31"/>
    <p:sldId id="2147481787" r:id="rId32"/>
    <p:sldId id="21474817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573A8D-8197-3036-4884-179880724292}" name="Mickaela Cyrus" initials="MC" userId="S::micyrus@bendoregon.gov::05fd34c8-357e-4ad3-af1f-28e2d24a8f31" providerId="AD"/>
  <p188:author id="{163C79AD-2086-03C0-AF79-114B0E0E26E6}" name="Carey Dod" initials="CD" userId="S::cdod@bendoregon.gov::75a1260a-797f-4dd3-9a7f-75e945b46e0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96F8E"/>
    <a:srgbClr val="FAF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9" d="100"/>
          <a:sy n="99" d="100"/>
        </p:scale>
        <p:origin x="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FE1A39-3D15-46A6-9AD5-A36D9C78E9D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1A8B9A4-683C-4281-B03C-E6F150F04BE7}">
      <dgm:prSet/>
      <dgm:spPr/>
      <dgm:t>
        <a:bodyPr/>
        <a:lstStyle/>
        <a:p>
          <a:r>
            <a:rPr lang="en-US"/>
            <a:t>Create a comprehensive economic development plan and vision, which is measured by a Bend-specific economic prosperity index </a:t>
          </a:r>
        </a:p>
      </dgm:t>
    </dgm:pt>
    <dgm:pt modelId="{5443DC88-9E6A-48BE-82A1-0C049BA982AB}" type="parTrans" cxnId="{41261D22-8836-4A93-AA82-7EBDBB476AFE}">
      <dgm:prSet/>
      <dgm:spPr/>
      <dgm:t>
        <a:bodyPr/>
        <a:lstStyle/>
        <a:p>
          <a:endParaRPr lang="en-US"/>
        </a:p>
      </dgm:t>
    </dgm:pt>
    <dgm:pt modelId="{CE78BEA5-782C-4067-BD96-BCF387683199}" type="sibTrans" cxnId="{41261D22-8836-4A93-AA82-7EBDBB476AFE}">
      <dgm:prSet/>
      <dgm:spPr/>
      <dgm:t>
        <a:bodyPr/>
        <a:lstStyle/>
        <a:p>
          <a:endParaRPr lang="en-US"/>
        </a:p>
      </dgm:t>
    </dgm:pt>
    <dgm:pt modelId="{CB317FCD-8AF2-4719-9A2A-CEC0F7B7032F}">
      <dgm:prSet/>
      <dgm:spPr/>
      <dgm:t>
        <a:bodyPr/>
        <a:lstStyle/>
        <a:p>
          <a:r>
            <a:rPr lang="en-US"/>
            <a:t>Lead an effort to strengthen economic prosperity by enhancing strategic partnerships </a:t>
          </a:r>
        </a:p>
      </dgm:t>
    </dgm:pt>
    <dgm:pt modelId="{14C09034-26E1-4189-906F-1AA460E47310}" type="parTrans" cxnId="{F8E2807F-CEA6-4836-B355-37527FD95F61}">
      <dgm:prSet/>
      <dgm:spPr/>
      <dgm:t>
        <a:bodyPr/>
        <a:lstStyle/>
        <a:p>
          <a:endParaRPr lang="en-US"/>
        </a:p>
      </dgm:t>
    </dgm:pt>
    <dgm:pt modelId="{8835AC5E-86A3-4939-BC9E-EC9E71B707B3}" type="sibTrans" cxnId="{F8E2807F-CEA6-4836-B355-37527FD95F61}">
      <dgm:prSet/>
      <dgm:spPr/>
      <dgm:t>
        <a:bodyPr/>
        <a:lstStyle/>
        <a:p>
          <a:endParaRPr lang="en-US"/>
        </a:p>
      </dgm:t>
    </dgm:pt>
    <dgm:pt modelId="{04367951-E7C7-4622-92F9-C8F2B127A43E}">
      <dgm:prSet/>
      <dgm:spPr/>
      <dgm:t>
        <a:bodyPr/>
        <a:lstStyle/>
        <a:p>
          <a:r>
            <a:rPr lang="en-US"/>
            <a:t>Implement the Urban Renewal Investment Strategy as a local tool to support economic growth with a target of 200 jobs created and 500 multi-family housing units constructed in the biennium using this tool.</a:t>
          </a:r>
        </a:p>
      </dgm:t>
    </dgm:pt>
    <dgm:pt modelId="{4987102B-9E38-49E3-BC37-1330319D7150}" type="parTrans" cxnId="{DBFBD10E-AD0E-4B2F-B4EE-4DF3CC645D98}">
      <dgm:prSet/>
      <dgm:spPr/>
      <dgm:t>
        <a:bodyPr/>
        <a:lstStyle/>
        <a:p>
          <a:endParaRPr lang="en-US"/>
        </a:p>
      </dgm:t>
    </dgm:pt>
    <dgm:pt modelId="{B7988DD6-8399-491E-B8F0-B0D47F617928}" type="sibTrans" cxnId="{DBFBD10E-AD0E-4B2F-B4EE-4DF3CC645D98}">
      <dgm:prSet/>
      <dgm:spPr/>
      <dgm:t>
        <a:bodyPr/>
        <a:lstStyle/>
        <a:p>
          <a:endParaRPr lang="en-US"/>
        </a:p>
      </dgm:t>
    </dgm:pt>
    <dgm:pt modelId="{422250A7-00F7-4E5E-9008-B1477A31E95B}" type="pres">
      <dgm:prSet presAssocID="{60FE1A39-3D15-46A6-9AD5-A36D9C78E9DB}" presName="root" presStyleCnt="0">
        <dgm:presLayoutVars>
          <dgm:dir/>
          <dgm:resizeHandles val="exact"/>
        </dgm:presLayoutVars>
      </dgm:prSet>
      <dgm:spPr/>
    </dgm:pt>
    <dgm:pt modelId="{BFC21BB2-C433-47E4-B664-1D5DA532044C}" type="pres">
      <dgm:prSet presAssocID="{51A8B9A4-683C-4281-B03C-E6F150F04BE7}" presName="compNode" presStyleCnt="0"/>
      <dgm:spPr/>
    </dgm:pt>
    <dgm:pt modelId="{03696B76-84C9-4CC9-B02C-770B671A738A}" type="pres">
      <dgm:prSet presAssocID="{51A8B9A4-683C-4281-B03C-E6F150F04BE7}" presName="bgRect" presStyleLbl="bgShp" presStyleIdx="0" presStyleCnt="3"/>
      <dgm:spPr/>
    </dgm:pt>
    <dgm:pt modelId="{B4CC19AB-C880-4491-B840-B00D3691A3C8}" type="pres">
      <dgm:prSet presAssocID="{51A8B9A4-683C-4281-B03C-E6F150F04BE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1C4B20B0-817D-4C93-9E33-4E3A357FBDA3}" type="pres">
      <dgm:prSet presAssocID="{51A8B9A4-683C-4281-B03C-E6F150F04BE7}" presName="spaceRect" presStyleCnt="0"/>
      <dgm:spPr/>
    </dgm:pt>
    <dgm:pt modelId="{43C15EF8-047C-4F3C-BF6D-47B7C1781B7E}" type="pres">
      <dgm:prSet presAssocID="{51A8B9A4-683C-4281-B03C-E6F150F04BE7}" presName="parTx" presStyleLbl="revTx" presStyleIdx="0" presStyleCnt="3">
        <dgm:presLayoutVars>
          <dgm:chMax val="0"/>
          <dgm:chPref val="0"/>
        </dgm:presLayoutVars>
      </dgm:prSet>
      <dgm:spPr/>
    </dgm:pt>
    <dgm:pt modelId="{9EF92BEE-F2BC-4413-BFAE-B71F8F07D7F0}" type="pres">
      <dgm:prSet presAssocID="{CE78BEA5-782C-4067-BD96-BCF387683199}" presName="sibTrans" presStyleCnt="0"/>
      <dgm:spPr/>
    </dgm:pt>
    <dgm:pt modelId="{7971CB03-A4A4-4C15-A0BD-E31BF0D06BCC}" type="pres">
      <dgm:prSet presAssocID="{CB317FCD-8AF2-4719-9A2A-CEC0F7B7032F}" presName="compNode" presStyleCnt="0"/>
      <dgm:spPr/>
    </dgm:pt>
    <dgm:pt modelId="{B9F91355-78A6-49EF-8E47-89B904E3DD40}" type="pres">
      <dgm:prSet presAssocID="{CB317FCD-8AF2-4719-9A2A-CEC0F7B7032F}" presName="bgRect" presStyleLbl="bgShp" presStyleIdx="1" presStyleCnt="3"/>
      <dgm:spPr/>
    </dgm:pt>
    <dgm:pt modelId="{41E36CEB-A652-4FD5-B598-2C6E89D829C0}" type="pres">
      <dgm:prSet presAssocID="{CB317FCD-8AF2-4719-9A2A-CEC0F7B703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2FBBF029-6514-49F4-B3B2-728B7139608D}" type="pres">
      <dgm:prSet presAssocID="{CB317FCD-8AF2-4719-9A2A-CEC0F7B7032F}" presName="spaceRect" presStyleCnt="0"/>
      <dgm:spPr/>
    </dgm:pt>
    <dgm:pt modelId="{9CC6E07D-1B7A-4036-AA44-92F67F43AF11}" type="pres">
      <dgm:prSet presAssocID="{CB317FCD-8AF2-4719-9A2A-CEC0F7B7032F}" presName="parTx" presStyleLbl="revTx" presStyleIdx="1" presStyleCnt="3">
        <dgm:presLayoutVars>
          <dgm:chMax val="0"/>
          <dgm:chPref val="0"/>
        </dgm:presLayoutVars>
      </dgm:prSet>
      <dgm:spPr/>
    </dgm:pt>
    <dgm:pt modelId="{5645ADD0-09C8-4519-80C0-0D548E5B81D7}" type="pres">
      <dgm:prSet presAssocID="{8835AC5E-86A3-4939-BC9E-EC9E71B707B3}" presName="sibTrans" presStyleCnt="0"/>
      <dgm:spPr/>
    </dgm:pt>
    <dgm:pt modelId="{066D82CB-8696-4B5D-AC7B-DA7169FE80B5}" type="pres">
      <dgm:prSet presAssocID="{04367951-E7C7-4622-92F9-C8F2B127A43E}" presName="compNode" presStyleCnt="0"/>
      <dgm:spPr/>
    </dgm:pt>
    <dgm:pt modelId="{148025C8-6339-40C3-8BB5-996B54420118}" type="pres">
      <dgm:prSet presAssocID="{04367951-E7C7-4622-92F9-C8F2B127A43E}" presName="bgRect" presStyleLbl="bgShp" presStyleIdx="2" presStyleCnt="3"/>
      <dgm:spPr/>
    </dgm:pt>
    <dgm:pt modelId="{B2C05A2D-A563-4DDA-8D2F-D3D17A9C66CC}" type="pres">
      <dgm:prSet presAssocID="{04367951-E7C7-4622-92F9-C8F2B127A43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C5AE8375-3586-4804-A94C-AAA590EA4D4E}" type="pres">
      <dgm:prSet presAssocID="{04367951-E7C7-4622-92F9-C8F2B127A43E}" presName="spaceRect" presStyleCnt="0"/>
      <dgm:spPr/>
    </dgm:pt>
    <dgm:pt modelId="{04E6ABA1-34E3-4384-B271-6E149938B0BC}" type="pres">
      <dgm:prSet presAssocID="{04367951-E7C7-4622-92F9-C8F2B127A43E}" presName="parTx" presStyleLbl="revTx" presStyleIdx="2" presStyleCnt="3">
        <dgm:presLayoutVars>
          <dgm:chMax val="0"/>
          <dgm:chPref val="0"/>
        </dgm:presLayoutVars>
      </dgm:prSet>
      <dgm:spPr/>
    </dgm:pt>
  </dgm:ptLst>
  <dgm:cxnLst>
    <dgm:cxn modelId="{DBFBD10E-AD0E-4B2F-B4EE-4DF3CC645D98}" srcId="{60FE1A39-3D15-46A6-9AD5-A36D9C78E9DB}" destId="{04367951-E7C7-4622-92F9-C8F2B127A43E}" srcOrd="2" destOrd="0" parTransId="{4987102B-9E38-49E3-BC37-1330319D7150}" sibTransId="{B7988DD6-8399-491E-B8F0-B0D47F617928}"/>
    <dgm:cxn modelId="{41261D22-8836-4A93-AA82-7EBDBB476AFE}" srcId="{60FE1A39-3D15-46A6-9AD5-A36D9C78E9DB}" destId="{51A8B9A4-683C-4281-B03C-E6F150F04BE7}" srcOrd="0" destOrd="0" parTransId="{5443DC88-9E6A-48BE-82A1-0C049BA982AB}" sibTransId="{CE78BEA5-782C-4067-BD96-BCF387683199}"/>
    <dgm:cxn modelId="{A3AB0E50-5B8E-4465-B46F-4AA1E1F9496C}" type="presOf" srcId="{51A8B9A4-683C-4281-B03C-E6F150F04BE7}" destId="{43C15EF8-047C-4F3C-BF6D-47B7C1781B7E}" srcOrd="0" destOrd="0" presId="urn:microsoft.com/office/officeart/2018/2/layout/IconVerticalSolidList"/>
    <dgm:cxn modelId="{62E17271-C058-4CDF-A4C8-E40D056784B4}" type="presOf" srcId="{CB317FCD-8AF2-4719-9A2A-CEC0F7B7032F}" destId="{9CC6E07D-1B7A-4036-AA44-92F67F43AF11}" srcOrd="0" destOrd="0" presId="urn:microsoft.com/office/officeart/2018/2/layout/IconVerticalSolidList"/>
    <dgm:cxn modelId="{EBB4165A-AB3B-4169-BA4B-2A30DED81A7D}" type="presOf" srcId="{60FE1A39-3D15-46A6-9AD5-A36D9C78E9DB}" destId="{422250A7-00F7-4E5E-9008-B1477A31E95B}" srcOrd="0" destOrd="0" presId="urn:microsoft.com/office/officeart/2018/2/layout/IconVerticalSolidList"/>
    <dgm:cxn modelId="{F8E2807F-CEA6-4836-B355-37527FD95F61}" srcId="{60FE1A39-3D15-46A6-9AD5-A36D9C78E9DB}" destId="{CB317FCD-8AF2-4719-9A2A-CEC0F7B7032F}" srcOrd="1" destOrd="0" parTransId="{14C09034-26E1-4189-906F-1AA460E47310}" sibTransId="{8835AC5E-86A3-4939-BC9E-EC9E71B707B3}"/>
    <dgm:cxn modelId="{A26160B5-22FE-4993-96FF-3B9C0A5DEBEE}" type="presOf" srcId="{04367951-E7C7-4622-92F9-C8F2B127A43E}" destId="{04E6ABA1-34E3-4384-B271-6E149938B0BC}" srcOrd="0" destOrd="0" presId="urn:microsoft.com/office/officeart/2018/2/layout/IconVerticalSolidList"/>
    <dgm:cxn modelId="{9C01EB03-CD86-4323-B2AB-8C52ABB49F76}" type="presParOf" srcId="{422250A7-00F7-4E5E-9008-B1477A31E95B}" destId="{BFC21BB2-C433-47E4-B664-1D5DA532044C}" srcOrd="0" destOrd="0" presId="urn:microsoft.com/office/officeart/2018/2/layout/IconVerticalSolidList"/>
    <dgm:cxn modelId="{50EA5B94-FE54-4301-8F17-5CAA32A46881}" type="presParOf" srcId="{BFC21BB2-C433-47E4-B664-1D5DA532044C}" destId="{03696B76-84C9-4CC9-B02C-770B671A738A}" srcOrd="0" destOrd="0" presId="urn:microsoft.com/office/officeart/2018/2/layout/IconVerticalSolidList"/>
    <dgm:cxn modelId="{2AA2CE3D-3683-48F4-8636-AD1CB780FF9D}" type="presParOf" srcId="{BFC21BB2-C433-47E4-B664-1D5DA532044C}" destId="{B4CC19AB-C880-4491-B840-B00D3691A3C8}" srcOrd="1" destOrd="0" presId="urn:microsoft.com/office/officeart/2018/2/layout/IconVerticalSolidList"/>
    <dgm:cxn modelId="{6C74D042-F133-4101-BC92-5A2EDA8F48D4}" type="presParOf" srcId="{BFC21BB2-C433-47E4-B664-1D5DA532044C}" destId="{1C4B20B0-817D-4C93-9E33-4E3A357FBDA3}" srcOrd="2" destOrd="0" presId="urn:microsoft.com/office/officeart/2018/2/layout/IconVerticalSolidList"/>
    <dgm:cxn modelId="{B0307375-D2F8-4219-9DEC-A0C14FBA3702}" type="presParOf" srcId="{BFC21BB2-C433-47E4-B664-1D5DA532044C}" destId="{43C15EF8-047C-4F3C-BF6D-47B7C1781B7E}" srcOrd="3" destOrd="0" presId="urn:microsoft.com/office/officeart/2018/2/layout/IconVerticalSolidList"/>
    <dgm:cxn modelId="{C6127933-3C40-4EB9-9775-A303634F93D3}" type="presParOf" srcId="{422250A7-00F7-4E5E-9008-B1477A31E95B}" destId="{9EF92BEE-F2BC-4413-BFAE-B71F8F07D7F0}" srcOrd="1" destOrd="0" presId="urn:microsoft.com/office/officeart/2018/2/layout/IconVerticalSolidList"/>
    <dgm:cxn modelId="{5BE47FC2-54F9-4FE9-9C77-A7CF201F74BA}" type="presParOf" srcId="{422250A7-00F7-4E5E-9008-B1477A31E95B}" destId="{7971CB03-A4A4-4C15-A0BD-E31BF0D06BCC}" srcOrd="2" destOrd="0" presId="urn:microsoft.com/office/officeart/2018/2/layout/IconVerticalSolidList"/>
    <dgm:cxn modelId="{DBDB31C1-3A4C-46E3-9349-2BB34F6B4589}" type="presParOf" srcId="{7971CB03-A4A4-4C15-A0BD-E31BF0D06BCC}" destId="{B9F91355-78A6-49EF-8E47-89B904E3DD40}" srcOrd="0" destOrd="0" presId="urn:microsoft.com/office/officeart/2018/2/layout/IconVerticalSolidList"/>
    <dgm:cxn modelId="{C6EB4AB8-A31F-4039-920D-DF28D8BCAC44}" type="presParOf" srcId="{7971CB03-A4A4-4C15-A0BD-E31BF0D06BCC}" destId="{41E36CEB-A652-4FD5-B598-2C6E89D829C0}" srcOrd="1" destOrd="0" presId="urn:microsoft.com/office/officeart/2018/2/layout/IconVerticalSolidList"/>
    <dgm:cxn modelId="{F5AEBA6E-F9BB-4CBD-8FB4-C23FA369F383}" type="presParOf" srcId="{7971CB03-A4A4-4C15-A0BD-E31BF0D06BCC}" destId="{2FBBF029-6514-49F4-B3B2-728B7139608D}" srcOrd="2" destOrd="0" presId="urn:microsoft.com/office/officeart/2018/2/layout/IconVerticalSolidList"/>
    <dgm:cxn modelId="{2C51212E-BE0B-4A55-987C-14E84B02929C}" type="presParOf" srcId="{7971CB03-A4A4-4C15-A0BD-E31BF0D06BCC}" destId="{9CC6E07D-1B7A-4036-AA44-92F67F43AF11}" srcOrd="3" destOrd="0" presId="urn:microsoft.com/office/officeart/2018/2/layout/IconVerticalSolidList"/>
    <dgm:cxn modelId="{EDF29DCB-3750-4528-80AF-1B81E19AF7B7}" type="presParOf" srcId="{422250A7-00F7-4E5E-9008-B1477A31E95B}" destId="{5645ADD0-09C8-4519-80C0-0D548E5B81D7}" srcOrd="3" destOrd="0" presId="urn:microsoft.com/office/officeart/2018/2/layout/IconVerticalSolidList"/>
    <dgm:cxn modelId="{E22AE2A8-CA0A-47EC-BBD8-F3BE32832762}" type="presParOf" srcId="{422250A7-00F7-4E5E-9008-B1477A31E95B}" destId="{066D82CB-8696-4B5D-AC7B-DA7169FE80B5}" srcOrd="4" destOrd="0" presId="urn:microsoft.com/office/officeart/2018/2/layout/IconVerticalSolidList"/>
    <dgm:cxn modelId="{39F639AB-FB5E-452C-88B9-9C7D94159A33}" type="presParOf" srcId="{066D82CB-8696-4B5D-AC7B-DA7169FE80B5}" destId="{148025C8-6339-40C3-8BB5-996B54420118}" srcOrd="0" destOrd="0" presId="urn:microsoft.com/office/officeart/2018/2/layout/IconVerticalSolidList"/>
    <dgm:cxn modelId="{561C2A1E-6B15-4A40-B0F1-578B514CF358}" type="presParOf" srcId="{066D82CB-8696-4B5D-AC7B-DA7169FE80B5}" destId="{B2C05A2D-A563-4DDA-8D2F-D3D17A9C66CC}" srcOrd="1" destOrd="0" presId="urn:microsoft.com/office/officeart/2018/2/layout/IconVerticalSolidList"/>
    <dgm:cxn modelId="{E42735A6-E5E7-422A-8A48-B3F8559AFFEC}" type="presParOf" srcId="{066D82CB-8696-4B5D-AC7B-DA7169FE80B5}" destId="{C5AE8375-3586-4804-A94C-AAA590EA4D4E}" srcOrd="2" destOrd="0" presId="urn:microsoft.com/office/officeart/2018/2/layout/IconVerticalSolidList"/>
    <dgm:cxn modelId="{75409983-BC6F-4E66-A11A-CF4DC75606C0}" type="presParOf" srcId="{066D82CB-8696-4B5D-AC7B-DA7169FE80B5}" destId="{04E6ABA1-34E3-4384-B271-6E149938B0B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DD2F1A-5983-46CA-B08B-E70F38771434}" type="doc">
      <dgm:prSet loTypeId="urn:microsoft.com/office/officeart/2005/8/layout/cycle4" loCatId="relationship" qsTypeId="urn:microsoft.com/office/officeart/2005/8/quickstyle/simple1" qsCatId="simple" csTypeId="urn:microsoft.com/office/officeart/2005/8/colors/colorful3" csCatId="colorful" phldr="1"/>
      <dgm:spPr/>
      <dgm:t>
        <a:bodyPr/>
        <a:lstStyle/>
        <a:p>
          <a:endParaRPr lang="en-US"/>
        </a:p>
      </dgm:t>
    </dgm:pt>
    <dgm:pt modelId="{888FB31D-2850-43B9-A491-7788007CBE17}">
      <dgm:prSet phldrT="[Text]" custT="1"/>
      <dgm:spPr/>
      <dgm:t>
        <a:bodyPr/>
        <a:lstStyle/>
        <a:p>
          <a:r>
            <a:rPr lang="en-US" sz="2000"/>
            <a:t>BURA </a:t>
          </a:r>
          <a:r>
            <a:rPr lang="en-US" sz="1400"/>
            <a:t>(Economic Development Dept.)</a:t>
          </a:r>
        </a:p>
      </dgm:t>
    </dgm:pt>
    <dgm:pt modelId="{0FDE4421-DECA-4EA2-BCA2-9173CC9F5774}" type="parTrans" cxnId="{45B44F55-CAE8-47E5-B652-E0FA81C40BE8}">
      <dgm:prSet/>
      <dgm:spPr/>
      <dgm:t>
        <a:bodyPr/>
        <a:lstStyle/>
        <a:p>
          <a:endParaRPr lang="en-US"/>
        </a:p>
      </dgm:t>
    </dgm:pt>
    <dgm:pt modelId="{17A2606A-FCA5-4846-9467-6CC0B431F48B}" type="sibTrans" cxnId="{45B44F55-CAE8-47E5-B652-E0FA81C40BE8}">
      <dgm:prSet/>
      <dgm:spPr/>
      <dgm:t>
        <a:bodyPr/>
        <a:lstStyle/>
        <a:p>
          <a:endParaRPr lang="en-US"/>
        </a:p>
      </dgm:t>
    </dgm:pt>
    <dgm:pt modelId="{97ADBCB9-0FC1-4965-BCE4-8D40618690B5}">
      <dgm:prSet phldrT="[Text]" custT="1"/>
      <dgm:spPr/>
      <dgm:t>
        <a:bodyPr/>
        <a:lstStyle/>
        <a:p>
          <a:pPr>
            <a:buFont typeface="Arial"/>
            <a:buChar char="•"/>
          </a:pPr>
          <a:r>
            <a:rPr lang="en-US" sz="1400">
              <a:solidFill>
                <a:schemeClr val="tx1"/>
              </a:solidFill>
              <a:latin typeface="Arial 2"/>
              <a:ea typeface="Arial 2"/>
              <a:cs typeface="Arial 2"/>
              <a:sym typeface="Arial 2"/>
            </a:rPr>
            <a:t>Invest</a:t>
          </a:r>
          <a:endParaRPr lang="en-US" sz="1400">
            <a:solidFill>
              <a:schemeClr val="tx1"/>
            </a:solidFill>
          </a:endParaRPr>
        </a:p>
      </dgm:t>
    </dgm:pt>
    <dgm:pt modelId="{9F69CBA7-29C1-4D91-8F6A-0318F0C728EC}" type="parTrans" cxnId="{330DC7BB-3A71-4E9E-B52F-CFB269BEBF8B}">
      <dgm:prSet/>
      <dgm:spPr/>
      <dgm:t>
        <a:bodyPr/>
        <a:lstStyle/>
        <a:p>
          <a:endParaRPr lang="en-US"/>
        </a:p>
      </dgm:t>
    </dgm:pt>
    <dgm:pt modelId="{350B088E-90A1-4027-9ACA-905D54ADC83C}" type="sibTrans" cxnId="{330DC7BB-3A71-4E9E-B52F-CFB269BEBF8B}">
      <dgm:prSet/>
      <dgm:spPr/>
      <dgm:t>
        <a:bodyPr/>
        <a:lstStyle/>
        <a:p>
          <a:endParaRPr lang="en-US"/>
        </a:p>
      </dgm:t>
    </dgm:pt>
    <dgm:pt modelId="{84FA34F9-D952-4E30-8C7E-A900FDD0835C}">
      <dgm:prSet phldrT="[Text]" custT="1"/>
      <dgm:spPr>
        <a:solidFill>
          <a:schemeClr val="accent2"/>
        </a:solidFill>
      </dgm:spPr>
      <dgm:t>
        <a:bodyPr/>
        <a:lstStyle/>
        <a:p>
          <a:r>
            <a:rPr lang="en-US" sz="1500"/>
            <a:t>CONTRACTED</a:t>
          </a:r>
        </a:p>
      </dgm:t>
    </dgm:pt>
    <dgm:pt modelId="{3047E1D3-ED65-4DD9-ADED-14B87DDF2839}" type="parTrans" cxnId="{5689630C-1A3D-420D-BFC9-D7E6F7623B37}">
      <dgm:prSet/>
      <dgm:spPr/>
      <dgm:t>
        <a:bodyPr/>
        <a:lstStyle/>
        <a:p>
          <a:endParaRPr lang="en-US"/>
        </a:p>
      </dgm:t>
    </dgm:pt>
    <dgm:pt modelId="{D0F30AD6-91CF-43D4-852E-14AE943F14B8}" type="sibTrans" cxnId="{5689630C-1A3D-420D-BFC9-D7E6F7623B37}">
      <dgm:prSet/>
      <dgm:spPr/>
      <dgm:t>
        <a:bodyPr/>
        <a:lstStyle/>
        <a:p>
          <a:endParaRPr lang="en-US"/>
        </a:p>
      </dgm:t>
    </dgm:pt>
    <dgm:pt modelId="{1A681587-3F8A-4127-B540-8859B79C6FD3}">
      <dgm:prSet phldrT="[Text]" custT="1"/>
      <dgm:spPr/>
      <dgm:t>
        <a:bodyPr/>
        <a:lstStyle/>
        <a:p>
          <a:r>
            <a:rPr lang="en-US" sz="1400">
              <a:solidFill>
                <a:schemeClr val="tx1"/>
              </a:solidFill>
              <a:latin typeface="Arial 2"/>
              <a:ea typeface="Arial 2"/>
              <a:cs typeface="Arial 2"/>
              <a:sym typeface="Arial 2"/>
            </a:rPr>
            <a:t>Destination Marketing</a:t>
          </a:r>
          <a:endParaRPr lang="en-US" sz="1400">
            <a:solidFill>
              <a:schemeClr val="tx1"/>
            </a:solidFill>
          </a:endParaRPr>
        </a:p>
      </dgm:t>
    </dgm:pt>
    <dgm:pt modelId="{896E3DAA-B6BE-4047-8795-F5DAB6F47F7A}" type="parTrans" cxnId="{9FE533AA-A481-4C39-9CDD-95F9AB0AA38E}">
      <dgm:prSet/>
      <dgm:spPr/>
      <dgm:t>
        <a:bodyPr/>
        <a:lstStyle/>
        <a:p>
          <a:endParaRPr lang="en-US"/>
        </a:p>
      </dgm:t>
    </dgm:pt>
    <dgm:pt modelId="{D0819A89-EF25-4086-B941-31FFCC4137DE}" type="sibTrans" cxnId="{9FE533AA-A481-4C39-9CDD-95F9AB0AA38E}">
      <dgm:prSet/>
      <dgm:spPr/>
      <dgm:t>
        <a:bodyPr/>
        <a:lstStyle/>
        <a:p>
          <a:endParaRPr lang="en-US"/>
        </a:p>
      </dgm:t>
    </dgm:pt>
    <dgm:pt modelId="{A7C82DCE-EF04-48DA-8E29-893ADFA483F8}">
      <dgm:prSet phldrT="[Text]"/>
      <dgm:spPr>
        <a:solidFill>
          <a:schemeClr val="accent4">
            <a:lumMod val="75000"/>
          </a:schemeClr>
        </a:solidFill>
      </dgm:spPr>
      <dgm:t>
        <a:bodyPr/>
        <a:lstStyle/>
        <a:p>
          <a:r>
            <a:rPr lang="en-US"/>
            <a:t>CITY ECONOMIC DEVELOPMENT OFFICE</a:t>
          </a:r>
        </a:p>
      </dgm:t>
    </dgm:pt>
    <dgm:pt modelId="{00161900-8962-466C-941E-87EBD764DB9D}" type="parTrans" cxnId="{AB926F00-71A7-4D15-849D-4A8BD0E8A0EE}">
      <dgm:prSet/>
      <dgm:spPr/>
      <dgm:t>
        <a:bodyPr/>
        <a:lstStyle/>
        <a:p>
          <a:endParaRPr lang="en-US"/>
        </a:p>
      </dgm:t>
    </dgm:pt>
    <dgm:pt modelId="{0A6E7DC7-A206-4A65-8F7A-76786B34C88F}" type="sibTrans" cxnId="{AB926F00-71A7-4D15-849D-4A8BD0E8A0EE}">
      <dgm:prSet/>
      <dgm:spPr/>
      <dgm:t>
        <a:bodyPr/>
        <a:lstStyle/>
        <a:p>
          <a:endParaRPr lang="en-US"/>
        </a:p>
      </dgm:t>
    </dgm:pt>
    <dgm:pt modelId="{EBA6B645-8CE5-4016-BF93-2DDDAFDE53EC}">
      <dgm:prSet phldrT="[Text]" custT="1"/>
      <dgm:spPr/>
      <dgm:t>
        <a:bodyPr/>
        <a:lstStyle/>
        <a:p>
          <a:pPr>
            <a:buFont typeface="Arial"/>
            <a:buChar char="•"/>
          </a:pPr>
          <a:r>
            <a:rPr lang="en-US" sz="1400">
              <a:solidFill>
                <a:schemeClr val="tx1"/>
              </a:solidFill>
              <a:latin typeface="Arial 2"/>
              <a:ea typeface="Arial 2"/>
              <a:cs typeface="Arial 2"/>
              <a:sym typeface="Arial 2"/>
            </a:rPr>
            <a:t>Business &amp; Entrepreneur Support </a:t>
          </a:r>
          <a:endParaRPr lang="en-US" sz="1400">
            <a:solidFill>
              <a:schemeClr val="tx1"/>
            </a:solidFill>
          </a:endParaRPr>
        </a:p>
      </dgm:t>
    </dgm:pt>
    <dgm:pt modelId="{3D94BA3D-D5C9-4763-B4C6-21E656BEA370}" type="parTrans" cxnId="{12B4093E-DFB5-4F78-B37C-B7C208DE0E3C}">
      <dgm:prSet/>
      <dgm:spPr/>
      <dgm:t>
        <a:bodyPr/>
        <a:lstStyle/>
        <a:p>
          <a:endParaRPr lang="en-US"/>
        </a:p>
      </dgm:t>
    </dgm:pt>
    <dgm:pt modelId="{1DC9515F-33B1-4566-8E0E-1724D5479D7E}" type="sibTrans" cxnId="{12B4093E-DFB5-4F78-B37C-B7C208DE0E3C}">
      <dgm:prSet/>
      <dgm:spPr/>
      <dgm:t>
        <a:bodyPr/>
        <a:lstStyle/>
        <a:p>
          <a:endParaRPr lang="en-US"/>
        </a:p>
      </dgm:t>
    </dgm:pt>
    <dgm:pt modelId="{6D1B52C2-EB3F-4304-A83A-C27DC1108A63}">
      <dgm:prSet phldrT="[Text]"/>
      <dgm:spPr>
        <a:solidFill>
          <a:schemeClr val="accent6">
            <a:lumMod val="50000"/>
          </a:schemeClr>
        </a:solidFill>
      </dgm:spPr>
      <dgm:t>
        <a:bodyPr/>
        <a:lstStyle/>
        <a:p>
          <a:r>
            <a:rPr lang="en-US"/>
            <a:t>PARTNERSHIPS</a:t>
          </a:r>
        </a:p>
      </dgm:t>
    </dgm:pt>
    <dgm:pt modelId="{7468A5C5-E956-448F-B6C9-0A0DC1F1C778}" type="parTrans" cxnId="{B3BD1D18-5AB1-4D1E-908A-8828F34B6DA9}">
      <dgm:prSet/>
      <dgm:spPr/>
      <dgm:t>
        <a:bodyPr/>
        <a:lstStyle/>
        <a:p>
          <a:endParaRPr lang="en-US"/>
        </a:p>
      </dgm:t>
    </dgm:pt>
    <dgm:pt modelId="{203E59AB-BC3F-4326-8226-E664E7D0E226}" type="sibTrans" cxnId="{B3BD1D18-5AB1-4D1E-908A-8828F34B6DA9}">
      <dgm:prSet/>
      <dgm:spPr/>
      <dgm:t>
        <a:bodyPr/>
        <a:lstStyle/>
        <a:p>
          <a:endParaRPr lang="en-US"/>
        </a:p>
      </dgm:t>
    </dgm:pt>
    <dgm:pt modelId="{5FAAD711-2F33-4243-8DDD-056A8DB09C61}">
      <dgm:prSet phldrT="[Text]" custT="1"/>
      <dgm:spPr/>
      <dgm:t>
        <a:bodyPr/>
        <a:lstStyle/>
        <a:p>
          <a:r>
            <a:rPr lang="en-US" sz="1400">
              <a:solidFill>
                <a:schemeClr val="tx1"/>
              </a:solidFill>
              <a:latin typeface="Arial 2"/>
              <a:ea typeface="Arial 2"/>
              <a:cs typeface="Arial 2"/>
              <a:sym typeface="Arial 2"/>
            </a:rPr>
            <a:t>Workforce Development</a:t>
          </a:r>
          <a:endParaRPr lang="en-US" sz="1400">
            <a:solidFill>
              <a:schemeClr val="tx1"/>
            </a:solidFill>
          </a:endParaRPr>
        </a:p>
      </dgm:t>
    </dgm:pt>
    <dgm:pt modelId="{5CD5D98B-C15D-4590-AB6A-B522C301E1F3}" type="parTrans" cxnId="{39534275-FE2F-420C-A866-279D79BCDCCD}">
      <dgm:prSet/>
      <dgm:spPr/>
      <dgm:t>
        <a:bodyPr/>
        <a:lstStyle/>
        <a:p>
          <a:endParaRPr lang="en-US"/>
        </a:p>
      </dgm:t>
    </dgm:pt>
    <dgm:pt modelId="{19D59F53-131B-42EC-863D-7B747B2E5C46}" type="sibTrans" cxnId="{39534275-FE2F-420C-A866-279D79BCDCCD}">
      <dgm:prSet/>
      <dgm:spPr/>
      <dgm:t>
        <a:bodyPr/>
        <a:lstStyle/>
        <a:p>
          <a:endParaRPr lang="en-US"/>
        </a:p>
      </dgm:t>
    </dgm:pt>
    <dgm:pt modelId="{800E938A-971E-45A0-A263-E7CA817F1B07}">
      <dgm:prSet custT="1"/>
      <dgm:spPr/>
      <dgm:t>
        <a:bodyPr/>
        <a:lstStyle/>
        <a:p>
          <a:r>
            <a:rPr lang="en-US" sz="1400">
              <a:solidFill>
                <a:schemeClr val="tx1"/>
              </a:solidFill>
              <a:latin typeface="Arial 2"/>
              <a:ea typeface="Arial 2"/>
              <a:cs typeface="Arial 2"/>
              <a:sym typeface="Arial 2"/>
            </a:rPr>
            <a:t>Build</a:t>
          </a:r>
        </a:p>
      </dgm:t>
    </dgm:pt>
    <dgm:pt modelId="{6AD19B68-3396-48DD-B4E0-B58C8FF260F8}" type="parTrans" cxnId="{E9114DB0-5A8D-4C76-AB0A-14A2E2BCE4F5}">
      <dgm:prSet/>
      <dgm:spPr/>
      <dgm:t>
        <a:bodyPr/>
        <a:lstStyle/>
        <a:p>
          <a:endParaRPr lang="en-US"/>
        </a:p>
      </dgm:t>
    </dgm:pt>
    <dgm:pt modelId="{865A2BD5-8D7E-4CB1-917C-7710B4AC0E42}" type="sibTrans" cxnId="{E9114DB0-5A8D-4C76-AB0A-14A2E2BCE4F5}">
      <dgm:prSet/>
      <dgm:spPr/>
      <dgm:t>
        <a:bodyPr/>
        <a:lstStyle/>
        <a:p>
          <a:endParaRPr lang="en-US"/>
        </a:p>
      </dgm:t>
    </dgm:pt>
    <dgm:pt modelId="{0DCBCDAE-C4FC-4519-92BE-E4ABFB4D8B0F}">
      <dgm:prSet custT="1"/>
      <dgm:spPr/>
      <dgm:t>
        <a:bodyPr/>
        <a:lstStyle/>
        <a:p>
          <a:r>
            <a:rPr lang="en-US" sz="1400">
              <a:solidFill>
                <a:schemeClr val="tx1"/>
              </a:solidFill>
              <a:latin typeface="Arial 2"/>
              <a:ea typeface="Arial 2"/>
              <a:cs typeface="Arial 2"/>
              <a:sym typeface="Arial 2"/>
            </a:rPr>
            <a:t>Recruit</a:t>
          </a:r>
        </a:p>
      </dgm:t>
    </dgm:pt>
    <dgm:pt modelId="{C1D0C6D3-E13C-44AB-8696-C556EA8F2DF4}" type="parTrans" cxnId="{66AB5313-E662-47DB-9633-33C6E65D7739}">
      <dgm:prSet/>
      <dgm:spPr/>
      <dgm:t>
        <a:bodyPr/>
        <a:lstStyle/>
        <a:p>
          <a:endParaRPr lang="en-US"/>
        </a:p>
      </dgm:t>
    </dgm:pt>
    <dgm:pt modelId="{E1D0A9BF-E2E5-421A-A06D-769798A28FF5}" type="sibTrans" cxnId="{66AB5313-E662-47DB-9633-33C6E65D7739}">
      <dgm:prSet/>
      <dgm:spPr/>
      <dgm:t>
        <a:bodyPr/>
        <a:lstStyle/>
        <a:p>
          <a:endParaRPr lang="en-US"/>
        </a:p>
      </dgm:t>
    </dgm:pt>
    <dgm:pt modelId="{D5407501-DCC7-489C-96C9-A0885AE9AF1F}">
      <dgm:prSet custT="1"/>
      <dgm:spPr/>
      <dgm:t>
        <a:bodyPr/>
        <a:lstStyle/>
        <a:p>
          <a:pPr rtl="0"/>
          <a:r>
            <a:rPr lang="en-US" sz="1400">
              <a:solidFill>
                <a:schemeClr val="tx1"/>
              </a:solidFill>
              <a:latin typeface="Arial 2"/>
              <a:ea typeface="Arial 2"/>
              <a:cs typeface="Arial 2"/>
              <a:sym typeface="Arial 2"/>
            </a:rPr>
            <a:t>Leverage Investment</a:t>
          </a:r>
        </a:p>
      </dgm:t>
    </dgm:pt>
    <dgm:pt modelId="{7D7A81C9-D962-4C0F-A29D-8EFA60583B28}" type="parTrans" cxnId="{EB9F5D96-9F6D-4D0C-B494-A2DD6E0B9C6C}">
      <dgm:prSet/>
      <dgm:spPr/>
      <dgm:t>
        <a:bodyPr/>
        <a:lstStyle/>
        <a:p>
          <a:endParaRPr lang="en-US"/>
        </a:p>
      </dgm:t>
    </dgm:pt>
    <dgm:pt modelId="{4C65F423-FD3D-42A7-9712-6F91760B8BB5}" type="sibTrans" cxnId="{EB9F5D96-9F6D-4D0C-B494-A2DD6E0B9C6C}">
      <dgm:prSet/>
      <dgm:spPr/>
      <dgm:t>
        <a:bodyPr/>
        <a:lstStyle/>
        <a:p>
          <a:endParaRPr lang="en-US"/>
        </a:p>
      </dgm:t>
    </dgm:pt>
    <dgm:pt modelId="{89EE02E2-6DDE-4BE7-80B5-604D6B90A93E}">
      <dgm:prSet custT="1"/>
      <dgm:spPr/>
      <dgm:t>
        <a:bodyPr/>
        <a:lstStyle/>
        <a:p>
          <a:r>
            <a:rPr lang="en-US" sz="1400">
              <a:solidFill>
                <a:schemeClr val="tx1"/>
              </a:solidFill>
              <a:latin typeface="Arial 2"/>
              <a:ea typeface="Arial 2"/>
              <a:cs typeface="Arial 2"/>
              <a:sym typeface="Arial 2"/>
            </a:rPr>
            <a:t>Housing</a:t>
          </a:r>
        </a:p>
      </dgm:t>
    </dgm:pt>
    <dgm:pt modelId="{A68E8C79-A9DB-414A-9717-84C692425350}" type="parTrans" cxnId="{6CC23674-932F-43F8-AA3C-DEA3661F8969}">
      <dgm:prSet/>
      <dgm:spPr/>
      <dgm:t>
        <a:bodyPr/>
        <a:lstStyle/>
        <a:p>
          <a:endParaRPr lang="en-US"/>
        </a:p>
      </dgm:t>
    </dgm:pt>
    <dgm:pt modelId="{09ECD7F7-362B-4ABA-BFAF-DA628D3476A7}" type="sibTrans" cxnId="{6CC23674-932F-43F8-AA3C-DEA3661F8969}">
      <dgm:prSet/>
      <dgm:spPr/>
      <dgm:t>
        <a:bodyPr/>
        <a:lstStyle/>
        <a:p>
          <a:endParaRPr lang="en-US"/>
        </a:p>
      </dgm:t>
    </dgm:pt>
    <dgm:pt modelId="{6C371185-9F43-4172-BA3A-1C942141F3F0}">
      <dgm:prSet custT="1"/>
      <dgm:spPr/>
      <dgm:t>
        <a:bodyPr/>
        <a:lstStyle/>
        <a:p>
          <a:r>
            <a:rPr lang="en-US" sz="1400">
              <a:solidFill>
                <a:schemeClr val="tx1"/>
              </a:solidFill>
              <a:latin typeface="Arial 2"/>
              <a:ea typeface="Arial 2"/>
              <a:cs typeface="Arial 2"/>
              <a:sym typeface="Arial 2"/>
            </a:rPr>
            <a:t>Traded Sector Business Recruitment</a:t>
          </a:r>
        </a:p>
      </dgm:t>
    </dgm:pt>
    <dgm:pt modelId="{6A2CEAE1-9695-46EC-B6F9-7CC823EB558C}" type="parTrans" cxnId="{9AAE685C-7603-42A9-B26B-0BFEC0333B5F}">
      <dgm:prSet/>
      <dgm:spPr/>
      <dgm:t>
        <a:bodyPr/>
        <a:lstStyle/>
        <a:p>
          <a:endParaRPr lang="en-US"/>
        </a:p>
      </dgm:t>
    </dgm:pt>
    <dgm:pt modelId="{578BDBF7-229B-43E2-B883-524B9BF251BE}" type="sibTrans" cxnId="{9AAE685C-7603-42A9-B26B-0BFEC0333B5F}">
      <dgm:prSet/>
      <dgm:spPr/>
      <dgm:t>
        <a:bodyPr/>
        <a:lstStyle/>
        <a:p>
          <a:endParaRPr lang="en-US"/>
        </a:p>
      </dgm:t>
    </dgm:pt>
    <dgm:pt modelId="{3DBFC0E5-0C22-454D-A5C4-479E30C0914E}">
      <dgm:prSet custT="1"/>
      <dgm:spPr/>
      <dgm:t>
        <a:bodyPr/>
        <a:lstStyle/>
        <a:p>
          <a:r>
            <a:rPr lang="en-US" sz="1400">
              <a:solidFill>
                <a:schemeClr val="tx1"/>
              </a:solidFill>
              <a:latin typeface="Arial 2"/>
              <a:ea typeface="Arial 2"/>
              <a:cs typeface="Arial 2"/>
              <a:sym typeface="Arial 2"/>
            </a:rPr>
            <a:t>Economic Advocacy</a:t>
          </a:r>
        </a:p>
      </dgm:t>
    </dgm:pt>
    <dgm:pt modelId="{63130810-1AA5-45F0-BF07-C0215C877027}" type="parTrans" cxnId="{6CD9AA5F-46CB-470C-9F83-DB4E3C525D50}">
      <dgm:prSet/>
      <dgm:spPr/>
      <dgm:t>
        <a:bodyPr/>
        <a:lstStyle/>
        <a:p>
          <a:endParaRPr lang="en-US"/>
        </a:p>
      </dgm:t>
    </dgm:pt>
    <dgm:pt modelId="{E429FB0F-8A40-406F-97D0-9C6C5D47752D}" type="sibTrans" cxnId="{6CD9AA5F-46CB-470C-9F83-DB4E3C525D50}">
      <dgm:prSet/>
      <dgm:spPr/>
      <dgm:t>
        <a:bodyPr/>
        <a:lstStyle/>
        <a:p>
          <a:endParaRPr lang="en-US"/>
        </a:p>
      </dgm:t>
    </dgm:pt>
    <dgm:pt modelId="{D0AD8237-1BFC-453E-B4C1-3A48491FC2B2}">
      <dgm:prSet custT="1"/>
      <dgm:spPr/>
      <dgm:t>
        <a:bodyPr/>
        <a:lstStyle/>
        <a:p>
          <a:r>
            <a:rPr lang="en-US" sz="1400">
              <a:solidFill>
                <a:schemeClr val="tx1"/>
              </a:solidFill>
              <a:latin typeface="Arial 2"/>
              <a:ea typeface="Arial 2"/>
              <a:cs typeface="Arial 2"/>
              <a:sym typeface="Arial 2"/>
            </a:rPr>
            <a:t>Education</a:t>
          </a:r>
        </a:p>
      </dgm:t>
    </dgm:pt>
    <dgm:pt modelId="{9F7B480A-52E8-4FC3-B1AA-ED1650B3873A}" type="parTrans" cxnId="{B1B4A219-CCE5-494C-9593-523422D9CD81}">
      <dgm:prSet/>
      <dgm:spPr/>
      <dgm:t>
        <a:bodyPr/>
        <a:lstStyle/>
        <a:p>
          <a:endParaRPr lang="en-US"/>
        </a:p>
      </dgm:t>
    </dgm:pt>
    <dgm:pt modelId="{DDD61C0B-FE66-493C-9F1E-14B6407008C9}" type="sibTrans" cxnId="{B1B4A219-CCE5-494C-9593-523422D9CD81}">
      <dgm:prSet/>
      <dgm:spPr/>
      <dgm:t>
        <a:bodyPr/>
        <a:lstStyle/>
        <a:p>
          <a:endParaRPr lang="en-US"/>
        </a:p>
      </dgm:t>
    </dgm:pt>
    <dgm:pt modelId="{6FAA945A-21CC-4874-8E70-D30052018311}">
      <dgm:prSet custT="1"/>
      <dgm:spPr/>
      <dgm:t>
        <a:bodyPr/>
        <a:lstStyle/>
        <a:p>
          <a:r>
            <a:rPr lang="en-US" sz="1400">
              <a:solidFill>
                <a:schemeClr val="tx1"/>
              </a:solidFill>
              <a:latin typeface="Arial 2"/>
              <a:ea typeface="Arial 2"/>
              <a:cs typeface="Arial 2"/>
              <a:sym typeface="Arial 2"/>
            </a:rPr>
            <a:t>Funding &amp; Infrastructure</a:t>
          </a:r>
        </a:p>
      </dgm:t>
    </dgm:pt>
    <dgm:pt modelId="{DA5372FE-D6F3-458E-9D16-38232C83CF67}" type="parTrans" cxnId="{9AE44180-07C0-4752-8DF0-9C9F99B3A6BC}">
      <dgm:prSet/>
      <dgm:spPr/>
      <dgm:t>
        <a:bodyPr/>
        <a:lstStyle/>
        <a:p>
          <a:endParaRPr lang="en-US"/>
        </a:p>
      </dgm:t>
    </dgm:pt>
    <dgm:pt modelId="{95AB1379-F76D-46B9-B477-88EAE647C975}" type="sibTrans" cxnId="{9AE44180-07C0-4752-8DF0-9C9F99B3A6BC}">
      <dgm:prSet/>
      <dgm:spPr/>
      <dgm:t>
        <a:bodyPr/>
        <a:lstStyle/>
        <a:p>
          <a:endParaRPr lang="en-US"/>
        </a:p>
      </dgm:t>
    </dgm:pt>
    <dgm:pt modelId="{04711CA6-B178-402D-B9BC-603151D467D0}">
      <dgm:prSet custT="1"/>
      <dgm:spPr/>
      <dgm:t>
        <a:bodyPr/>
        <a:lstStyle/>
        <a:p>
          <a:r>
            <a:rPr lang="en-US" sz="1400">
              <a:solidFill>
                <a:schemeClr val="tx1"/>
              </a:solidFill>
              <a:latin typeface="Arial 2"/>
              <a:ea typeface="Arial 2"/>
              <a:cs typeface="Arial 2"/>
              <a:sym typeface="Arial 2"/>
            </a:rPr>
            <a:t>Housing</a:t>
          </a:r>
        </a:p>
      </dgm:t>
    </dgm:pt>
    <dgm:pt modelId="{2F6C846C-8F25-40F1-81C2-EBF976A6634D}" type="parTrans" cxnId="{E20ABC6F-D62C-4808-9182-D69DDEB4B88F}">
      <dgm:prSet/>
      <dgm:spPr/>
      <dgm:t>
        <a:bodyPr/>
        <a:lstStyle/>
        <a:p>
          <a:endParaRPr lang="en-US"/>
        </a:p>
      </dgm:t>
    </dgm:pt>
    <dgm:pt modelId="{3D229921-601A-42E5-83EB-1F90864EE1EB}" type="sibTrans" cxnId="{E20ABC6F-D62C-4808-9182-D69DDEB4B88F}">
      <dgm:prSet/>
      <dgm:spPr/>
      <dgm:t>
        <a:bodyPr/>
        <a:lstStyle/>
        <a:p>
          <a:endParaRPr lang="en-US"/>
        </a:p>
      </dgm:t>
    </dgm:pt>
    <dgm:pt modelId="{F9D2449A-5040-4EFE-B3A3-3816862E4CF9}">
      <dgm:prSet custT="1"/>
      <dgm:spPr/>
      <dgm:t>
        <a:bodyPr/>
        <a:lstStyle/>
        <a:p>
          <a:r>
            <a:rPr lang="en-US" sz="1400">
              <a:solidFill>
                <a:schemeClr val="tx1"/>
              </a:solidFill>
              <a:latin typeface="Arial 2"/>
              <a:ea typeface="Arial 2"/>
              <a:cs typeface="Arial 2"/>
              <a:sym typeface="Arial 2"/>
            </a:rPr>
            <a:t>Commercial Development</a:t>
          </a:r>
        </a:p>
      </dgm:t>
    </dgm:pt>
    <dgm:pt modelId="{D03F6276-0E9A-4A28-93E0-558C5AF002BA}" type="parTrans" cxnId="{CF19301E-AC4B-4ACD-B96A-DB218F1C3825}">
      <dgm:prSet/>
      <dgm:spPr/>
      <dgm:t>
        <a:bodyPr/>
        <a:lstStyle/>
        <a:p>
          <a:endParaRPr lang="en-US"/>
        </a:p>
      </dgm:t>
    </dgm:pt>
    <dgm:pt modelId="{0FD821E3-31E6-4C3F-94DA-5886ABC3E795}" type="sibTrans" cxnId="{CF19301E-AC4B-4ACD-B96A-DB218F1C3825}">
      <dgm:prSet/>
      <dgm:spPr/>
      <dgm:t>
        <a:bodyPr/>
        <a:lstStyle/>
        <a:p>
          <a:endParaRPr lang="en-US"/>
        </a:p>
      </dgm:t>
    </dgm:pt>
    <dgm:pt modelId="{BD457414-9E3D-4A40-9744-0F6249B88ADE}">
      <dgm:prSet custT="1"/>
      <dgm:spPr/>
      <dgm:t>
        <a:bodyPr/>
        <a:lstStyle/>
        <a:p>
          <a:r>
            <a:rPr lang="en-US" sz="1400">
              <a:solidFill>
                <a:schemeClr val="tx1"/>
              </a:solidFill>
              <a:latin typeface="Arial 2"/>
              <a:ea typeface="Arial 2"/>
              <a:cs typeface="Arial 2"/>
              <a:sym typeface="Arial 2"/>
            </a:rPr>
            <a:t>Industrial Development</a:t>
          </a:r>
        </a:p>
      </dgm:t>
    </dgm:pt>
    <dgm:pt modelId="{1600E0E5-2909-4574-AAD3-2582A465A9E2}" type="parTrans" cxnId="{0A2807F3-52F7-497B-904D-323F028B8A51}">
      <dgm:prSet/>
      <dgm:spPr/>
      <dgm:t>
        <a:bodyPr/>
        <a:lstStyle/>
        <a:p>
          <a:endParaRPr lang="en-US"/>
        </a:p>
      </dgm:t>
    </dgm:pt>
    <dgm:pt modelId="{D993134C-A996-442F-943A-6D189F98D5A6}" type="sibTrans" cxnId="{0A2807F3-52F7-497B-904D-323F028B8A51}">
      <dgm:prSet/>
      <dgm:spPr/>
      <dgm:t>
        <a:bodyPr/>
        <a:lstStyle/>
        <a:p>
          <a:endParaRPr lang="en-US"/>
        </a:p>
      </dgm:t>
    </dgm:pt>
    <dgm:pt modelId="{615F25E0-6E47-4543-908C-75A52CD19DBB}">
      <dgm:prSet custT="1"/>
      <dgm:spPr/>
      <dgm:t>
        <a:bodyPr/>
        <a:lstStyle/>
        <a:p>
          <a:r>
            <a:rPr lang="en-US" sz="1400">
              <a:solidFill>
                <a:schemeClr val="tx1"/>
              </a:solidFill>
              <a:latin typeface="Arial 2"/>
              <a:ea typeface="Arial 2"/>
              <a:cs typeface="Arial 2"/>
              <a:sym typeface="Arial 2"/>
            </a:rPr>
            <a:t>Infrastructure Development</a:t>
          </a:r>
        </a:p>
      </dgm:t>
    </dgm:pt>
    <dgm:pt modelId="{35310A9F-77BB-4C72-B522-5C488E81D872}" type="parTrans" cxnId="{2F63EAB8-CF5D-47ED-AE8F-B6ECFCFB56D5}">
      <dgm:prSet/>
      <dgm:spPr/>
      <dgm:t>
        <a:bodyPr/>
        <a:lstStyle/>
        <a:p>
          <a:endParaRPr lang="en-US"/>
        </a:p>
      </dgm:t>
    </dgm:pt>
    <dgm:pt modelId="{74CF3175-41A5-4219-ACF2-21AA7068BAE7}" type="sibTrans" cxnId="{2F63EAB8-CF5D-47ED-AE8F-B6ECFCFB56D5}">
      <dgm:prSet/>
      <dgm:spPr/>
      <dgm:t>
        <a:bodyPr/>
        <a:lstStyle/>
        <a:p>
          <a:endParaRPr lang="en-US"/>
        </a:p>
      </dgm:t>
    </dgm:pt>
    <dgm:pt modelId="{880444A1-746C-4669-B6FC-7C4D97EF20C0}">
      <dgm:prSet custT="1"/>
      <dgm:spPr/>
      <dgm:t>
        <a:bodyPr/>
        <a:lstStyle/>
        <a:p>
          <a:r>
            <a:rPr lang="en-US" sz="1400">
              <a:solidFill>
                <a:schemeClr val="tx1"/>
              </a:solidFill>
              <a:latin typeface="Arial 2"/>
              <a:ea typeface="Arial 2"/>
              <a:cs typeface="Arial 2"/>
              <a:sym typeface="Arial 2"/>
            </a:rPr>
            <a:t>Housing Development</a:t>
          </a:r>
        </a:p>
      </dgm:t>
    </dgm:pt>
    <dgm:pt modelId="{69882BC0-EE7E-4B5A-9493-8393ABCD0D72}" type="parTrans" cxnId="{09DC451B-684D-4B5D-826D-2D5B3E38CFCC}">
      <dgm:prSet/>
      <dgm:spPr/>
      <dgm:t>
        <a:bodyPr/>
        <a:lstStyle/>
        <a:p>
          <a:endParaRPr lang="en-US"/>
        </a:p>
      </dgm:t>
    </dgm:pt>
    <dgm:pt modelId="{49B8A815-2748-4AD0-95B1-55F9404773F2}" type="sibTrans" cxnId="{09DC451B-684D-4B5D-826D-2D5B3E38CFCC}">
      <dgm:prSet/>
      <dgm:spPr/>
      <dgm:t>
        <a:bodyPr/>
        <a:lstStyle/>
        <a:p>
          <a:endParaRPr lang="en-US"/>
        </a:p>
      </dgm:t>
    </dgm:pt>
    <dgm:pt modelId="{FD87E8DD-0131-4B97-BA1F-6D18191ACB74}">
      <dgm:prSet custT="1"/>
      <dgm:spPr/>
      <dgm:t>
        <a:bodyPr/>
        <a:lstStyle/>
        <a:p>
          <a:r>
            <a:rPr lang="en-US" sz="1400">
              <a:solidFill>
                <a:schemeClr val="tx1"/>
              </a:solidFill>
              <a:latin typeface="Arial 2"/>
              <a:ea typeface="Arial 2"/>
              <a:cs typeface="Arial 2"/>
              <a:sym typeface="Arial 2"/>
            </a:rPr>
            <a:t>Regional Collaboration</a:t>
          </a:r>
        </a:p>
      </dgm:t>
    </dgm:pt>
    <dgm:pt modelId="{BFA2014A-ACEC-419D-9E95-68751B4FF262}" type="parTrans" cxnId="{B08CD367-1BA7-490C-A790-AD511D62F393}">
      <dgm:prSet/>
      <dgm:spPr/>
      <dgm:t>
        <a:bodyPr/>
        <a:lstStyle/>
        <a:p>
          <a:endParaRPr lang="en-US"/>
        </a:p>
      </dgm:t>
    </dgm:pt>
    <dgm:pt modelId="{352393EB-94C2-45D3-A25D-AB868C601E20}" type="sibTrans" cxnId="{B08CD367-1BA7-490C-A790-AD511D62F393}">
      <dgm:prSet/>
      <dgm:spPr/>
      <dgm:t>
        <a:bodyPr/>
        <a:lstStyle/>
        <a:p>
          <a:endParaRPr lang="en-US"/>
        </a:p>
      </dgm:t>
    </dgm:pt>
    <dgm:pt modelId="{99ACA91F-F983-40D7-8178-BE429B90CC2E}" type="pres">
      <dgm:prSet presAssocID="{76DD2F1A-5983-46CA-B08B-E70F38771434}" presName="cycleMatrixDiagram" presStyleCnt="0">
        <dgm:presLayoutVars>
          <dgm:chMax val="1"/>
          <dgm:dir/>
          <dgm:animLvl val="lvl"/>
          <dgm:resizeHandles val="exact"/>
        </dgm:presLayoutVars>
      </dgm:prSet>
      <dgm:spPr/>
    </dgm:pt>
    <dgm:pt modelId="{254AD7D6-14DD-4ECE-B586-633A9179857A}" type="pres">
      <dgm:prSet presAssocID="{76DD2F1A-5983-46CA-B08B-E70F38771434}" presName="children" presStyleCnt="0"/>
      <dgm:spPr/>
    </dgm:pt>
    <dgm:pt modelId="{A72FADAB-3713-4C49-B318-FDFB5C0BFEEA}" type="pres">
      <dgm:prSet presAssocID="{76DD2F1A-5983-46CA-B08B-E70F38771434}" presName="child1group" presStyleCnt="0"/>
      <dgm:spPr/>
    </dgm:pt>
    <dgm:pt modelId="{37EA527E-71BC-4D22-BC06-B16C94229C70}" type="pres">
      <dgm:prSet presAssocID="{76DD2F1A-5983-46CA-B08B-E70F38771434}" presName="child1" presStyleLbl="bgAcc1" presStyleIdx="0" presStyleCnt="4" custScaleX="119965" custScaleY="121017" custLinFactNeighborX="-26937" custLinFactNeighborY="-2885"/>
      <dgm:spPr/>
    </dgm:pt>
    <dgm:pt modelId="{DFF4C7A7-230D-423A-83B2-84759FA273FD}" type="pres">
      <dgm:prSet presAssocID="{76DD2F1A-5983-46CA-B08B-E70F38771434}" presName="child1Text" presStyleLbl="bgAcc1" presStyleIdx="0" presStyleCnt="4">
        <dgm:presLayoutVars>
          <dgm:bulletEnabled val="1"/>
        </dgm:presLayoutVars>
      </dgm:prSet>
      <dgm:spPr/>
    </dgm:pt>
    <dgm:pt modelId="{2D98A5FC-594A-4650-B7B8-50C2EE9F15C5}" type="pres">
      <dgm:prSet presAssocID="{76DD2F1A-5983-46CA-B08B-E70F38771434}" presName="child2group" presStyleCnt="0"/>
      <dgm:spPr/>
    </dgm:pt>
    <dgm:pt modelId="{074C982F-96ED-45FC-ABD3-86627DEEA66D}" type="pres">
      <dgm:prSet presAssocID="{76DD2F1A-5983-46CA-B08B-E70F38771434}" presName="child2" presStyleLbl="bgAcc1" presStyleIdx="1" presStyleCnt="4" custScaleX="112154" custScaleY="113486" custLinFactNeighborX="17663" custLinFactNeighborY="-2597"/>
      <dgm:spPr/>
    </dgm:pt>
    <dgm:pt modelId="{6D747CAF-2C4A-4C8D-9697-8493927D06BC}" type="pres">
      <dgm:prSet presAssocID="{76DD2F1A-5983-46CA-B08B-E70F38771434}" presName="child2Text" presStyleLbl="bgAcc1" presStyleIdx="1" presStyleCnt="4">
        <dgm:presLayoutVars>
          <dgm:bulletEnabled val="1"/>
        </dgm:presLayoutVars>
      </dgm:prSet>
      <dgm:spPr/>
    </dgm:pt>
    <dgm:pt modelId="{E4DB31FF-DDCC-4ADA-8E62-638037FBE577}" type="pres">
      <dgm:prSet presAssocID="{76DD2F1A-5983-46CA-B08B-E70F38771434}" presName="child3group" presStyleCnt="0"/>
      <dgm:spPr/>
    </dgm:pt>
    <dgm:pt modelId="{DA5A129A-1EC4-4A0B-BB56-9EBA32EE7E0B}" type="pres">
      <dgm:prSet presAssocID="{76DD2F1A-5983-46CA-B08B-E70F38771434}" presName="child3" presStyleLbl="bgAcc1" presStyleIdx="2" presStyleCnt="4" custScaleX="152092" custScaleY="146319" custLinFactNeighborX="42042" custLinFactNeighborY="-27062"/>
      <dgm:spPr/>
    </dgm:pt>
    <dgm:pt modelId="{3C15E70A-1FA1-4A25-92AE-D3B2DB1FCA47}" type="pres">
      <dgm:prSet presAssocID="{76DD2F1A-5983-46CA-B08B-E70F38771434}" presName="child3Text" presStyleLbl="bgAcc1" presStyleIdx="2" presStyleCnt="4">
        <dgm:presLayoutVars>
          <dgm:bulletEnabled val="1"/>
        </dgm:presLayoutVars>
      </dgm:prSet>
      <dgm:spPr/>
    </dgm:pt>
    <dgm:pt modelId="{D85F0037-F803-49AC-AECE-08AEB738E689}" type="pres">
      <dgm:prSet presAssocID="{76DD2F1A-5983-46CA-B08B-E70F38771434}" presName="child4group" presStyleCnt="0"/>
      <dgm:spPr/>
    </dgm:pt>
    <dgm:pt modelId="{2FADB24A-CB3F-4332-9579-062D5E420300}" type="pres">
      <dgm:prSet presAssocID="{76DD2F1A-5983-46CA-B08B-E70F38771434}" presName="child4" presStyleLbl="bgAcc1" presStyleIdx="3" presStyleCnt="4" custScaleX="120153" custScaleY="143523" custLinFactNeighborX="-30506" custLinFactNeighborY="-21926"/>
      <dgm:spPr/>
    </dgm:pt>
    <dgm:pt modelId="{D6515B1F-C9D7-47F1-ACDF-11389D39D9B4}" type="pres">
      <dgm:prSet presAssocID="{76DD2F1A-5983-46CA-B08B-E70F38771434}" presName="child4Text" presStyleLbl="bgAcc1" presStyleIdx="3" presStyleCnt="4">
        <dgm:presLayoutVars>
          <dgm:bulletEnabled val="1"/>
        </dgm:presLayoutVars>
      </dgm:prSet>
      <dgm:spPr/>
    </dgm:pt>
    <dgm:pt modelId="{333D581C-4AEE-4CCD-9FC0-590F85A508F4}" type="pres">
      <dgm:prSet presAssocID="{76DD2F1A-5983-46CA-B08B-E70F38771434}" presName="childPlaceholder" presStyleCnt="0"/>
      <dgm:spPr/>
    </dgm:pt>
    <dgm:pt modelId="{F7D8E0DB-0A97-44BF-AAFD-4CC61DA0FC75}" type="pres">
      <dgm:prSet presAssocID="{76DD2F1A-5983-46CA-B08B-E70F38771434}" presName="circle" presStyleCnt="0"/>
      <dgm:spPr/>
    </dgm:pt>
    <dgm:pt modelId="{F14B183C-19E7-4C04-9FBA-05F9DFC943E9}" type="pres">
      <dgm:prSet presAssocID="{76DD2F1A-5983-46CA-B08B-E70F38771434}" presName="quadrant1" presStyleLbl="node1" presStyleIdx="0" presStyleCnt="4">
        <dgm:presLayoutVars>
          <dgm:chMax val="1"/>
          <dgm:bulletEnabled val="1"/>
        </dgm:presLayoutVars>
      </dgm:prSet>
      <dgm:spPr/>
    </dgm:pt>
    <dgm:pt modelId="{347841FE-A836-41E0-8166-B399D6D84B9F}" type="pres">
      <dgm:prSet presAssocID="{76DD2F1A-5983-46CA-B08B-E70F38771434}" presName="quadrant2" presStyleLbl="node1" presStyleIdx="1" presStyleCnt="4">
        <dgm:presLayoutVars>
          <dgm:chMax val="1"/>
          <dgm:bulletEnabled val="1"/>
        </dgm:presLayoutVars>
      </dgm:prSet>
      <dgm:spPr/>
    </dgm:pt>
    <dgm:pt modelId="{DB0A1893-5501-4020-AA86-6DBF10886C4A}" type="pres">
      <dgm:prSet presAssocID="{76DD2F1A-5983-46CA-B08B-E70F38771434}" presName="quadrant3" presStyleLbl="node1" presStyleIdx="2" presStyleCnt="4">
        <dgm:presLayoutVars>
          <dgm:chMax val="1"/>
          <dgm:bulletEnabled val="1"/>
        </dgm:presLayoutVars>
      </dgm:prSet>
      <dgm:spPr/>
    </dgm:pt>
    <dgm:pt modelId="{B930B864-6B5A-488C-A645-76665B668BC2}" type="pres">
      <dgm:prSet presAssocID="{76DD2F1A-5983-46CA-B08B-E70F38771434}" presName="quadrant4" presStyleLbl="node1" presStyleIdx="3" presStyleCnt="4">
        <dgm:presLayoutVars>
          <dgm:chMax val="1"/>
          <dgm:bulletEnabled val="1"/>
        </dgm:presLayoutVars>
      </dgm:prSet>
      <dgm:spPr/>
    </dgm:pt>
    <dgm:pt modelId="{6CBDCFEE-B5FF-419F-8BCB-4EF25F0C1493}" type="pres">
      <dgm:prSet presAssocID="{76DD2F1A-5983-46CA-B08B-E70F38771434}" presName="quadrantPlaceholder" presStyleCnt="0"/>
      <dgm:spPr/>
    </dgm:pt>
    <dgm:pt modelId="{53F04547-07FB-4DD3-8C6C-73E6DA608B72}" type="pres">
      <dgm:prSet presAssocID="{76DD2F1A-5983-46CA-B08B-E70F38771434}" presName="center1" presStyleLbl="fgShp" presStyleIdx="0" presStyleCnt="2"/>
      <dgm:spPr/>
    </dgm:pt>
    <dgm:pt modelId="{4500A415-11E4-43F5-AF54-C78F129632A5}" type="pres">
      <dgm:prSet presAssocID="{76DD2F1A-5983-46CA-B08B-E70F38771434}" presName="center2" presStyleLbl="fgShp" presStyleIdx="1" presStyleCnt="2"/>
      <dgm:spPr/>
    </dgm:pt>
  </dgm:ptLst>
  <dgm:cxnLst>
    <dgm:cxn modelId="{AB926F00-71A7-4D15-849D-4A8BD0E8A0EE}" srcId="{76DD2F1A-5983-46CA-B08B-E70F38771434}" destId="{A7C82DCE-EF04-48DA-8E29-893ADFA483F8}" srcOrd="2" destOrd="0" parTransId="{00161900-8962-466C-941E-87EBD764DB9D}" sibTransId="{0A6E7DC7-A206-4A65-8F7A-76786B34C88F}"/>
    <dgm:cxn modelId="{5689630C-1A3D-420D-BFC9-D7E6F7623B37}" srcId="{76DD2F1A-5983-46CA-B08B-E70F38771434}" destId="{84FA34F9-D952-4E30-8C7E-A900FDD0835C}" srcOrd="1" destOrd="0" parTransId="{3047E1D3-ED65-4DD9-ADED-14B87DDF2839}" sibTransId="{D0F30AD6-91CF-43D4-852E-14AE943F14B8}"/>
    <dgm:cxn modelId="{66AB5313-E662-47DB-9633-33C6E65D7739}" srcId="{888FB31D-2850-43B9-A491-7788007CBE17}" destId="{0DCBCDAE-C4FC-4519-92BE-E4ABFB4D8B0F}" srcOrd="2" destOrd="0" parTransId="{C1D0C6D3-E13C-44AB-8696-C556EA8F2DF4}" sibTransId="{E1D0A9BF-E2E5-421A-A06D-769798A28FF5}"/>
    <dgm:cxn modelId="{B6F48413-8900-4EAA-AD37-5A952255C517}" type="presOf" srcId="{D5407501-DCC7-489C-96C9-A0885AE9AF1F}" destId="{DFF4C7A7-230D-423A-83B2-84759FA273FD}" srcOrd="1" destOrd="3" presId="urn:microsoft.com/office/officeart/2005/8/layout/cycle4"/>
    <dgm:cxn modelId="{1A5CC214-C976-406F-8056-9913FFD848F2}" type="presOf" srcId="{0DCBCDAE-C4FC-4519-92BE-E4ABFB4D8B0F}" destId="{DFF4C7A7-230D-423A-83B2-84759FA273FD}" srcOrd="1" destOrd="2" presId="urn:microsoft.com/office/officeart/2005/8/layout/cycle4"/>
    <dgm:cxn modelId="{CB2F7116-2919-4A21-BB02-B79625FED80A}" type="presOf" srcId="{615F25E0-6E47-4543-908C-75A52CD19DBB}" destId="{3C15E70A-1FA1-4A25-92AE-D3B2DB1FCA47}" srcOrd="1" destOrd="3" presId="urn:microsoft.com/office/officeart/2005/8/layout/cycle4"/>
    <dgm:cxn modelId="{B3BD1D18-5AB1-4D1E-908A-8828F34B6DA9}" srcId="{76DD2F1A-5983-46CA-B08B-E70F38771434}" destId="{6D1B52C2-EB3F-4304-A83A-C27DC1108A63}" srcOrd="3" destOrd="0" parTransId="{7468A5C5-E956-448F-B6C9-0A0DC1F1C778}" sibTransId="{203E59AB-BC3F-4326-8226-E664E7D0E226}"/>
    <dgm:cxn modelId="{B1B4A219-CCE5-494C-9593-523422D9CD81}" srcId="{6D1B52C2-EB3F-4304-A83A-C27DC1108A63}" destId="{D0AD8237-1BFC-453E-B4C1-3A48491FC2B2}" srcOrd="1" destOrd="0" parTransId="{9F7B480A-52E8-4FC3-B1AA-ED1650B3873A}" sibTransId="{DDD61C0B-FE66-493C-9F1E-14B6407008C9}"/>
    <dgm:cxn modelId="{09DC451B-684D-4B5D-826D-2D5B3E38CFCC}" srcId="{A7C82DCE-EF04-48DA-8E29-893ADFA483F8}" destId="{880444A1-746C-4669-B6FC-7C4D97EF20C0}" srcOrd="4" destOrd="0" parTransId="{69882BC0-EE7E-4B5A-9493-8393ABCD0D72}" sibTransId="{49B8A815-2748-4AD0-95B1-55F9404773F2}"/>
    <dgm:cxn modelId="{0BB02E1E-497A-49CD-9E75-A07FE96B6483}" type="presOf" srcId="{6FAA945A-21CC-4874-8E70-D30052018311}" destId="{2FADB24A-CB3F-4332-9579-062D5E420300}" srcOrd="0" destOrd="2" presId="urn:microsoft.com/office/officeart/2005/8/layout/cycle4"/>
    <dgm:cxn modelId="{CF19301E-AC4B-4ACD-B96A-DB218F1C3825}" srcId="{A7C82DCE-EF04-48DA-8E29-893ADFA483F8}" destId="{F9D2449A-5040-4EFE-B3A3-3816862E4CF9}" srcOrd="1" destOrd="0" parTransId="{D03F6276-0E9A-4A28-93E0-558C5AF002BA}" sibTransId="{0FD821E3-31E6-4C3F-94DA-5886ABC3E795}"/>
    <dgm:cxn modelId="{4FA70020-39B8-42DA-8B64-D4A0D38F5A48}" type="presOf" srcId="{97ADBCB9-0FC1-4965-BCE4-8D40618690B5}" destId="{37EA527E-71BC-4D22-BC06-B16C94229C70}" srcOrd="0" destOrd="0" presId="urn:microsoft.com/office/officeart/2005/8/layout/cycle4"/>
    <dgm:cxn modelId="{A6650B2D-B96E-4295-8A65-F31048FAC755}" type="presOf" srcId="{6D1B52C2-EB3F-4304-A83A-C27DC1108A63}" destId="{B930B864-6B5A-488C-A645-76665B668BC2}" srcOrd="0" destOrd="0" presId="urn:microsoft.com/office/officeart/2005/8/layout/cycle4"/>
    <dgm:cxn modelId="{7A015230-F737-48F3-A095-1ADB28192C7E}" type="presOf" srcId="{BD457414-9E3D-4A40-9744-0F6249B88ADE}" destId="{3C15E70A-1FA1-4A25-92AE-D3B2DB1FCA47}" srcOrd="1" destOrd="2" presId="urn:microsoft.com/office/officeart/2005/8/layout/cycle4"/>
    <dgm:cxn modelId="{BF054F34-775D-46E5-9F22-CA2E12159BCF}" type="presOf" srcId="{615F25E0-6E47-4543-908C-75A52CD19DBB}" destId="{DA5A129A-1EC4-4A0B-BB56-9EBA32EE7E0B}" srcOrd="0" destOrd="3" presId="urn:microsoft.com/office/officeart/2005/8/layout/cycle4"/>
    <dgm:cxn modelId="{9210DF3D-3323-481F-B8E2-3D1D4A7E1844}" type="presOf" srcId="{F9D2449A-5040-4EFE-B3A3-3816862E4CF9}" destId="{3C15E70A-1FA1-4A25-92AE-D3B2DB1FCA47}" srcOrd="1" destOrd="1" presId="urn:microsoft.com/office/officeart/2005/8/layout/cycle4"/>
    <dgm:cxn modelId="{12B4093E-DFB5-4F78-B37C-B7C208DE0E3C}" srcId="{A7C82DCE-EF04-48DA-8E29-893ADFA483F8}" destId="{EBA6B645-8CE5-4016-BF93-2DDDAFDE53EC}" srcOrd="0" destOrd="0" parTransId="{3D94BA3D-D5C9-4763-B4C6-21E656BEA370}" sibTransId="{1DC9515F-33B1-4566-8E0E-1724D5479D7E}"/>
    <dgm:cxn modelId="{C34B173E-EC4C-47C0-83D2-3FCC2FCEF100}" type="presOf" srcId="{D0AD8237-1BFC-453E-B4C1-3A48491FC2B2}" destId="{2FADB24A-CB3F-4332-9579-062D5E420300}" srcOrd="0" destOrd="1" presId="urn:microsoft.com/office/officeart/2005/8/layout/cycle4"/>
    <dgm:cxn modelId="{13BE733F-DFE6-4B0F-B3F7-AD2A622785D8}" type="presOf" srcId="{800E938A-971E-45A0-A263-E7CA817F1B07}" destId="{DFF4C7A7-230D-423A-83B2-84759FA273FD}" srcOrd="1" destOrd="1" presId="urn:microsoft.com/office/officeart/2005/8/layout/cycle4"/>
    <dgm:cxn modelId="{9AAE685C-7603-42A9-B26B-0BFEC0333B5F}" srcId="{84FA34F9-D952-4E30-8C7E-A900FDD0835C}" destId="{6C371185-9F43-4172-BA3A-1C942141F3F0}" srcOrd="1" destOrd="0" parTransId="{6A2CEAE1-9695-46EC-B6F9-7CC823EB558C}" sibTransId="{578BDBF7-229B-43E2-B883-524B9BF251BE}"/>
    <dgm:cxn modelId="{6CD9AA5F-46CB-470C-9F83-DB4E3C525D50}" srcId="{84FA34F9-D952-4E30-8C7E-A900FDD0835C}" destId="{3DBFC0E5-0C22-454D-A5C4-479E30C0914E}" srcOrd="2" destOrd="0" parTransId="{63130810-1AA5-45F0-BF07-C0215C877027}" sibTransId="{E429FB0F-8A40-406F-97D0-9C6C5D47752D}"/>
    <dgm:cxn modelId="{8AE9E15F-64CF-48CC-BA7B-65CBF395E963}" type="presOf" srcId="{D5407501-DCC7-489C-96C9-A0885AE9AF1F}" destId="{37EA527E-71BC-4D22-BC06-B16C94229C70}" srcOrd="0" destOrd="3" presId="urn:microsoft.com/office/officeart/2005/8/layout/cycle4"/>
    <dgm:cxn modelId="{B08CD367-1BA7-490C-A790-AD511D62F393}" srcId="{A7C82DCE-EF04-48DA-8E29-893ADFA483F8}" destId="{FD87E8DD-0131-4B97-BA1F-6D18191ACB74}" srcOrd="5" destOrd="0" parTransId="{BFA2014A-ACEC-419D-9E95-68751B4FF262}" sibTransId="{352393EB-94C2-45D3-A25D-AB868C601E20}"/>
    <dgm:cxn modelId="{25AF8F4D-77DD-4D73-8FED-37C1D2E5756D}" type="presOf" srcId="{89EE02E2-6DDE-4BE7-80B5-604D6B90A93E}" destId="{37EA527E-71BC-4D22-BC06-B16C94229C70}" srcOrd="0" destOrd="4" presId="urn:microsoft.com/office/officeart/2005/8/layout/cycle4"/>
    <dgm:cxn modelId="{8E44E44D-2405-487E-B9E2-B454B263F04C}" type="presOf" srcId="{5FAAD711-2F33-4243-8DDD-056A8DB09C61}" destId="{2FADB24A-CB3F-4332-9579-062D5E420300}" srcOrd="0" destOrd="0" presId="urn:microsoft.com/office/officeart/2005/8/layout/cycle4"/>
    <dgm:cxn modelId="{E20ABC6F-D62C-4808-9182-D69DDEB4B88F}" srcId="{6D1B52C2-EB3F-4304-A83A-C27DC1108A63}" destId="{04711CA6-B178-402D-B9BC-603151D467D0}" srcOrd="3" destOrd="0" parTransId="{2F6C846C-8F25-40F1-81C2-EBF976A6634D}" sibTransId="{3D229921-601A-42E5-83EB-1F90864EE1EB}"/>
    <dgm:cxn modelId="{DB3FC253-9251-484A-BAB6-78BF7476BF70}" type="presOf" srcId="{1A681587-3F8A-4127-B540-8859B79C6FD3}" destId="{6D747CAF-2C4A-4C8D-9697-8493927D06BC}" srcOrd="1" destOrd="0" presId="urn:microsoft.com/office/officeart/2005/8/layout/cycle4"/>
    <dgm:cxn modelId="{6CC23674-932F-43F8-AA3C-DEA3661F8969}" srcId="{888FB31D-2850-43B9-A491-7788007CBE17}" destId="{89EE02E2-6DDE-4BE7-80B5-604D6B90A93E}" srcOrd="4" destOrd="0" parTransId="{A68E8C79-A9DB-414A-9717-84C692425350}" sibTransId="{09ECD7F7-362B-4ABA-BFAF-DA628D3476A7}"/>
    <dgm:cxn modelId="{DEA7E674-3EBF-4A6C-B389-2B62FDAA32B0}" type="presOf" srcId="{97ADBCB9-0FC1-4965-BCE4-8D40618690B5}" destId="{DFF4C7A7-230D-423A-83B2-84759FA273FD}" srcOrd="1" destOrd="0" presId="urn:microsoft.com/office/officeart/2005/8/layout/cycle4"/>
    <dgm:cxn modelId="{619BFA74-DAD1-4BE2-AA83-07BBA6F61DFD}" type="presOf" srcId="{6FAA945A-21CC-4874-8E70-D30052018311}" destId="{D6515B1F-C9D7-47F1-ACDF-11389D39D9B4}" srcOrd="1" destOrd="2" presId="urn:microsoft.com/office/officeart/2005/8/layout/cycle4"/>
    <dgm:cxn modelId="{39534275-FE2F-420C-A866-279D79BCDCCD}" srcId="{6D1B52C2-EB3F-4304-A83A-C27DC1108A63}" destId="{5FAAD711-2F33-4243-8DDD-056A8DB09C61}" srcOrd="0" destOrd="0" parTransId="{5CD5D98B-C15D-4590-AB6A-B522C301E1F3}" sibTransId="{19D59F53-131B-42EC-863D-7B747B2E5C46}"/>
    <dgm:cxn modelId="{45B44F55-CAE8-47E5-B652-E0FA81C40BE8}" srcId="{76DD2F1A-5983-46CA-B08B-E70F38771434}" destId="{888FB31D-2850-43B9-A491-7788007CBE17}" srcOrd="0" destOrd="0" parTransId="{0FDE4421-DECA-4EA2-BCA2-9173CC9F5774}" sibTransId="{17A2606A-FCA5-4846-9467-6CC0B431F48B}"/>
    <dgm:cxn modelId="{F5537055-823A-4739-8D37-1E51E005B3B9}" type="presOf" srcId="{800E938A-971E-45A0-A263-E7CA817F1B07}" destId="{37EA527E-71BC-4D22-BC06-B16C94229C70}" srcOrd="0" destOrd="1" presId="urn:microsoft.com/office/officeart/2005/8/layout/cycle4"/>
    <dgm:cxn modelId="{95ADE255-99CF-424E-8B50-607FE95116D6}" type="presOf" srcId="{6C371185-9F43-4172-BA3A-1C942141F3F0}" destId="{074C982F-96ED-45FC-ABD3-86627DEEA66D}" srcOrd="0" destOrd="1" presId="urn:microsoft.com/office/officeart/2005/8/layout/cycle4"/>
    <dgm:cxn modelId="{54923D56-3D75-4394-A0F2-B329EE3F2490}" type="presOf" srcId="{880444A1-746C-4669-B6FC-7C4D97EF20C0}" destId="{DA5A129A-1EC4-4A0B-BB56-9EBA32EE7E0B}" srcOrd="0" destOrd="4" presId="urn:microsoft.com/office/officeart/2005/8/layout/cycle4"/>
    <dgm:cxn modelId="{3AB3F277-558A-4D3B-831C-FB3D622955E0}" type="presOf" srcId="{EBA6B645-8CE5-4016-BF93-2DDDAFDE53EC}" destId="{3C15E70A-1FA1-4A25-92AE-D3B2DB1FCA47}" srcOrd="1" destOrd="0" presId="urn:microsoft.com/office/officeart/2005/8/layout/cycle4"/>
    <dgm:cxn modelId="{C929EA7B-2AAE-46C6-A5CA-15BB02E833B8}" type="presOf" srcId="{3DBFC0E5-0C22-454D-A5C4-479E30C0914E}" destId="{6D747CAF-2C4A-4C8D-9697-8493927D06BC}" srcOrd="1" destOrd="2" presId="urn:microsoft.com/office/officeart/2005/8/layout/cycle4"/>
    <dgm:cxn modelId="{9AE44180-07C0-4752-8DF0-9C9F99B3A6BC}" srcId="{6D1B52C2-EB3F-4304-A83A-C27DC1108A63}" destId="{6FAA945A-21CC-4874-8E70-D30052018311}" srcOrd="2" destOrd="0" parTransId="{DA5372FE-D6F3-458E-9D16-38232C83CF67}" sibTransId="{95AB1379-F76D-46B9-B477-88EAE647C975}"/>
    <dgm:cxn modelId="{21136281-6EAD-405F-9D5A-6FB4473B7793}" type="presOf" srcId="{89EE02E2-6DDE-4BE7-80B5-604D6B90A93E}" destId="{DFF4C7A7-230D-423A-83B2-84759FA273FD}" srcOrd="1" destOrd="4" presId="urn:microsoft.com/office/officeart/2005/8/layout/cycle4"/>
    <dgm:cxn modelId="{DDDB0A82-DC58-4639-9BAC-EC25FA1354F4}" type="presOf" srcId="{1A681587-3F8A-4127-B540-8859B79C6FD3}" destId="{074C982F-96ED-45FC-ABD3-86627DEEA66D}" srcOrd="0" destOrd="0" presId="urn:microsoft.com/office/officeart/2005/8/layout/cycle4"/>
    <dgm:cxn modelId="{FB55C786-5F3B-444F-BF95-3D1B5280A4D9}" type="presOf" srcId="{0DCBCDAE-C4FC-4519-92BE-E4ABFB4D8B0F}" destId="{37EA527E-71BC-4D22-BC06-B16C94229C70}" srcOrd="0" destOrd="2" presId="urn:microsoft.com/office/officeart/2005/8/layout/cycle4"/>
    <dgm:cxn modelId="{0C30918C-2D3F-4629-8BE7-C8A80225C11D}" type="presOf" srcId="{F9D2449A-5040-4EFE-B3A3-3816862E4CF9}" destId="{DA5A129A-1EC4-4A0B-BB56-9EBA32EE7E0B}" srcOrd="0" destOrd="1" presId="urn:microsoft.com/office/officeart/2005/8/layout/cycle4"/>
    <dgm:cxn modelId="{EB9F5D96-9F6D-4D0C-B494-A2DD6E0B9C6C}" srcId="{888FB31D-2850-43B9-A491-7788007CBE17}" destId="{D5407501-DCC7-489C-96C9-A0885AE9AF1F}" srcOrd="3" destOrd="0" parTransId="{7D7A81C9-D962-4C0F-A29D-8EFA60583B28}" sibTransId="{4C65F423-FD3D-42A7-9712-6F91760B8BB5}"/>
    <dgm:cxn modelId="{35D5EA9B-07EB-4462-861C-042242577C7F}" type="presOf" srcId="{BD457414-9E3D-4A40-9744-0F6249B88ADE}" destId="{DA5A129A-1EC4-4A0B-BB56-9EBA32EE7E0B}" srcOrd="0" destOrd="2" presId="urn:microsoft.com/office/officeart/2005/8/layout/cycle4"/>
    <dgm:cxn modelId="{2936C89C-0B7B-4B89-88C1-989DF7EBDD7A}" type="presOf" srcId="{5FAAD711-2F33-4243-8DDD-056A8DB09C61}" destId="{D6515B1F-C9D7-47F1-ACDF-11389D39D9B4}" srcOrd="1" destOrd="0" presId="urn:microsoft.com/office/officeart/2005/8/layout/cycle4"/>
    <dgm:cxn modelId="{9B70129F-DFF3-4496-ABD2-4B72DD9A37F7}" type="presOf" srcId="{FD87E8DD-0131-4B97-BA1F-6D18191ACB74}" destId="{DA5A129A-1EC4-4A0B-BB56-9EBA32EE7E0B}" srcOrd="0" destOrd="5" presId="urn:microsoft.com/office/officeart/2005/8/layout/cycle4"/>
    <dgm:cxn modelId="{9FE533AA-A481-4C39-9CDD-95F9AB0AA38E}" srcId="{84FA34F9-D952-4E30-8C7E-A900FDD0835C}" destId="{1A681587-3F8A-4127-B540-8859B79C6FD3}" srcOrd="0" destOrd="0" parTransId="{896E3DAA-B6BE-4047-8795-F5DAB6F47F7A}" sibTransId="{D0819A89-EF25-4086-B941-31FFCC4137DE}"/>
    <dgm:cxn modelId="{E9114DB0-5A8D-4C76-AB0A-14A2E2BCE4F5}" srcId="{888FB31D-2850-43B9-A491-7788007CBE17}" destId="{800E938A-971E-45A0-A263-E7CA817F1B07}" srcOrd="1" destOrd="0" parTransId="{6AD19B68-3396-48DD-B4E0-B58C8FF260F8}" sibTransId="{865A2BD5-8D7E-4CB1-917C-7710B4AC0E42}"/>
    <dgm:cxn modelId="{20FD21B1-B086-422E-B6C5-240C049DCFF4}" type="presOf" srcId="{84FA34F9-D952-4E30-8C7E-A900FDD0835C}" destId="{347841FE-A836-41E0-8166-B399D6D84B9F}" srcOrd="0" destOrd="0" presId="urn:microsoft.com/office/officeart/2005/8/layout/cycle4"/>
    <dgm:cxn modelId="{2F63EAB8-CF5D-47ED-AE8F-B6ECFCFB56D5}" srcId="{A7C82DCE-EF04-48DA-8E29-893ADFA483F8}" destId="{615F25E0-6E47-4543-908C-75A52CD19DBB}" srcOrd="3" destOrd="0" parTransId="{35310A9F-77BB-4C72-B522-5C488E81D872}" sibTransId="{74CF3175-41A5-4219-ACF2-21AA7068BAE7}"/>
    <dgm:cxn modelId="{DBA3F4B9-CC9D-4B92-B6C3-EC838CA17AD1}" type="presOf" srcId="{FD87E8DD-0131-4B97-BA1F-6D18191ACB74}" destId="{3C15E70A-1FA1-4A25-92AE-D3B2DB1FCA47}" srcOrd="1" destOrd="5" presId="urn:microsoft.com/office/officeart/2005/8/layout/cycle4"/>
    <dgm:cxn modelId="{330DC7BB-3A71-4E9E-B52F-CFB269BEBF8B}" srcId="{888FB31D-2850-43B9-A491-7788007CBE17}" destId="{97ADBCB9-0FC1-4965-BCE4-8D40618690B5}" srcOrd="0" destOrd="0" parTransId="{9F69CBA7-29C1-4D91-8F6A-0318F0C728EC}" sibTransId="{350B088E-90A1-4027-9ACA-905D54ADC83C}"/>
    <dgm:cxn modelId="{1F1EB3BD-F41F-467E-870C-02DEF590CEFE}" type="presOf" srcId="{A7C82DCE-EF04-48DA-8E29-893ADFA483F8}" destId="{DB0A1893-5501-4020-AA86-6DBF10886C4A}" srcOrd="0" destOrd="0" presId="urn:microsoft.com/office/officeart/2005/8/layout/cycle4"/>
    <dgm:cxn modelId="{693486CD-EB82-4511-B4D3-BA25EB5C6AA2}" type="presOf" srcId="{6C371185-9F43-4172-BA3A-1C942141F3F0}" destId="{6D747CAF-2C4A-4C8D-9697-8493927D06BC}" srcOrd="1" destOrd="1" presId="urn:microsoft.com/office/officeart/2005/8/layout/cycle4"/>
    <dgm:cxn modelId="{C2D1C8CD-D2BF-4E07-A29E-776DE5B757CE}" type="presOf" srcId="{EBA6B645-8CE5-4016-BF93-2DDDAFDE53EC}" destId="{DA5A129A-1EC4-4A0B-BB56-9EBA32EE7E0B}" srcOrd="0" destOrd="0" presId="urn:microsoft.com/office/officeart/2005/8/layout/cycle4"/>
    <dgm:cxn modelId="{3FEFC4CE-CEDB-45CC-BFCF-6A0307FBBAD4}" type="presOf" srcId="{76DD2F1A-5983-46CA-B08B-E70F38771434}" destId="{99ACA91F-F983-40D7-8178-BE429B90CC2E}" srcOrd="0" destOrd="0" presId="urn:microsoft.com/office/officeart/2005/8/layout/cycle4"/>
    <dgm:cxn modelId="{DB6BFDD0-A680-487A-8EAE-F84EEF473515}" type="presOf" srcId="{3DBFC0E5-0C22-454D-A5C4-479E30C0914E}" destId="{074C982F-96ED-45FC-ABD3-86627DEEA66D}" srcOrd="0" destOrd="2" presId="urn:microsoft.com/office/officeart/2005/8/layout/cycle4"/>
    <dgm:cxn modelId="{3B7884D6-CF4A-481E-8B70-C9C705B16901}" type="presOf" srcId="{888FB31D-2850-43B9-A491-7788007CBE17}" destId="{F14B183C-19E7-4C04-9FBA-05F9DFC943E9}" srcOrd="0" destOrd="0" presId="urn:microsoft.com/office/officeart/2005/8/layout/cycle4"/>
    <dgm:cxn modelId="{A4DD75DA-DEC7-469A-B854-F5FEA0EB0FC8}" type="presOf" srcId="{880444A1-746C-4669-B6FC-7C4D97EF20C0}" destId="{3C15E70A-1FA1-4A25-92AE-D3B2DB1FCA47}" srcOrd="1" destOrd="4" presId="urn:microsoft.com/office/officeart/2005/8/layout/cycle4"/>
    <dgm:cxn modelId="{403287DA-C239-4A14-87AE-5CF696FCE557}" type="presOf" srcId="{D0AD8237-1BFC-453E-B4C1-3A48491FC2B2}" destId="{D6515B1F-C9D7-47F1-ACDF-11389D39D9B4}" srcOrd="1" destOrd="1" presId="urn:microsoft.com/office/officeart/2005/8/layout/cycle4"/>
    <dgm:cxn modelId="{076F8EDA-FA07-4055-9209-AB2474344431}" type="presOf" srcId="{04711CA6-B178-402D-B9BC-603151D467D0}" destId="{D6515B1F-C9D7-47F1-ACDF-11389D39D9B4}" srcOrd="1" destOrd="3" presId="urn:microsoft.com/office/officeart/2005/8/layout/cycle4"/>
    <dgm:cxn modelId="{9749E2E7-35F8-401F-8A8B-8BF38929381E}" type="presOf" srcId="{04711CA6-B178-402D-B9BC-603151D467D0}" destId="{2FADB24A-CB3F-4332-9579-062D5E420300}" srcOrd="0" destOrd="3" presId="urn:microsoft.com/office/officeart/2005/8/layout/cycle4"/>
    <dgm:cxn modelId="{0A2807F3-52F7-497B-904D-323F028B8A51}" srcId="{A7C82DCE-EF04-48DA-8E29-893ADFA483F8}" destId="{BD457414-9E3D-4A40-9744-0F6249B88ADE}" srcOrd="2" destOrd="0" parTransId="{1600E0E5-2909-4574-AAD3-2582A465A9E2}" sibTransId="{D993134C-A996-442F-943A-6D189F98D5A6}"/>
    <dgm:cxn modelId="{4709DEB5-4442-457A-8CFE-4EC09CB675C4}" type="presParOf" srcId="{99ACA91F-F983-40D7-8178-BE429B90CC2E}" destId="{254AD7D6-14DD-4ECE-B586-633A9179857A}" srcOrd="0" destOrd="0" presId="urn:microsoft.com/office/officeart/2005/8/layout/cycle4"/>
    <dgm:cxn modelId="{8011F871-7796-46D5-99C9-AB78E49330AC}" type="presParOf" srcId="{254AD7D6-14DD-4ECE-B586-633A9179857A}" destId="{A72FADAB-3713-4C49-B318-FDFB5C0BFEEA}" srcOrd="0" destOrd="0" presId="urn:microsoft.com/office/officeart/2005/8/layout/cycle4"/>
    <dgm:cxn modelId="{68C453A6-D798-414A-8F98-9CE74C1CFF5F}" type="presParOf" srcId="{A72FADAB-3713-4C49-B318-FDFB5C0BFEEA}" destId="{37EA527E-71BC-4D22-BC06-B16C94229C70}" srcOrd="0" destOrd="0" presId="urn:microsoft.com/office/officeart/2005/8/layout/cycle4"/>
    <dgm:cxn modelId="{7267A51E-AEB9-4972-AEED-E83081D829E6}" type="presParOf" srcId="{A72FADAB-3713-4C49-B318-FDFB5C0BFEEA}" destId="{DFF4C7A7-230D-423A-83B2-84759FA273FD}" srcOrd="1" destOrd="0" presId="urn:microsoft.com/office/officeart/2005/8/layout/cycle4"/>
    <dgm:cxn modelId="{9450C3FB-2974-40EB-8B7F-EA99FE36940F}" type="presParOf" srcId="{254AD7D6-14DD-4ECE-B586-633A9179857A}" destId="{2D98A5FC-594A-4650-B7B8-50C2EE9F15C5}" srcOrd="1" destOrd="0" presId="urn:microsoft.com/office/officeart/2005/8/layout/cycle4"/>
    <dgm:cxn modelId="{76C559D3-DCAC-449B-A262-90D83E4CBF74}" type="presParOf" srcId="{2D98A5FC-594A-4650-B7B8-50C2EE9F15C5}" destId="{074C982F-96ED-45FC-ABD3-86627DEEA66D}" srcOrd="0" destOrd="0" presId="urn:microsoft.com/office/officeart/2005/8/layout/cycle4"/>
    <dgm:cxn modelId="{C54397C8-217A-46AB-B5F6-D610E99430D6}" type="presParOf" srcId="{2D98A5FC-594A-4650-B7B8-50C2EE9F15C5}" destId="{6D747CAF-2C4A-4C8D-9697-8493927D06BC}" srcOrd="1" destOrd="0" presId="urn:microsoft.com/office/officeart/2005/8/layout/cycle4"/>
    <dgm:cxn modelId="{B0D9E46A-EA0E-4EB0-BE28-1DED6C6DD415}" type="presParOf" srcId="{254AD7D6-14DD-4ECE-B586-633A9179857A}" destId="{E4DB31FF-DDCC-4ADA-8E62-638037FBE577}" srcOrd="2" destOrd="0" presId="urn:microsoft.com/office/officeart/2005/8/layout/cycle4"/>
    <dgm:cxn modelId="{A10E7F8C-7BDA-4664-8C7C-2442545CF8B4}" type="presParOf" srcId="{E4DB31FF-DDCC-4ADA-8E62-638037FBE577}" destId="{DA5A129A-1EC4-4A0B-BB56-9EBA32EE7E0B}" srcOrd="0" destOrd="0" presId="urn:microsoft.com/office/officeart/2005/8/layout/cycle4"/>
    <dgm:cxn modelId="{00CE907F-EC7A-47F0-B723-4B36AC3817D2}" type="presParOf" srcId="{E4DB31FF-DDCC-4ADA-8E62-638037FBE577}" destId="{3C15E70A-1FA1-4A25-92AE-D3B2DB1FCA47}" srcOrd="1" destOrd="0" presId="urn:microsoft.com/office/officeart/2005/8/layout/cycle4"/>
    <dgm:cxn modelId="{E94B56D7-E71B-42D6-BAD7-65FE1519C861}" type="presParOf" srcId="{254AD7D6-14DD-4ECE-B586-633A9179857A}" destId="{D85F0037-F803-49AC-AECE-08AEB738E689}" srcOrd="3" destOrd="0" presId="urn:microsoft.com/office/officeart/2005/8/layout/cycle4"/>
    <dgm:cxn modelId="{5DF178C1-DF6C-4143-99E9-C5FB6F1C7EBE}" type="presParOf" srcId="{D85F0037-F803-49AC-AECE-08AEB738E689}" destId="{2FADB24A-CB3F-4332-9579-062D5E420300}" srcOrd="0" destOrd="0" presId="urn:microsoft.com/office/officeart/2005/8/layout/cycle4"/>
    <dgm:cxn modelId="{D037249D-6264-45CD-9AF2-7CD35618B4C4}" type="presParOf" srcId="{D85F0037-F803-49AC-AECE-08AEB738E689}" destId="{D6515B1F-C9D7-47F1-ACDF-11389D39D9B4}" srcOrd="1" destOrd="0" presId="urn:microsoft.com/office/officeart/2005/8/layout/cycle4"/>
    <dgm:cxn modelId="{628F9382-B2EB-4642-8065-BBCBFA1FEC50}" type="presParOf" srcId="{254AD7D6-14DD-4ECE-B586-633A9179857A}" destId="{333D581C-4AEE-4CCD-9FC0-590F85A508F4}" srcOrd="4" destOrd="0" presId="urn:microsoft.com/office/officeart/2005/8/layout/cycle4"/>
    <dgm:cxn modelId="{E2071F7E-1D9A-441C-A729-7E76F2D2271E}" type="presParOf" srcId="{99ACA91F-F983-40D7-8178-BE429B90CC2E}" destId="{F7D8E0DB-0A97-44BF-AAFD-4CC61DA0FC75}" srcOrd="1" destOrd="0" presId="urn:microsoft.com/office/officeart/2005/8/layout/cycle4"/>
    <dgm:cxn modelId="{1DBAD2F0-0973-42A8-B2E9-884AF4038745}" type="presParOf" srcId="{F7D8E0DB-0A97-44BF-AAFD-4CC61DA0FC75}" destId="{F14B183C-19E7-4C04-9FBA-05F9DFC943E9}" srcOrd="0" destOrd="0" presId="urn:microsoft.com/office/officeart/2005/8/layout/cycle4"/>
    <dgm:cxn modelId="{9621C387-361A-4AE7-B3B9-A1AB052B7641}" type="presParOf" srcId="{F7D8E0DB-0A97-44BF-AAFD-4CC61DA0FC75}" destId="{347841FE-A836-41E0-8166-B399D6D84B9F}" srcOrd="1" destOrd="0" presId="urn:microsoft.com/office/officeart/2005/8/layout/cycle4"/>
    <dgm:cxn modelId="{83DD6045-7320-4EFB-B54E-0FFB9B9219A3}" type="presParOf" srcId="{F7D8E0DB-0A97-44BF-AAFD-4CC61DA0FC75}" destId="{DB0A1893-5501-4020-AA86-6DBF10886C4A}" srcOrd="2" destOrd="0" presId="urn:microsoft.com/office/officeart/2005/8/layout/cycle4"/>
    <dgm:cxn modelId="{2BA0F92C-DC96-4F97-BF71-0184F867754E}" type="presParOf" srcId="{F7D8E0DB-0A97-44BF-AAFD-4CC61DA0FC75}" destId="{B930B864-6B5A-488C-A645-76665B668BC2}" srcOrd="3" destOrd="0" presId="urn:microsoft.com/office/officeart/2005/8/layout/cycle4"/>
    <dgm:cxn modelId="{E2CABB45-5690-4B6B-A8D4-65F3D077A4CD}" type="presParOf" srcId="{F7D8E0DB-0A97-44BF-AAFD-4CC61DA0FC75}" destId="{6CBDCFEE-B5FF-419F-8BCB-4EF25F0C1493}" srcOrd="4" destOrd="0" presId="urn:microsoft.com/office/officeart/2005/8/layout/cycle4"/>
    <dgm:cxn modelId="{E22CB33A-EEFB-41A4-9B6A-47A7B43F0414}" type="presParOf" srcId="{99ACA91F-F983-40D7-8178-BE429B90CC2E}" destId="{53F04547-07FB-4DD3-8C6C-73E6DA608B72}" srcOrd="2" destOrd="0" presId="urn:microsoft.com/office/officeart/2005/8/layout/cycle4"/>
    <dgm:cxn modelId="{8FFB7423-6F59-4BA1-9ED6-FCEA8FDA74EA}" type="presParOf" srcId="{99ACA91F-F983-40D7-8178-BE429B90CC2E}" destId="{4500A415-11E4-43F5-AF54-C78F129632A5}" srcOrd="3" destOrd="0" presId="urn:microsoft.com/office/officeart/2005/8/layout/cycle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96B76-84C9-4CC9-B02C-770B671A738A}">
      <dsp:nvSpPr>
        <dsp:cNvPr id="0" name=""/>
        <dsp:cNvSpPr/>
      </dsp:nvSpPr>
      <dsp:spPr>
        <a:xfrm>
          <a:off x="0" y="605"/>
          <a:ext cx="5455459" cy="141651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CC19AB-C880-4491-B840-B00D3691A3C8}">
      <dsp:nvSpPr>
        <dsp:cNvPr id="0" name=""/>
        <dsp:cNvSpPr/>
      </dsp:nvSpPr>
      <dsp:spPr>
        <a:xfrm>
          <a:off x="428496" y="319322"/>
          <a:ext cx="779085" cy="779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C15EF8-047C-4F3C-BF6D-47B7C1781B7E}">
      <dsp:nvSpPr>
        <dsp:cNvPr id="0" name=""/>
        <dsp:cNvSpPr/>
      </dsp:nvSpPr>
      <dsp:spPr>
        <a:xfrm>
          <a:off x="1636079" y="605"/>
          <a:ext cx="3819379" cy="1416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915" tIns="149915" rIns="149915" bIns="149915" numCol="1" spcCol="1270" anchor="ctr" anchorCtr="0">
          <a:noAutofit/>
        </a:bodyPr>
        <a:lstStyle/>
        <a:p>
          <a:pPr marL="0" lvl="0" indent="0" algn="l" defTabSz="622300">
            <a:lnSpc>
              <a:spcPct val="90000"/>
            </a:lnSpc>
            <a:spcBef>
              <a:spcPct val="0"/>
            </a:spcBef>
            <a:spcAft>
              <a:spcPct val="35000"/>
            </a:spcAft>
            <a:buNone/>
          </a:pPr>
          <a:r>
            <a:rPr lang="en-US" sz="1400" kern="1200"/>
            <a:t>Create a comprehensive economic development plan and vision, which is measured by a Bend-specific economic prosperity index </a:t>
          </a:r>
        </a:p>
      </dsp:txBody>
      <dsp:txXfrm>
        <a:off x="1636079" y="605"/>
        <a:ext cx="3819379" cy="1416518"/>
      </dsp:txXfrm>
    </dsp:sp>
    <dsp:sp modelId="{B9F91355-78A6-49EF-8E47-89B904E3DD40}">
      <dsp:nvSpPr>
        <dsp:cNvPr id="0" name=""/>
        <dsp:cNvSpPr/>
      </dsp:nvSpPr>
      <dsp:spPr>
        <a:xfrm>
          <a:off x="0" y="1771253"/>
          <a:ext cx="5455459" cy="141651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E36CEB-A652-4FD5-B598-2C6E89D829C0}">
      <dsp:nvSpPr>
        <dsp:cNvPr id="0" name=""/>
        <dsp:cNvSpPr/>
      </dsp:nvSpPr>
      <dsp:spPr>
        <a:xfrm>
          <a:off x="428496" y="2089970"/>
          <a:ext cx="779085" cy="779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C6E07D-1B7A-4036-AA44-92F67F43AF11}">
      <dsp:nvSpPr>
        <dsp:cNvPr id="0" name=""/>
        <dsp:cNvSpPr/>
      </dsp:nvSpPr>
      <dsp:spPr>
        <a:xfrm>
          <a:off x="1636079" y="1771253"/>
          <a:ext cx="3819379" cy="1416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915" tIns="149915" rIns="149915" bIns="149915" numCol="1" spcCol="1270" anchor="ctr" anchorCtr="0">
          <a:noAutofit/>
        </a:bodyPr>
        <a:lstStyle/>
        <a:p>
          <a:pPr marL="0" lvl="0" indent="0" algn="l" defTabSz="622300">
            <a:lnSpc>
              <a:spcPct val="90000"/>
            </a:lnSpc>
            <a:spcBef>
              <a:spcPct val="0"/>
            </a:spcBef>
            <a:spcAft>
              <a:spcPct val="35000"/>
            </a:spcAft>
            <a:buNone/>
          </a:pPr>
          <a:r>
            <a:rPr lang="en-US" sz="1400" kern="1200"/>
            <a:t>Lead an effort to strengthen economic prosperity by enhancing strategic partnerships </a:t>
          </a:r>
        </a:p>
      </dsp:txBody>
      <dsp:txXfrm>
        <a:off x="1636079" y="1771253"/>
        <a:ext cx="3819379" cy="1416518"/>
      </dsp:txXfrm>
    </dsp:sp>
    <dsp:sp modelId="{148025C8-6339-40C3-8BB5-996B54420118}">
      <dsp:nvSpPr>
        <dsp:cNvPr id="0" name=""/>
        <dsp:cNvSpPr/>
      </dsp:nvSpPr>
      <dsp:spPr>
        <a:xfrm>
          <a:off x="0" y="3541901"/>
          <a:ext cx="5455459" cy="141651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C05A2D-A563-4DDA-8D2F-D3D17A9C66CC}">
      <dsp:nvSpPr>
        <dsp:cNvPr id="0" name=""/>
        <dsp:cNvSpPr/>
      </dsp:nvSpPr>
      <dsp:spPr>
        <a:xfrm>
          <a:off x="428496" y="3860618"/>
          <a:ext cx="779085" cy="7790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E6ABA1-34E3-4384-B271-6E149938B0BC}">
      <dsp:nvSpPr>
        <dsp:cNvPr id="0" name=""/>
        <dsp:cNvSpPr/>
      </dsp:nvSpPr>
      <dsp:spPr>
        <a:xfrm>
          <a:off x="1636079" y="3541901"/>
          <a:ext cx="3819379" cy="1416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915" tIns="149915" rIns="149915" bIns="149915" numCol="1" spcCol="1270" anchor="ctr" anchorCtr="0">
          <a:noAutofit/>
        </a:bodyPr>
        <a:lstStyle/>
        <a:p>
          <a:pPr marL="0" lvl="0" indent="0" algn="l" defTabSz="622300">
            <a:lnSpc>
              <a:spcPct val="90000"/>
            </a:lnSpc>
            <a:spcBef>
              <a:spcPct val="0"/>
            </a:spcBef>
            <a:spcAft>
              <a:spcPct val="35000"/>
            </a:spcAft>
            <a:buNone/>
          </a:pPr>
          <a:r>
            <a:rPr lang="en-US" sz="1400" kern="1200"/>
            <a:t>Implement the Urban Renewal Investment Strategy as a local tool to support economic growth with a target of 200 jobs created and 500 multi-family housing units constructed in the biennium using this tool.</a:t>
          </a:r>
        </a:p>
      </dsp:txBody>
      <dsp:txXfrm>
        <a:off x="1636079" y="3541901"/>
        <a:ext cx="3819379" cy="1416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A129A-1EC4-4A0B-BB56-9EBA32EE7E0B}">
      <dsp:nvSpPr>
        <dsp:cNvPr id="0" name=""/>
        <dsp:cNvSpPr/>
      </dsp:nvSpPr>
      <dsp:spPr>
        <a:xfrm>
          <a:off x="6491385" y="2407711"/>
          <a:ext cx="3552832" cy="221407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17055"/>
              <a:satOff val="-49383"/>
              <a:lumOff val="347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Font typeface="Arial"/>
            <a:buChar char="•"/>
          </a:pPr>
          <a:r>
            <a:rPr lang="en-US" sz="1400" kern="1200">
              <a:solidFill>
                <a:schemeClr val="tx1"/>
              </a:solidFill>
              <a:latin typeface="Arial 2"/>
              <a:ea typeface="Arial 2"/>
              <a:cs typeface="Arial 2"/>
              <a:sym typeface="Arial 2"/>
            </a:rPr>
            <a:t>Business &amp; Entrepreneur Support </a:t>
          </a:r>
          <a:endParaRPr lang="en-US" sz="1400" kern="1200">
            <a:solidFill>
              <a:schemeClr val="tx1"/>
            </a:solidFill>
          </a:endParaRP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Commercial Development</a:t>
          </a: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Industrial Development</a:t>
          </a: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Infrastructure Development</a:t>
          </a: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Housing Development</a:t>
          </a: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Regional Collaboration</a:t>
          </a:r>
        </a:p>
      </dsp:txBody>
      <dsp:txXfrm>
        <a:off x="7605871" y="3009866"/>
        <a:ext cx="2389710" cy="1563283"/>
      </dsp:txXfrm>
    </dsp:sp>
    <dsp:sp modelId="{2FADB24A-CB3F-4332-9579-062D5E420300}">
      <dsp:nvSpPr>
        <dsp:cNvPr id="0" name=""/>
        <dsp:cNvSpPr/>
      </dsp:nvSpPr>
      <dsp:spPr>
        <a:xfrm>
          <a:off x="1358397" y="2506583"/>
          <a:ext cx="2806744" cy="217176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75583"/>
              <a:satOff val="-74075"/>
              <a:lumOff val="521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Workforce Development</a:t>
          </a:r>
          <a:endParaRPr lang="en-US" sz="1400" kern="1200">
            <a:solidFill>
              <a:schemeClr val="tx1"/>
            </a:solidFill>
          </a:endParaRP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Education</a:t>
          </a: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Funding &amp; Infrastructure</a:t>
          </a: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Housing</a:t>
          </a:r>
        </a:p>
      </dsp:txBody>
      <dsp:txXfrm>
        <a:off x="1406104" y="3097231"/>
        <a:ext cx="1869307" cy="1533409"/>
      </dsp:txXfrm>
    </dsp:sp>
    <dsp:sp modelId="{074C982F-96ED-45FC-ABD3-86627DEEA66D}">
      <dsp:nvSpPr>
        <dsp:cNvPr id="0" name=""/>
        <dsp:cNvSpPr/>
      </dsp:nvSpPr>
      <dsp:spPr>
        <a:xfrm>
          <a:off x="6388369" y="-149892"/>
          <a:ext cx="2619890" cy="171725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58528"/>
              <a:satOff val="-24692"/>
              <a:lumOff val="17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Destination Marketing</a:t>
          </a:r>
          <a:endParaRPr lang="en-US" sz="1400" kern="1200">
            <a:solidFill>
              <a:schemeClr val="tx1"/>
            </a:solidFill>
          </a:endParaRP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Traded Sector Business Recruitment</a:t>
          </a: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Economic Advocacy</a:t>
          </a:r>
        </a:p>
      </dsp:txBody>
      <dsp:txXfrm>
        <a:off x="7212058" y="-112170"/>
        <a:ext cx="1758479" cy="1212493"/>
      </dsp:txXfrm>
    </dsp:sp>
    <dsp:sp modelId="{37EA527E-71BC-4D22-BC06-B16C94229C70}">
      <dsp:nvSpPr>
        <dsp:cNvPr id="0" name=""/>
        <dsp:cNvSpPr/>
      </dsp:nvSpPr>
      <dsp:spPr>
        <a:xfrm>
          <a:off x="1443963" y="-206870"/>
          <a:ext cx="2802353" cy="183120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Font typeface="Arial"/>
            <a:buChar char="•"/>
          </a:pPr>
          <a:r>
            <a:rPr lang="en-US" sz="1400" kern="1200">
              <a:solidFill>
                <a:schemeClr val="tx1"/>
              </a:solidFill>
              <a:latin typeface="Arial 2"/>
              <a:ea typeface="Arial 2"/>
              <a:cs typeface="Arial 2"/>
              <a:sym typeface="Arial 2"/>
            </a:rPr>
            <a:t>Invest</a:t>
          </a:r>
          <a:endParaRPr lang="en-US" sz="1400" kern="1200">
            <a:solidFill>
              <a:schemeClr val="tx1"/>
            </a:solidFill>
          </a:endParaRP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Build</a:t>
          </a: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Recruit</a:t>
          </a:r>
        </a:p>
        <a:p>
          <a:pPr marL="114300" lvl="1" indent="-114300" algn="l" defTabSz="622300" rtl="0">
            <a:lnSpc>
              <a:spcPct val="90000"/>
            </a:lnSpc>
            <a:spcBef>
              <a:spcPct val="0"/>
            </a:spcBef>
            <a:spcAft>
              <a:spcPct val="15000"/>
            </a:spcAft>
            <a:buChar char="•"/>
          </a:pPr>
          <a:r>
            <a:rPr lang="en-US" sz="1400" kern="1200">
              <a:solidFill>
                <a:schemeClr val="tx1"/>
              </a:solidFill>
              <a:latin typeface="Arial 2"/>
              <a:ea typeface="Arial 2"/>
              <a:cs typeface="Arial 2"/>
              <a:sym typeface="Arial 2"/>
            </a:rPr>
            <a:t>Leverage Investment</a:t>
          </a:r>
        </a:p>
        <a:p>
          <a:pPr marL="114300" lvl="1" indent="-114300" algn="l" defTabSz="622300">
            <a:lnSpc>
              <a:spcPct val="90000"/>
            </a:lnSpc>
            <a:spcBef>
              <a:spcPct val="0"/>
            </a:spcBef>
            <a:spcAft>
              <a:spcPct val="15000"/>
            </a:spcAft>
            <a:buChar char="•"/>
          </a:pPr>
          <a:r>
            <a:rPr lang="en-US" sz="1400" kern="1200">
              <a:solidFill>
                <a:schemeClr val="tx1"/>
              </a:solidFill>
              <a:latin typeface="Arial 2"/>
              <a:ea typeface="Arial 2"/>
              <a:cs typeface="Arial 2"/>
              <a:sym typeface="Arial 2"/>
            </a:rPr>
            <a:t>Housing</a:t>
          </a:r>
        </a:p>
      </dsp:txBody>
      <dsp:txXfrm>
        <a:off x="1484189" y="-166644"/>
        <a:ext cx="1881195" cy="1292954"/>
      </dsp:txXfrm>
    </dsp:sp>
    <dsp:sp modelId="{F14B183C-19E7-4C04-9FBA-05F9DFC943E9}">
      <dsp:nvSpPr>
        <dsp:cNvPr id="0" name=""/>
        <dsp:cNvSpPr/>
      </dsp:nvSpPr>
      <dsp:spPr>
        <a:xfrm>
          <a:off x="3471756" y="317393"/>
          <a:ext cx="2047525" cy="2047525"/>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BURA </a:t>
          </a:r>
          <a:r>
            <a:rPr lang="en-US" sz="1400" kern="1200"/>
            <a:t>(Economic Development Dept.)</a:t>
          </a:r>
        </a:p>
      </dsp:txBody>
      <dsp:txXfrm>
        <a:off x="4071462" y="917099"/>
        <a:ext cx="1447819" cy="1447819"/>
      </dsp:txXfrm>
    </dsp:sp>
    <dsp:sp modelId="{347841FE-A836-41E0-8166-B399D6D84B9F}">
      <dsp:nvSpPr>
        <dsp:cNvPr id="0" name=""/>
        <dsp:cNvSpPr/>
      </dsp:nvSpPr>
      <dsp:spPr>
        <a:xfrm rot="5400000">
          <a:off x="5613855" y="317393"/>
          <a:ext cx="2047525" cy="2047525"/>
        </a:xfrm>
        <a:prstGeom prst="pieWedg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CONTRACTED</a:t>
          </a:r>
        </a:p>
      </dsp:txBody>
      <dsp:txXfrm rot="-5400000">
        <a:off x="5613855" y="917099"/>
        <a:ext cx="1447819" cy="1447819"/>
      </dsp:txXfrm>
    </dsp:sp>
    <dsp:sp modelId="{DB0A1893-5501-4020-AA86-6DBF10886C4A}">
      <dsp:nvSpPr>
        <dsp:cNvPr id="0" name=""/>
        <dsp:cNvSpPr/>
      </dsp:nvSpPr>
      <dsp:spPr>
        <a:xfrm rot="10800000">
          <a:off x="5613855" y="2459492"/>
          <a:ext cx="2047525" cy="2047525"/>
        </a:xfrm>
        <a:prstGeom prst="pieWedg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CITY ECONOMIC DEVELOPMENT OFFICE</a:t>
          </a:r>
        </a:p>
      </dsp:txBody>
      <dsp:txXfrm rot="10800000">
        <a:off x="5613855" y="2459492"/>
        <a:ext cx="1447819" cy="1447819"/>
      </dsp:txXfrm>
    </dsp:sp>
    <dsp:sp modelId="{B930B864-6B5A-488C-A645-76665B668BC2}">
      <dsp:nvSpPr>
        <dsp:cNvPr id="0" name=""/>
        <dsp:cNvSpPr/>
      </dsp:nvSpPr>
      <dsp:spPr>
        <a:xfrm rot="16200000">
          <a:off x="3471756" y="2459492"/>
          <a:ext cx="2047525" cy="2047525"/>
        </a:xfrm>
        <a:prstGeom prst="pieWedg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PARTNERSHIPS</a:t>
          </a:r>
        </a:p>
      </dsp:txBody>
      <dsp:txXfrm rot="5400000">
        <a:off x="4071462" y="2459492"/>
        <a:ext cx="1447819" cy="1447819"/>
      </dsp:txXfrm>
    </dsp:sp>
    <dsp:sp modelId="{53F04547-07FB-4DD3-8C6C-73E6DA608B72}">
      <dsp:nvSpPr>
        <dsp:cNvPr id="0" name=""/>
        <dsp:cNvSpPr/>
      </dsp:nvSpPr>
      <dsp:spPr>
        <a:xfrm>
          <a:off x="5213098" y="1986623"/>
          <a:ext cx="706939" cy="614730"/>
        </a:xfrm>
        <a:prstGeom prst="circular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00A415-11E4-43F5-AF54-C78F129632A5}">
      <dsp:nvSpPr>
        <dsp:cNvPr id="0" name=""/>
        <dsp:cNvSpPr/>
      </dsp:nvSpPr>
      <dsp:spPr>
        <a:xfrm rot="10800000">
          <a:off x="5213098" y="2223058"/>
          <a:ext cx="706939" cy="614730"/>
        </a:xfrm>
        <a:prstGeom prst="circular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6BD9E4-824B-429E-8887-03E0086F47AD}"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E680C-A028-419F-AD6C-078FEF2B8CA2}" type="slidenum">
              <a:rPr lang="en-US" smtClean="0"/>
              <a:t>‹#›</a:t>
            </a:fld>
            <a:endParaRPr lang="en-US"/>
          </a:p>
        </p:txBody>
      </p:sp>
    </p:spTree>
    <p:extLst>
      <p:ext uri="{BB962C8B-B14F-4D97-AF65-F5344CB8AC3E}">
        <p14:creationId xmlns:p14="http://schemas.microsoft.com/office/powerpoint/2010/main" val="316105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E680C-A028-419F-AD6C-078FEF2B8CA2}" type="slidenum">
              <a:rPr lang="en-US" smtClean="0"/>
              <a:t>1</a:t>
            </a:fld>
            <a:endParaRPr lang="en-US"/>
          </a:p>
        </p:txBody>
      </p:sp>
    </p:spTree>
    <p:extLst>
      <p:ext uri="{BB962C8B-B14F-4D97-AF65-F5344CB8AC3E}">
        <p14:creationId xmlns:p14="http://schemas.microsoft.com/office/powerpoint/2010/main" val="368279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E680C-A028-419F-AD6C-078FEF2B8CA2}" type="slidenum">
              <a:rPr lang="en-US" smtClean="0"/>
              <a:t>6</a:t>
            </a:fld>
            <a:endParaRPr lang="en-US"/>
          </a:p>
        </p:txBody>
      </p:sp>
    </p:spTree>
    <p:extLst>
      <p:ext uri="{BB962C8B-B14F-4D97-AF65-F5344CB8AC3E}">
        <p14:creationId xmlns:p14="http://schemas.microsoft.com/office/powerpoint/2010/main" val="3682790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4706-D0DF-9338-3276-FC1C681EE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421DC-DD15-13F5-4707-197E2316E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1B577-EB97-FB86-7224-85503378FB0F}"/>
              </a:ext>
            </a:extLst>
          </p:cNvPr>
          <p:cNvSpPr>
            <a:spLocks noGrp="1"/>
          </p:cNvSpPr>
          <p:nvPr>
            <p:ph type="body" idx="1"/>
          </p:nvPr>
        </p:nvSpPr>
        <p:spPr/>
        <p:txBody>
          <a:bodyPr/>
          <a:lstStyle/>
          <a:p>
            <a:endParaRPr lang="en-US" b="0">
              <a:latin typeface="Segoe UI" panose="020B0502040204020203" pitchFamily="34" charset="0"/>
              <a:ea typeface="Calibri"/>
              <a:cs typeface="Segoe UI" panose="020B0502040204020203" pitchFamily="34" charset="0"/>
            </a:endParaRPr>
          </a:p>
        </p:txBody>
      </p:sp>
      <p:sp>
        <p:nvSpPr>
          <p:cNvPr id="4" name="Slide Number Placeholder 3">
            <a:extLst>
              <a:ext uri="{FF2B5EF4-FFF2-40B4-BE49-F238E27FC236}">
                <a16:creationId xmlns:a16="http://schemas.microsoft.com/office/drawing/2014/main" id="{37AC26CF-D823-6532-8808-6FAD0CB3E84A}"/>
              </a:ext>
            </a:extLst>
          </p:cNvPr>
          <p:cNvSpPr>
            <a:spLocks noGrp="1"/>
          </p:cNvSpPr>
          <p:nvPr>
            <p:ph type="sldNum" sz="quarter" idx="5"/>
          </p:nvPr>
        </p:nvSpPr>
        <p:spPr/>
        <p:txBody>
          <a:bodyPr/>
          <a:lstStyle/>
          <a:p>
            <a:fld id="{D5B18DE4-D3C1-9A47-8022-E43917FD018D}" type="slidenum">
              <a:rPr lang="en-VE" smtClean="0"/>
              <a:t>18</a:t>
            </a:fld>
            <a:endParaRPr lang="en-VE"/>
          </a:p>
        </p:txBody>
      </p:sp>
    </p:spTree>
    <p:extLst>
      <p:ext uri="{BB962C8B-B14F-4D97-AF65-F5344CB8AC3E}">
        <p14:creationId xmlns:p14="http://schemas.microsoft.com/office/powerpoint/2010/main" val="3344554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89AB0"/>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96737B0-C21E-80CC-BE60-491A34619088}"/>
              </a:ext>
            </a:extLst>
          </p:cNvPr>
          <p:cNvSpPr>
            <a:spLocks noGrp="1"/>
          </p:cNvSpPr>
          <p:nvPr>
            <p:ph type="body" idx="10" hasCustomPrompt="1"/>
          </p:nvPr>
        </p:nvSpPr>
        <p:spPr>
          <a:xfrm>
            <a:off x="450574" y="489244"/>
            <a:ext cx="11210794" cy="781973"/>
          </a:xfrm>
        </p:spPr>
        <p:txBody>
          <a:bodyPr>
            <a:normAutofit/>
          </a:bodyPr>
          <a:lstStyle>
            <a:lvl1pPr marL="0" indent="0" algn="l">
              <a:buNone/>
              <a:defRPr sz="1600" b="1" i="0">
                <a:solidFill>
                  <a:schemeClr val="tx2"/>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Month Day Year</a:t>
            </a:r>
          </a:p>
        </p:txBody>
      </p:sp>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450574" y="2781300"/>
            <a:ext cx="7536123" cy="2226597"/>
          </a:xfrm>
        </p:spPr>
        <p:txBody>
          <a:bodyPr anchor="b">
            <a:normAutofit/>
          </a:bodyPr>
          <a:lstStyle>
            <a:lvl1pPr algn="l">
              <a:defRPr sz="5000" b="1">
                <a:solidFill>
                  <a:schemeClr val="tx2"/>
                </a:solidFill>
                <a:latin typeface="+mj-lt"/>
                <a:cs typeface="Arial" panose="020B0604020202020204" pitchFamily="34" charset="0"/>
              </a:defRPr>
            </a:lvl1pPr>
          </a:lstStyle>
          <a:p>
            <a:r>
              <a:rPr lang="en-US" dirty="0"/>
              <a:t>ADD TITLE</a:t>
            </a:r>
            <a:endParaRPr lang="en-VE" dirty="0"/>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450574" y="5187286"/>
            <a:ext cx="11210794" cy="782190"/>
          </a:xfrm>
        </p:spPr>
        <p:txBody>
          <a:bodyPr>
            <a:normAutofit/>
          </a:bodyPr>
          <a:lstStyle>
            <a:lvl1pPr marL="0" indent="0" algn="l">
              <a:buNone/>
              <a:defRPr sz="2000" b="1" i="0">
                <a:solidFill>
                  <a:schemeClr val="tx2"/>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cxnSp>
        <p:nvCxnSpPr>
          <p:cNvPr id="28" name="Straight Arrow Connector 27">
            <a:extLst>
              <a:ext uri="{FF2B5EF4-FFF2-40B4-BE49-F238E27FC236}">
                <a16:creationId xmlns:a16="http://schemas.microsoft.com/office/drawing/2014/main" id="{2CE834BD-94E5-E974-49B1-42689CDC4117}"/>
              </a:ext>
              <a:ext uri="{C183D7F6-B498-43B3-948B-1728B52AA6E4}">
                <adec:decorative xmlns:adec="http://schemas.microsoft.com/office/drawing/2017/decorative" val="1"/>
              </a:ext>
            </a:extLst>
          </p:cNvPr>
          <p:cNvCxnSpPr>
            <a:cxnSpLocks/>
          </p:cNvCxnSpPr>
          <p:nvPr userDrawn="1"/>
        </p:nvCxnSpPr>
        <p:spPr>
          <a:xfrm>
            <a:off x="434340" y="6446520"/>
            <a:ext cx="1131570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A4E72A3-7626-CA90-E7E0-D255F2351375}"/>
              </a:ext>
              <a:ext uri="{C183D7F6-B498-43B3-948B-1728B52AA6E4}">
                <adec:decorative xmlns:adec="http://schemas.microsoft.com/office/drawing/2017/decorative" val="1"/>
              </a:ext>
            </a:extLst>
          </p:cNvPr>
          <p:cNvGrpSpPr/>
          <p:nvPr userDrawn="1"/>
        </p:nvGrpSpPr>
        <p:grpSpPr>
          <a:xfrm>
            <a:off x="7986697" y="-2038174"/>
            <a:ext cx="6329584" cy="10567856"/>
            <a:chOff x="7986697" y="-2038174"/>
            <a:chExt cx="6329584" cy="10567856"/>
          </a:xfrm>
        </p:grpSpPr>
        <p:pic>
          <p:nvPicPr>
            <p:cNvPr id="19" name="Picture 18">
              <a:extLst>
                <a:ext uri="{FF2B5EF4-FFF2-40B4-BE49-F238E27FC236}">
                  <a16:creationId xmlns:a16="http://schemas.microsoft.com/office/drawing/2014/main" id="{E95A3FA2-3395-D83E-9AA7-AE45339C6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6697" y="-2038174"/>
              <a:ext cx="3245632" cy="3245632"/>
            </a:xfrm>
            <a:prstGeom prst="rect">
              <a:avLst/>
            </a:prstGeom>
          </p:spPr>
        </p:pic>
        <p:pic>
          <p:nvPicPr>
            <p:cNvPr id="20" name="Picture 19">
              <a:extLst>
                <a:ext uri="{FF2B5EF4-FFF2-40B4-BE49-F238E27FC236}">
                  <a16:creationId xmlns:a16="http://schemas.microsoft.com/office/drawing/2014/main" id="{2DEB5679-15A4-2110-7EA7-384B5D8942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6697" y="1622938"/>
              <a:ext cx="3245632" cy="3245632"/>
            </a:xfrm>
            <a:prstGeom prst="rect">
              <a:avLst/>
            </a:prstGeom>
          </p:spPr>
        </p:pic>
        <p:pic>
          <p:nvPicPr>
            <p:cNvPr id="21" name="Picture 20">
              <a:extLst>
                <a:ext uri="{FF2B5EF4-FFF2-40B4-BE49-F238E27FC236}">
                  <a16:creationId xmlns:a16="http://schemas.microsoft.com/office/drawing/2014/main" id="{B193F208-E860-29ED-4972-7FA016B788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6697" y="5284050"/>
              <a:ext cx="3245632" cy="3245632"/>
            </a:xfrm>
            <a:prstGeom prst="rect">
              <a:avLst/>
            </a:prstGeom>
          </p:spPr>
        </p:pic>
        <p:pic>
          <p:nvPicPr>
            <p:cNvPr id="22" name="Picture 21">
              <a:extLst>
                <a:ext uri="{FF2B5EF4-FFF2-40B4-BE49-F238E27FC236}">
                  <a16:creationId xmlns:a16="http://schemas.microsoft.com/office/drawing/2014/main" id="{459DF146-1A07-82D9-BE31-181F6B6ED9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0649" y="-232112"/>
              <a:ext cx="3245632" cy="3245632"/>
            </a:xfrm>
            <a:prstGeom prst="rect">
              <a:avLst/>
            </a:prstGeom>
          </p:spPr>
        </p:pic>
        <p:pic>
          <p:nvPicPr>
            <p:cNvPr id="23" name="Picture 22">
              <a:extLst>
                <a:ext uri="{FF2B5EF4-FFF2-40B4-BE49-F238E27FC236}">
                  <a16:creationId xmlns:a16="http://schemas.microsoft.com/office/drawing/2014/main" id="{4EC6D4EE-F9C2-3A9D-FA4D-733A1AFAF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0649" y="3429000"/>
              <a:ext cx="3245632" cy="3245632"/>
            </a:xfrm>
            <a:prstGeom prst="rect">
              <a:avLst/>
            </a:prstGeom>
          </p:spPr>
        </p:pic>
      </p:grpSp>
      <p:sp>
        <p:nvSpPr>
          <p:cNvPr id="25" name="Picture Placeholder 24">
            <a:extLst>
              <a:ext uri="{FF2B5EF4-FFF2-40B4-BE49-F238E27FC236}">
                <a16:creationId xmlns:a16="http://schemas.microsoft.com/office/drawing/2014/main" id="{D6BDC9BD-D1CB-7B5F-B4F1-D0CCA5DC50FE}"/>
              </a:ext>
              <a:ext uri="{C183D7F6-B498-43B3-948B-1728B52AA6E4}">
                <adec:decorative xmlns:adec="http://schemas.microsoft.com/office/drawing/2017/decorative" val="1"/>
              </a:ext>
            </a:extLst>
          </p:cNvPr>
          <p:cNvSpPr>
            <a:spLocks noGrp="1"/>
          </p:cNvSpPr>
          <p:nvPr>
            <p:ph type="pic" sz="quarter" idx="11" hasCustomPrompt="1"/>
          </p:nvPr>
        </p:nvSpPr>
        <p:spPr>
          <a:xfrm>
            <a:off x="8340783" y="1976555"/>
            <a:ext cx="2537460" cy="2540294"/>
          </a:xfrm>
          <a:prstGeom prst="ellipse">
            <a:avLst/>
          </a:prstGeom>
        </p:spPr>
        <p:txBody>
          <a:bodyPr anchor="ctr"/>
          <a:lstStyle>
            <a:lvl1pPr marL="0" indent="0" algn="ctr">
              <a:buNone/>
              <a:defRPr b="1"/>
            </a:lvl1pPr>
          </a:lstStyle>
          <a:p>
            <a:r>
              <a:rPr lang="en-US" dirty="0"/>
              <a:t>CLICK HERE TO ADD A PICTURE</a:t>
            </a:r>
          </a:p>
        </p:txBody>
      </p:sp>
    </p:spTree>
    <p:extLst>
      <p:ext uri="{BB962C8B-B14F-4D97-AF65-F5344CB8AC3E}">
        <p14:creationId xmlns:p14="http://schemas.microsoft.com/office/powerpoint/2010/main" val="306378237"/>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22745-29FA-ADED-7B24-60DBE0E9A131}"/>
              </a:ext>
            </a:extLst>
          </p:cNvPr>
          <p:cNvSpPr>
            <a:spLocks noGrp="1"/>
          </p:cNvSpPr>
          <p:nvPr>
            <p:ph type="title" hasCustomPrompt="1"/>
          </p:nvPr>
        </p:nvSpPr>
        <p:spPr/>
        <p:txBody>
          <a:bodyPr/>
          <a:lstStyle>
            <a:lvl1pPr>
              <a:defRPr/>
            </a:lvl1pPr>
          </a:lstStyle>
          <a:p>
            <a:r>
              <a:rPr lang="en-US" dirty="0"/>
              <a:t>Add Title</a:t>
            </a:r>
          </a:p>
        </p:txBody>
      </p:sp>
      <p:sp>
        <p:nvSpPr>
          <p:cNvPr id="3" name="Content Placeholder 2">
            <a:extLst>
              <a:ext uri="{FF2B5EF4-FFF2-40B4-BE49-F238E27FC236}">
                <a16:creationId xmlns:a16="http://schemas.microsoft.com/office/drawing/2014/main" id="{E40DF3DD-6B88-8656-BEAA-6ABF7E0CE382}"/>
              </a:ext>
            </a:extLst>
          </p:cNvPr>
          <p:cNvSpPr>
            <a:spLocks noGrp="1"/>
          </p:cNvSpPr>
          <p:nvPr>
            <p:ph sz="half" idx="1"/>
          </p:nvPr>
        </p:nvSpPr>
        <p:spPr>
          <a:xfrm>
            <a:off x="518160" y="1233608"/>
            <a:ext cx="5501640" cy="4870012"/>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sp>
        <p:nvSpPr>
          <p:cNvPr id="4" name="Content Placeholder 3">
            <a:extLst>
              <a:ext uri="{FF2B5EF4-FFF2-40B4-BE49-F238E27FC236}">
                <a16:creationId xmlns:a16="http://schemas.microsoft.com/office/drawing/2014/main" id="{E9EE0928-881C-D6F4-3A8B-1CDDF91BE5F7}"/>
              </a:ext>
            </a:extLst>
          </p:cNvPr>
          <p:cNvSpPr>
            <a:spLocks noGrp="1"/>
          </p:cNvSpPr>
          <p:nvPr>
            <p:ph sz="half" idx="2"/>
          </p:nvPr>
        </p:nvSpPr>
        <p:spPr>
          <a:xfrm>
            <a:off x="6172200" y="1233608"/>
            <a:ext cx="5486400" cy="4870012"/>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pic>
        <p:nvPicPr>
          <p:cNvPr id="5" name="Picture 4">
            <a:extLst>
              <a:ext uri="{FF2B5EF4-FFF2-40B4-BE49-F238E27FC236}">
                <a16:creationId xmlns:a16="http://schemas.microsoft.com/office/drawing/2014/main" id="{C40E38B3-FD52-FB50-7B03-8F60AF8603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spTree>
    <p:extLst>
      <p:ext uri="{BB962C8B-B14F-4D97-AF65-F5344CB8AC3E}">
        <p14:creationId xmlns:p14="http://schemas.microsoft.com/office/powerpoint/2010/main" val="3105949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0B23A-8162-BAD2-A6D6-71F123783FDB}"/>
              </a:ext>
            </a:extLst>
          </p:cNvPr>
          <p:cNvSpPr>
            <a:spLocks noGrp="1"/>
          </p:cNvSpPr>
          <p:nvPr>
            <p:ph type="title" hasCustomPrompt="1"/>
          </p:nvPr>
        </p:nvSpPr>
        <p:spPr/>
        <p:txBody>
          <a:bodyPr/>
          <a:lstStyle>
            <a:lvl1pPr>
              <a:defRPr/>
            </a:lvl1pPr>
          </a:lstStyle>
          <a:p>
            <a:r>
              <a:rPr lang="en-US" dirty="0"/>
              <a:t>Add Title</a:t>
            </a:r>
          </a:p>
        </p:txBody>
      </p:sp>
      <p:sp>
        <p:nvSpPr>
          <p:cNvPr id="4" name="Content Placeholder 2">
            <a:extLst>
              <a:ext uri="{FF2B5EF4-FFF2-40B4-BE49-F238E27FC236}">
                <a16:creationId xmlns:a16="http://schemas.microsoft.com/office/drawing/2014/main" id="{863CF244-A9D1-2551-4CB1-C5D6567186B9}"/>
              </a:ext>
            </a:extLst>
          </p:cNvPr>
          <p:cNvSpPr>
            <a:spLocks noGrp="1"/>
          </p:cNvSpPr>
          <p:nvPr>
            <p:ph sz="half" idx="1"/>
          </p:nvPr>
        </p:nvSpPr>
        <p:spPr>
          <a:xfrm>
            <a:off x="525585" y="1233608"/>
            <a:ext cx="11133015" cy="4824292"/>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pic>
        <p:nvPicPr>
          <p:cNvPr id="5" name="Picture 4">
            <a:extLst>
              <a:ext uri="{FF2B5EF4-FFF2-40B4-BE49-F238E27FC236}">
                <a16:creationId xmlns:a16="http://schemas.microsoft.com/office/drawing/2014/main" id="{0D6DD40A-5C37-F77E-FEFB-C00D11A6A2A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spTree>
    <p:extLst>
      <p:ext uri="{BB962C8B-B14F-4D97-AF65-F5344CB8AC3E}">
        <p14:creationId xmlns:p14="http://schemas.microsoft.com/office/powerpoint/2010/main" val="3530803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33BC-AEBD-14C1-E623-0CD971D044FB}"/>
              </a:ext>
            </a:extLst>
          </p:cNvPr>
          <p:cNvSpPr>
            <a:spLocks noGrp="1"/>
          </p:cNvSpPr>
          <p:nvPr>
            <p:ph type="title" hasCustomPrompt="1"/>
          </p:nvPr>
        </p:nvSpPr>
        <p:spPr/>
        <p:txBody>
          <a:bodyPr/>
          <a:lstStyle>
            <a:lvl1pPr>
              <a:defRPr/>
            </a:lvl1pPr>
          </a:lstStyle>
          <a:p>
            <a:r>
              <a:rPr lang="en-US" dirty="0"/>
              <a:t>Add Title</a:t>
            </a:r>
          </a:p>
        </p:txBody>
      </p:sp>
      <p:sp>
        <p:nvSpPr>
          <p:cNvPr id="4" name="Chart Placeholder 3">
            <a:extLst>
              <a:ext uri="{FF2B5EF4-FFF2-40B4-BE49-F238E27FC236}">
                <a16:creationId xmlns:a16="http://schemas.microsoft.com/office/drawing/2014/main" id="{C7076403-7D80-28DC-0DE3-D627B8D02949}"/>
              </a:ext>
            </a:extLst>
          </p:cNvPr>
          <p:cNvSpPr>
            <a:spLocks noGrp="1"/>
          </p:cNvSpPr>
          <p:nvPr>
            <p:ph type="chart" sz="quarter" idx="10"/>
          </p:nvPr>
        </p:nvSpPr>
        <p:spPr>
          <a:xfrm>
            <a:off x="533400" y="1249679"/>
            <a:ext cx="11125200" cy="4876483"/>
          </a:xfrm>
        </p:spPr>
        <p:txBody>
          <a:bodyPr/>
          <a:lstStyle/>
          <a:p>
            <a:endParaRPr lang="en-US" dirty="0"/>
          </a:p>
        </p:txBody>
      </p:sp>
    </p:spTree>
    <p:extLst>
      <p:ext uri="{BB962C8B-B14F-4D97-AF65-F5344CB8AC3E}">
        <p14:creationId xmlns:p14="http://schemas.microsoft.com/office/powerpoint/2010/main" val="2578095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4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59E9-987B-D939-245C-FD3F67563866}"/>
              </a:ext>
            </a:extLst>
          </p:cNvPr>
          <p:cNvSpPr>
            <a:spLocks noGrp="1"/>
          </p:cNvSpPr>
          <p:nvPr>
            <p:ph type="title" hasCustomPrompt="1"/>
          </p:nvPr>
        </p:nvSpPr>
        <p:spPr/>
        <p:txBody>
          <a:bodyPr/>
          <a:lstStyle>
            <a:lvl1pPr>
              <a:defRPr/>
            </a:lvl1pPr>
          </a:lstStyle>
          <a:p>
            <a:r>
              <a:rPr lang="en-US" dirty="0"/>
              <a:t>Add Title</a:t>
            </a:r>
          </a:p>
        </p:txBody>
      </p:sp>
      <p:sp>
        <p:nvSpPr>
          <p:cNvPr id="3" name="Content Placeholder 2">
            <a:extLst>
              <a:ext uri="{FF2B5EF4-FFF2-40B4-BE49-F238E27FC236}">
                <a16:creationId xmlns:a16="http://schemas.microsoft.com/office/drawing/2014/main" id="{8988F54D-4DB3-4EDE-6B37-E4390716EA25}"/>
              </a:ext>
            </a:extLst>
          </p:cNvPr>
          <p:cNvSpPr>
            <a:spLocks noGrp="1"/>
          </p:cNvSpPr>
          <p:nvPr>
            <p:ph idx="1"/>
          </p:nvPr>
        </p:nvSpPr>
        <p:spPr>
          <a:xfrm>
            <a:off x="520279" y="1234458"/>
            <a:ext cx="6710837" cy="4846302"/>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sp>
        <p:nvSpPr>
          <p:cNvPr id="4" name="Text Placeholder 3">
            <a:extLst>
              <a:ext uri="{FF2B5EF4-FFF2-40B4-BE49-F238E27FC236}">
                <a16:creationId xmlns:a16="http://schemas.microsoft.com/office/drawing/2014/main" id="{0DB53E53-B300-A483-147B-2E46B68AE8A8}"/>
              </a:ext>
            </a:extLst>
          </p:cNvPr>
          <p:cNvSpPr>
            <a:spLocks noGrp="1"/>
          </p:cNvSpPr>
          <p:nvPr>
            <p:ph type="body" sz="half" idx="2"/>
          </p:nvPr>
        </p:nvSpPr>
        <p:spPr>
          <a:xfrm>
            <a:off x="7415213" y="1234458"/>
            <a:ext cx="4243387" cy="4846301"/>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a:extLst>
              <a:ext uri="{FF2B5EF4-FFF2-40B4-BE49-F238E27FC236}">
                <a16:creationId xmlns:a16="http://schemas.microsoft.com/office/drawing/2014/main" id="{6E6FF583-BCD8-0703-7198-A61B50B99B2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spTree>
    <p:extLst>
      <p:ext uri="{BB962C8B-B14F-4D97-AF65-F5344CB8AC3E}">
        <p14:creationId xmlns:p14="http://schemas.microsoft.com/office/powerpoint/2010/main" val="2795086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7B22-5D12-D195-EF73-D1930CB89713}"/>
              </a:ext>
            </a:extLst>
          </p:cNvPr>
          <p:cNvSpPr>
            <a:spLocks noGrp="1"/>
          </p:cNvSpPr>
          <p:nvPr>
            <p:ph type="title" hasCustomPrompt="1"/>
          </p:nvPr>
        </p:nvSpPr>
        <p:spPr/>
        <p:txBody>
          <a:bodyPr/>
          <a:lstStyle>
            <a:lvl1pPr>
              <a:defRPr/>
            </a:lvl1pPr>
          </a:lstStyle>
          <a:p>
            <a:r>
              <a:rPr lang="en-US" dirty="0"/>
              <a:t>Add Title</a:t>
            </a:r>
          </a:p>
        </p:txBody>
      </p:sp>
      <p:sp>
        <p:nvSpPr>
          <p:cNvPr id="3" name="Text Placeholder 3">
            <a:extLst>
              <a:ext uri="{FF2B5EF4-FFF2-40B4-BE49-F238E27FC236}">
                <a16:creationId xmlns:a16="http://schemas.microsoft.com/office/drawing/2014/main" id="{A5BF36C3-4C93-C5C3-C092-B8DCA38226C1}"/>
              </a:ext>
            </a:extLst>
          </p:cNvPr>
          <p:cNvSpPr>
            <a:spLocks noGrp="1"/>
          </p:cNvSpPr>
          <p:nvPr>
            <p:ph type="body" sz="half" idx="2"/>
          </p:nvPr>
        </p:nvSpPr>
        <p:spPr>
          <a:xfrm>
            <a:off x="518160" y="1234458"/>
            <a:ext cx="4258628" cy="4861541"/>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Content Placeholder 2">
            <a:extLst>
              <a:ext uri="{FF2B5EF4-FFF2-40B4-BE49-F238E27FC236}">
                <a16:creationId xmlns:a16="http://schemas.microsoft.com/office/drawing/2014/main" id="{28053875-9CF9-1EFC-394D-5CB6EA8A386F}"/>
              </a:ext>
            </a:extLst>
          </p:cNvPr>
          <p:cNvSpPr>
            <a:spLocks noGrp="1"/>
          </p:cNvSpPr>
          <p:nvPr>
            <p:ph idx="1"/>
          </p:nvPr>
        </p:nvSpPr>
        <p:spPr>
          <a:xfrm>
            <a:off x="4960883" y="1234458"/>
            <a:ext cx="6697717" cy="4861542"/>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pic>
        <p:nvPicPr>
          <p:cNvPr id="5" name="Picture 4">
            <a:extLst>
              <a:ext uri="{FF2B5EF4-FFF2-40B4-BE49-F238E27FC236}">
                <a16:creationId xmlns:a16="http://schemas.microsoft.com/office/drawing/2014/main" id="{11D8A279-6F2A-F06F-5807-E8F09660187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spTree>
    <p:extLst>
      <p:ext uri="{BB962C8B-B14F-4D97-AF65-F5344CB8AC3E}">
        <p14:creationId xmlns:p14="http://schemas.microsoft.com/office/powerpoint/2010/main" val="1160122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4 layout">
    <p:spTree>
      <p:nvGrpSpPr>
        <p:cNvPr id="1" name=""/>
        <p:cNvGrpSpPr/>
        <p:nvPr/>
      </p:nvGrpSpPr>
      <p:grpSpPr>
        <a:xfrm>
          <a:off x="0" y="0"/>
          <a:ext cx="0" cy="0"/>
          <a:chOff x="0" y="0"/>
          <a:chExt cx="0" cy="0"/>
        </a:xfrm>
      </p:grpSpPr>
      <p:pic>
        <p:nvPicPr>
          <p:cNvPr id="9" name="Picture 8" descr="A blue rectangular object with a black border&#10;&#10;AI-generated content may be incorrect.">
            <a:extLst>
              <a:ext uri="{FF2B5EF4-FFF2-40B4-BE49-F238E27FC236}">
                <a16:creationId xmlns:a16="http://schemas.microsoft.com/office/drawing/2014/main" id="{7ACF7771-D0FD-8382-41D4-14AD69C98FC1}"/>
              </a:ext>
            </a:extLst>
          </p:cNvPr>
          <p:cNvPicPr>
            <a:picLocks noChangeAspect="1"/>
          </p:cNvPicPr>
          <p:nvPr userDrawn="1"/>
        </p:nvPicPr>
        <p:blipFill>
          <a:blip r:embed="rId2">
            <a:extLst>
              <a:ext uri="{28A0092B-C50C-407E-A947-70E740481C1C}">
                <a14:useLocalDpi xmlns:a14="http://schemas.microsoft.com/office/drawing/2010/main" val="0"/>
              </a:ext>
            </a:extLst>
          </a:blip>
          <a:srcRect b="8458"/>
          <a:stretch>
            <a:fillRect/>
          </a:stretch>
        </p:blipFill>
        <p:spPr>
          <a:xfrm>
            <a:off x="518160" y="1159752"/>
            <a:ext cx="4175768" cy="5195328"/>
          </a:xfrm>
          <a:prstGeom prst="rect">
            <a:avLst/>
          </a:prstGeom>
        </p:spPr>
      </p:pic>
      <p:sp>
        <p:nvSpPr>
          <p:cNvPr id="2" name="Title 1">
            <a:extLst>
              <a:ext uri="{FF2B5EF4-FFF2-40B4-BE49-F238E27FC236}">
                <a16:creationId xmlns:a16="http://schemas.microsoft.com/office/drawing/2014/main" id="{96387B22-5D12-D195-EF73-D1930CB89713}"/>
              </a:ext>
            </a:extLst>
          </p:cNvPr>
          <p:cNvSpPr>
            <a:spLocks noGrp="1"/>
          </p:cNvSpPr>
          <p:nvPr>
            <p:ph type="title" hasCustomPrompt="1"/>
          </p:nvPr>
        </p:nvSpPr>
        <p:spPr/>
        <p:txBody>
          <a:bodyPr/>
          <a:lstStyle>
            <a:lvl1pPr>
              <a:defRPr/>
            </a:lvl1pPr>
          </a:lstStyle>
          <a:p>
            <a:r>
              <a:rPr lang="en-US" dirty="0"/>
              <a:t>Add Title</a:t>
            </a:r>
          </a:p>
        </p:txBody>
      </p:sp>
      <p:sp>
        <p:nvSpPr>
          <p:cNvPr id="4" name="Content Placeholder 2">
            <a:extLst>
              <a:ext uri="{FF2B5EF4-FFF2-40B4-BE49-F238E27FC236}">
                <a16:creationId xmlns:a16="http://schemas.microsoft.com/office/drawing/2014/main" id="{28053875-9CF9-1EFC-394D-5CB6EA8A386F}"/>
              </a:ext>
            </a:extLst>
          </p:cNvPr>
          <p:cNvSpPr>
            <a:spLocks noGrp="1"/>
          </p:cNvSpPr>
          <p:nvPr>
            <p:ph idx="1" hasCustomPrompt="1"/>
          </p:nvPr>
        </p:nvSpPr>
        <p:spPr>
          <a:xfrm>
            <a:off x="4831087" y="1234458"/>
            <a:ext cx="6827513" cy="4861542"/>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Add a photo or graphic</a:t>
            </a:r>
            <a:endParaRPr lang="en-VE" dirty="0"/>
          </a:p>
        </p:txBody>
      </p:sp>
      <p:pic>
        <p:nvPicPr>
          <p:cNvPr id="5" name="Picture 4">
            <a:extLst>
              <a:ext uri="{FF2B5EF4-FFF2-40B4-BE49-F238E27FC236}">
                <a16:creationId xmlns:a16="http://schemas.microsoft.com/office/drawing/2014/main" id="{11D8A279-6F2A-F06F-5807-E8F0966018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 y="695636"/>
            <a:ext cx="12191994" cy="774599"/>
          </a:xfrm>
          <a:prstGeom prst="rect">
            <a:avLst/>
          </a:prstGeom>
        </p:spPr>
      </p:pic>
      <p:sp>
        <p:nvSpPr>
          <p:cNvPr id="10" name="Content Placeholder 2">
            <a:extLst>
              <a:ext uri="{FF2B5EF4-FFF2-40B4-BE49-F238E27FC236}">
                <a16:creationId xmlns:a16="http://schemas.microsoft.com/office/drawing/2014/main" id="{E453F7A1-5C36-68AE-889D-15D7654B55E2}"/>
              </a:ext>
            </a:extLst>
          </p:cNvPr>
          <p:cNvSpPr>
            <a:spLocks noGrp="1"/>
          </p:cNvSpPr>
          <p:nvPr>
            <p:ph idx="10" hasCustomPrompt="1"/>
          </p:nvPr>
        </p:nvSpPr>
        <p:spPr>
          <a:xfrm>
            <a:off x="655319" y="1234458"/>
            <a:ext cx="3497581" cy="5013942"/>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2000"/>
            </a:lvl6pPr>
            <a:lvl7pPr>
              <a:defRPr sz="2000"/>
            </a:lvl7pPr>
            <a:lvl8pPr>
              <a:defRPr sz="2000"/>
            </a:lvl8pPr>
            <a:lvl9pPr>
              <a:defRPr sz="2000"/>
            </a:lvl9pPr>
          </a:lstStyle>
          <a:p>
            <a:pPr lvl="0"/>
            <a:r>
              <a:rPr lang="en-US" dirty="0"/>
              <a:t>Add your copy here</a:t>
            </a:r>
          </a:p>
          <a:p>
            <a:pPr lvl="0"/>
            <a:r>
              <a:rPr lang="en-US" dirty="0"/>
              <a:t>List in bullet points</a:t>
            </a:r>
            <a:endParaRPr lang="en-VE" dirty="0"/>
          </a:p>
        </p:txBody>
      </p:sp>
    </p:spTree>
    <p:extLst>
      <p:ext uri="{BB962C8B-B14F-4D97-AF65-F5344CB8AC3E}">
        <p14:creationId xmlns:p14="http://schemas.microsoft.com/office/powerpoint/2010/main" val="3871844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ffset 1/4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B1F6-F2F0-81E4-6F95-7DE2BCEE149D}"/>
              </a:ext>
            </a:extLst>
          </p:cNvPr>
          <p:cNvSpPr>
            <a:spLocks noGrp="1"/>
          </p:cNvSpPr>
          <p:nvPr>
            <p:ph type="title" hasCustomPrompt="1"/>
          </p:nvPr>
        </p:nvSpPr>
        <p:spPr>
          <a:xfrm>
            <a:off x="518160" y="365125"/>
            <a:ext cx="4462948" cy="1264148"/>
          </a:xfrm>
        </p:spPr>
        <p:txBody>
          <a:bodyPr/>
          <a:lstStyle>
            <a:lvl1pPr>
              <a:defRPr/>
            </a:lvl1pPr>
          </a:lstStyle>
          <a:p>
            <a:r>
              <a:rPr lang="en-US" dirty="0"/>
              <a:t>Add Title</a:t>
            </a:r>
          </a:p>
        </p:txBody>
      </p:sp>
      <p:sp>
        <p:nvSpPr>
          <p:cNvPr id="3" name="Text Placeholder 3">
            <a:extLst>
              <a:ext uri="{FF2B5EF4-FFF2-40B4-BE49-F238E27FC236}">
                <a16:creationId xmlns:a16="http://schemas.microsoft.com/office/drawing/2014/main" id="{6C0E2DB2-F0C8-A717-2163-441ABD75BF43}"/>
              </a:ext>
            </a:extLst>
          </p:cNvPr>
          <p:cNvSpPr>
            <a:spLocks noGrp="1"/>
          </p:cNvSpPr>
          <p:nvPr>
            <p:ph type="body" sz="half" idx="2"/>
          </p:nvPr>
        </p:nvSpPr>
        <p:spPr>
          <a:xfrm>
            <a:off x="518160" y="1677495"/>
            <a:ext cx="4465320" cy="4433733"/>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Content Placeholder 2">
            <a:extLst>
              <a:ext uri="{FF2B5EF4-FFF2-40B4-BE49-F238E27FC236}">
                <a16:creationId xmlns:a16="http://schemas.microsoft.com/office/drawing/2014/main" id="{E3AA4855-0066-CBBF-0964-A5AC9E7C22E7}"/>
              </a:ext>
            </a:extLst>
          </p:cNvPr>
          <p:cNvSpPr>
            <a:spLocks noGrp="1"/>
          </p:cNvSpPr>
          <p:nvPr>
            <p:ph idx="1"/>
          </p:nvPr>
        </p:nvSpPr>
        <p:spPr>
          <a:xfrm>
            <a:off x="5183188" y="393192"/>
            <a:ext cx="6490652" cy="5718037"/>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pic>
        <p:nvPicPr>
          <p:cNvPr id="7" name="Picture 6">
            <a:extLst>
              <a:ext uri="{FF2B5EF4-FFF2-40B4-BE49-F238E27FC236}">
                <a16:creationId xmlns:a16="http://schemas.microsoft.com/office/drawing/2014/main" id="{66760C42-40C5-E889-1772-C5EACBA85A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9081"/>
          <a:stretch>
            <a:fillRect/>
          </a:stretch>
        </p:blipFill>
        <p:spPr>
          <a:xfrm>
            <a:off x="518160" y="1165891"/>
            <a:ext cx="4988796" cy="774599"/>
          </a:xfrm>
          <a:prstGeom prst="rect">
            <a:avLst/>
          </a:prstGeom>
        </p:spPr>
      </p:pic>
    </p:spTree>
    <p:extLst>
      <p:ext uri="{BB962C8B-B14F-4D97-AF65-F5344CB8AC3E}">
        <p14:creationId xmlns:p14="http://schemas.microsoft.com/office/powerpoint/2010/main" val="1048709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title layout">
    <p:spTree>
      <p:nvGrpSpPr>
        <p:cNvPr id="1" name=""/>
        <p:cNvGrpSpPr/>
        <p:nvPr/>
      </p:nvGrpSpPr>
      <p:grpSpPr>
        <a:xfrm>
          <a:off x="0" y="0"/>
          <a:ext cx="0" cy="0"/>
          <a:chOff x="0" y="0"/>
          <a:chExt cx="0" cy="0"/>
        </a:xfrm>
      </p:grpSpPr>
      <p:sp>
        <p:nvSpPr>
          <p:cNvPr id="3" name="Chart Placeholder 3">
            <a:extLst>
              <a:ext uri="{FF2B5EF4-FFF2-40B4-BE49-F238E27FC236}">
                <a16:creationId xmlns:a16="http://schemas.microsoft.com/office/drawing/2014/main" id="{E4A0D0A2-144C-B2C7-86E1-BC17D1828BF0}"/>
              </a:ext>
            </a:extLst>
          </p:cNvPr>
          <p:cNvSpPr>
            <a:spLocks noGrp="1"/>
          </p:cNvSpPr>
          <p:nvPr>
            <p:ph type="chart" sz="quarter" idx="10"/>
          </p:nvPr>
        </p:nvSpPr>
        <p:spPr>
          <a:xfrm>
            <a:off x="510540" y="719666"/>
            <a:ext cx="11163300" cy="5361093"/>
          </a:xfrm>
        </p:spPr>
        <p:txBody>
          <a:bodyPr/>
          <a:lstStyle/>
          <a:p>
            <a:r>
              <a:rPr lang="en-US"/>
              <a:t>Click icon to add chart</a:t>
            </a:r>
          </a:p>
        </p:txBody>
      </p:sp>
    </p:spTree>
    <p:extLst>
      <p:ext uri="{BB962C8B-B14F-4D97-AF65-F5344CB8AC3E}">
        <p14:creationId xmlns:p14="http://schemas.microsoft.com/office/powerpoint/2010/main" val="2399905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DA 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45D74D-5B60-63A6-B4D5-239A4D4AA39D}"/>
              </a:ext>
            </a:extLst>
          </p:cNvPr>
          <p:cNvSpPr txBox="1"/>
          <p:nvPr userDrawn="1"/>
        </p:nvSpPr>
        <p:spPr>
          <a:xfrm>
            <a:off x="525781" y="127933"/>
            <a:ext cx="11148060" cy="954107"/>
          </a:xfrm>
          <a:prstGeom prst="rect">
            <a:avLst/>
          </a:prstGeom>
          <a:noFill/>
        </p:spPr>
        <p:txBody>
          <a:bodyPr wrap="square" rtlCol="0">
            <a:spAutoFit/>
          </a:bodyPr>
          <a:lstStyle/>
          <a:p>
            <a:r>
              <a:rPr kumimoji="0" lang="en-US" sz="2800" b="1" i="0" u="none" strike="noStrike" kern="1200" cap="none" spc="0" normalizeH="0" baseline="0" noProof="0" dirty="0">
                <a:ln>
                  <a:noFill/>
                </a:ln>
                <a:solidFill>
                  <a:srgbClr val="002B3E"/>
                </a:solidFill>
                <a:effectLst/>
                <a:uLnTx/>
                <a:uFillTx/>
                <a:latin typeface="Segoe UI"/>
                <a:ea typeface="+mj-ea"/>
                <a:cs typeface="Arial" panose="020B0604020202020204" pitchFamily="34" charset="0"/>
              </a:rPr>
              <a:t>Language Assistance Services &amp; Accommodation Information for People with Disabilities</a:t>
            </a:r>
            <a:endParaRPr lang="en-US" dirty="0"/>
          </a:p>
        </p:txBody>
      </p:sp>
      <p:pic>
        <p:nvPicPr>
          <p:cNvPr id="8" name="Picture 7">
            <a:extLst>
              <a:ext uri="{FF2B5EF4-FFF2-40B4-BE49-F238E27FC236}">
                <a16:creationId xmlns:a16="http://schemas.microsoft.com/office/drawing/2014/main" id="{0B929E87-05E0-8B8B-20ED-7DBDBBC89F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pic>
        <p:nvPicPr>
          <p:cNvPr id="6" name="Picture 5" descr="A blue circle with a person with arms spread out&#10;&#10;AI-generated content may be incorrect.">
            <a:extLst>
              <a:ext uri="{FF2B5EF4-FFF2-40B4-BE49-F238E27FC236}">
                <a16:creationId xmlns:a16="http://schemas.microsoft.com/office/drawing/2014/main" id="{DB86E7DD-1078-F9A7-9292-334BFB499D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781" y="1916824"/>
            <a:ext cx="1374846" cy="1374846"/>
          </a:xfrm>
          <a:prstGeom prst="rect">
            <a:avLst/>
          </a:prstGeom>
        </p:spPr>
      </p:pic>
      <p:sp>
        <p:nvSpPr>
          <p:cNvPr id="2" name="Text Placeholder 3">
            <a:extLst>
              <a:ext uri="{FF2B5EF4-FFF2-40B4-BE49-F238E27FC236}">
                <a16:creationId xmlns:a16="http://schemas.microsoft.com/office/drawing/2014/main" id="{A227C043-EDD8-AAC8-D1EE-111E4F0AF1E3}"/>
              </a:ext>
            </a:extLst>
          </p:cNvPr>
          <p:cNvSpPr>
            <a:spLocks noGrp="1"/>
          </p:cNvSpPr>
          <p:nvPr>
            <p:ph type="body" sz="quarter" idx="10"/>
          </p:nvPr>
        </p:nvSpPr>
        <p:spPr>
          <a:xfrm>
            <a:off x="1954306" y="1963968"/>
            <a:ext cx="9076449" cy="4043538"/>
          </a:xfrm>
        </p:spPr>
        <p:txBody>
          <a:bodyPr/>
          <a:lstStyle>
            <a:lvl1pPr marL="0" indent="0">
              <a:buNone/>
              <a:defRPr/>
            </a:lvl1pPr>
          </a:lstStyle>
          <a:p>
            <a:endParaRPr lang="en-US" sz="2400" dirty="0"/>
          </a:p>
        </p:txBody>
      </p:sp>
    </p:spTree>
    <p:extLst>
      <p:ext uri="{BB962C8B-B14F-4D97-AF65-F5344CB8AC3E}">
        <p14:creationId xmlns:p14="http://schemas.microsoft.com/office/powerpoint/2010/main" val="3723347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DA Meeting Statemen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B2F9227-456C-2BF9-9429-678E77471A34}"/>
              </a:ext>
            </a:extLst>
          </p:cNvPr>
          <p:cNvSpPr txBox="1"/>
          <p:nvPr userDrawn="1"/>
        </p:nvSpPr>
        <p:spPr>
          <a:xfrm>
            <a:off x="502920" y="566657"/>
            <a:ext cx="11209020"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rgbClr val="002B3E"/>
                </a:solidFill>
                <a:effectLst/>
                <a:uLnTx/>
                <a:uFillTx/>
                <a:latin typeface="Segoe UI"/>
                <a:ea typeface="+mj-ea"/>
                <a:cs typeface="Arial" panose="020B0604020202020204" pitchFamily="34" charset="0"/>
              </a:rPr>
              <a:t>Accessible Meeting Information</a:t>
            </a:r>
            <a:endParaRPr lang="en-US" dirty="0"/>
          </a:p>
        </p:txBody>
      </p:sp>
      <p:pic>
        <p:nvPicPr>
          <p:cNvPr id="15" name="Picture 14">
            <a:extLst>
              <a:ext uri="{FF2B5EF4-FFF2-40B4-BE49-F238E27FC236}">
                <a16:creationId xmlns:a16="http://schemas.microsoft.com/office/drawing/2014/main" id="{3F48EEFE-67BA-C595-4491-2BA41DD57D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pic>
        <p:nvPicPr>
          <p:cNvPr id="2" name="Picture 1" descr="A blue circle with a person with arms spread out&#10;&#10;AI-generated content may be incorrect.">
            <a:extLst>
              <a:ext uri="{FF2B5EF4-FFF2-40B4-BE49-F238E27FC236}">
                <a16:creationId xmlns:a16="http://schemas.microsoft.com/office/drawing/2014/main" id="{15E34092-48FE-BE9B-D2D6-893F3792E4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781" y="1916824"/>
            <a:ext cx="1374846" cy="1374846"/>
          </a:xfrm>
          <a:prstGeom prst="rect">
            <a:avLst/>
          </a:prstGeom>
        </p:spPr>
      </p:pic>
      <p:sp>
        <p:nvSpPr>
          <p:cNvPr id="3" name="Text Placeholder 3">
            <a:extLst>
              <a:ext uri="{FF2B5EF4-FFF2-40B4-BE49-F238E27FC236}">
                <a16:creationId xmlns:a16="http://schemas.microsoft.com/office/drawing/2014/main" id="{9765FC5B-3B28-5341-AC25-F6ABE5B81916}"/>
              </a:ext>
            </a:extLst>
          </p:cNvPr>
          <p:cNvSpPr>
            <a:spLocks noGrp="1"/>
          </p:cNvSpPr>
          <p:nvPr>
            <p:ph type="body" sz="quarter" idx="10"/>
          </p:nvPr>
        </p:nvSpPr>
        <p:spPr>
          <a:xfrm>
            <a:off x="1954306" y="1963968"/>
            <a:ext cx="9076449" cy="4043538"/>
          </a:xfrm>
        </p:spPr>
        <p:txBody>
          <a:bodyPr/>
          <a:lstStyle>
            <a:lvl1pPr marL="0" indent="0">
              <a:buNone/>
              <a:defRPr/>
            </a:lvl1pPr>
          </a:lstStyle>
          <a:p>
            <a:endParaRPr lang="en-US" sz="2400" dirty="0"/>
          </a:p>
        </p:txBody>
      </p:sp>
    </p:spTree>
    <p:extLst>
      <p:ext uri="{BB962C8B-B14F-4D97-AF65-F5344CB8AC3E}">
        <p14:creationId xmlns:p14="http://schemas.microsoft.com/office/powerpoint/2010/main" val="376270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589AB0"/>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96737B0-C21E-80CC-BE60-491A34619088}"/>
              </a:ext>
            </a:extLst>
          </p:cNvPr>
          <p:cNvSpPr>
            <a:spLocks noGrp="1"/>
          </p:cNvSpPr>
          <p:nvPr>
            <p:ph type="body" idx="10" hasCustomPrompt="1"/>
          </p:nvPr>
        </p:nvSpPr>
        <p:spPr>
          <a:xfrm>
            <a:off x="450574" y="489244"/>
            <a:ext cx="11210794" cy="781973"/>
          </a:xfrm>
        </p:spPr>
        <p:txBody>
          <a:bodyPr>
            <a:normAutofit/>
          </a:bodyPr>
          <a:lstStyle>
            <a:lvl1pPr marL="0" indent="0" algn="l">
              <a:buNone/>
              <a:defRPr sz="1600" b="1" i="0">
                <a:solidFill>
                  <a:schemeClr val="tx2"/>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Month Day Year</a:t>
            </a:r>
          </a:p>
        </p:txBody>
      </p:sp>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450574" y="2781300"/>
            <a:ext cx="7536123" cy="2226597"/>
          </a:xfrm>
        </p:spPr>
        <p:txBody>
          <a:bodyPr anchor="b">
            <a:normAutofit/>
          </a:bodyPr>
          <a:lstStyle>
            <a:lvl1pPr algn="l">
              <a:defRPr sz="5000" b="1">
                <a:solidFill>
                  <a:schemeClr val="tx2"/>
                </a:solidFill>
                <a:latin typeface="+mj-lt"/>
                <a:cs typeface="Arial" panose="020B0604020202020204" pitchFamily="34" charset="0"/>
              </a:defRPr>
            </a:lvl1pPr>
          </a:lstStyle>
          <a:p>
            <a:r>
              <a:rPr lang="en-US" dirty="0"/>
              <a:t>ADD TITLE</a:t>
            </a:r>
            <a:endParaRPr lang="en-VE" dirty="0"/>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450574" y="5187286"/>
            <a:ext cx="11210794" cy="782190"/>
          </a:xfrm>
        </p:spPr>
        <p:txBody>
          <a:bodyPr>
            <a:normAutofit/>
          </a:bodyPr>
          <a:lstStyle>
            <a:lvl1pPr marL="0" indent="0" algn="l">
              <a:buNone/>
              <a:defRPr sz="2000" b="1" i="0">
                <a:solidFill>
                  <a:schemeClr val="tx2"/>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cxnSp>
        <p:nvCxnSpPr>
          <p:cNvPr id="28" name="Straight Arrow Connector 27">
            <a:extLst>
              <a:ext uri="{FF2B5EF4-FFF2-40B4-BE49-F238E27FC236}">
                <a16:creationId xmlns:a16="http://schemas.microsoft.com/office/drawing/2014/main" id="{2CE834BD-94E5-E974-49B1-42689CDC4117}"/>
              </a:ext>
              <a:ext uri="{C183D7F6-B498-43B3-948B-1728B52AA6E4}">
                <adec:decorative xmlns:adec="http://schemas.microsoft.com/office/drawing/2017/decorative" val="1"/>
              </a:ext>
            </a:extLst>
          </p:cNvPr>
          <p:cNvCxnSpPr>
            <a:cxnSpLocks/>
          </p:cNvCxnSpPr>
          <p:nvPr userDrawn="1"/>
        </p:nvCxnSpPr>
        <p:spPr>
          <a:xfrm>
            <a:off x="434340" y="6446520"/>
            <a:ext cx="1131570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DEB5679-15A4-2110-7EA7-384B5D8942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6697" y="1622938"/>
            <a:ext cx="3245632" cy="3245632"/>
          </a:xfrm>
          <a:prstGeom prst="rect">
            <a:avLst/>
          </a:prstGeom>
        </p:spPr>
      </p:pic>
      <p:sp>
        <p:nvSpPr>
          <p:cNvPr id="25" name="Picture Placeholder 24">
            <a:extLst>
              <a:ext uri="{FF2B5EF4-FFF2-40B4-BE49-F238E27FC236}">
                <a16:creationId xmlns:a16="http://schemas.microsoft.com/office/drawing/2014/main" id="{D6BDC9BD-D1CB-7B5F-B4F1-D0CCA5DC50FE}"/>
              </a:ext>
              <a:ext uri="{C183D7F6-B498-43B3-948B-1728B52AA6E4}">
                <adec:decorative xmlns:adec="http://schemas.microsoft.com/office/drawing/2017/decorative" val="1"/>
              </a:ext>
            </a:extLst>
          </p:cNvPr>
          <p:cNvSpPr>
            <a:spLocks noGrp="1"/>
          </p:cNvSpPr>
          <p:nvPr userDrawn="1">
            <p:ph type="pic" sz="quarter" idx="11"/>
          </p:nvPr>
        </p:nvSpPr>
        <p:spPr>
          <a:xfrm>
            <a:off x="8340783" y="1976555"/>
            <a:ext cx="2537460" cy="2540294"/>
          </a:xfrm>
          <a:prstGeom prst="ellipse">
            <a:avLst/>
          </a:prstGeom>
        </p:spPr>
        <p:txBody>
          <a:bodyPr anchor="ctr"/>
          <a:lstStyle>
            <a:lvl1pPr marL="0" indent="0" algn="ctr">
              <a:buNone/>
              <a:defRPr b="1"/>
            </a:lvl1pPr>
          </a:lstStyle>
          <a:p>
            <a:r>
              <a:rPr lang="en-US"/>
              <a:t>Click icon to add picture</a:t>
            </a:r>
            <a:endParaRPr lang="en-US" dirty="0"/>
          </a:p>
        </p:txBody>
      </p:sp>
    </p:spTree>
    <p:extLst>
      <p:ext uri="{BB962C8B-B14F-4D97-AF65-F5344CB8AC3E}">
        <p14:creationId xmlns:p14="http://schemas.microsoft.com/office/powerpoint/2010/main" val="102375540"/>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title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A8C3B2-9540-0FDA-6F33-D4E34B99706E}"/>
              </a:ext>
            </a:extLst>
          </p:cNvPr>
          <p:cNvSpPr txBox="1">
            <a:spLocks/>
          </p:cNvSpPr>
          <p:nvPr userDrawn="1"/>
        </p:nvSpPr>
        <p:spPr>
          <a:xfrm>
            <a:off x="450574" y="3507710"/>
            <a:ext cx="11210794" cy="15001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F8F7E6"/>
                </a:solidFill>
                <a:latin typeface="+mj-lt"/>
                <a:ea typeface="+mj-ea"/>
                <a:cs typeface="Arial" panose="020B0604020202020204" pitchFamily="34" charset="0"/>
              </a:defRPr>
            </a:lvl1pPr>
          </a:lstStyle>
          <a:p>
            <a:r>
              <a:rPr lang="en-US" dirty="0">
                <a:solidFill>
                  <a:schemeClr val="tx2"/>
                </a:solidFill>
              </a:rPr>
              <a:t>Add Title</a:t>
            </a:r>
            <a:endParaRPr lang="en-VE" dirty="0">
              <a:solidFill>
                <a:schemeClr val="tx2"/>
              </a:solidFill>
            </a:endParaRPr>
          </a:p>
        </p:txBody>
      </p:sp>
      <p:sp>
        <p:nvSpPr>
          <p:cNvPr id="9" name="Text Placeholder 2">
            <a:extLst>
              <a:ext uri="{FF2B5EF4-FFF2-40B4-BE49-F238E27FC236}">
                <a16:creationId xmlns:a16="http://schemas.microsoft.com/office/drawing/2014/main" id="{FB7D89B6-D6CE-0DDF-2DD7-4522D1AAB62C}"/>
              </a:ext>
            </a:extLst>
          </p:cNvPr>
          <p:cNvSpPr>
            <a:spLocks noGrp="1"/>
          </p:cNvSpPr>
          <p:nvPr>
            <p:ph type="body" idx="11" hasCustomPrompt="1"/>
          </p:nvPr>
        </p:nvSpPr>
        <p:spPr>
          <a:xfrm>
            <a:off x="450574" y="5187286"/>
            <a:ext cx="11210794" cy="782190"/>
          </a:xfrm>
        </p:spPr>
        <p:txBody>
          <a:bodyPr>
            <a:normAutofit/>
          </a:bodyPr>
          <a:lstStyle>
            <a:lvl1pPr marL="0" indent="0" algn="l">
              <a:buNone/>
              <a:defRPr sz="2000" b="1" i="0">
                <a:solidFill>
                  <a:schemeClr val="tx2"/>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sp>
        <p:nvSpPr>
          <p:cNvPr id="10" name="Text Placeholder 2">
            <a:extLst>
              <a:ext uri="{FF2B5EF4-FFF2-40B4-BE49-F238E27FC236}">
                <a16:creationId xmlns:a16="http://schemas.microsoft.com/office/drawing/2014/main" id="{131F2C40-736B-4E26-EE6A-10897724737B}"/>
              </a:ext>
            </a:extLst>
          </p:cNvPr>
          <p:cNvSpPr>
            <a:spLocks noGrp="1"/>
          </p:cNvSpPr>
          <p:nvPr>
            <p:ph type="body" idx="12" hasCustomPrompt="1"/>
          </p:nvPr>
        </p:nvSpPr>
        <p:spPr>
          <a:xfrm>
            <a:off x="450574" y="489244"/>
            <a:ext cx="11210794" cy="781973"/>
          </a:xfrm>
        </p:spPr>
        <p:txBody>
          <a:bodyPr>
            <a:normAutofit/>
          </a:bodyPr>
          <a:lstStyle>
            <a:lvl1pPr marL="0" indent="0" algn="l">
              <a:buNone/>
              <a:defRPr sz="1600" b="1" i="0">
                <a:solidFill>
                  <a:schemeClr val="tx2"/>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Month Day Year</a:t>
            </a:r>
          </a:p>
        </p:txBody>
      </p:sp>
    </p:spTree>
    <p:extLst>
      <p:ext uri="{BB962C8B-B14F-4D97-AF65-F5344CB8AC3E}">
        <p14:creationId xmlns:p14="http://schemas.microsoft.com/office/powerpoint/2010/main" val="3659667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22745-29FA-ADED-7B24-60DBE0E9A131}"/>
              </a:ext>
            </a:extLst>
          </p:cNvPr>
          <p:cNvSpPr>
            <a:spLocks noGrp="1"/>
          </p:cNvSpPr>
          <p:nvPr>
            <p:ph type="title" hasCustomPrompt="1"/>
          </p:nvPr>
        </p:nvSpPr>
        <p:spPr/>
        <p:txBody>
          <a:bodyPr/>
          <a:lstStyle>
            <a:lvl1pPr>
              <a:defRPr/>
            </a:lvl1pPr>
          </a:lstStyle>
          <a:p>
            <a:r>
              <a:rPr lang="en-US" dirty="0"/>
              <a:t>Add Title</a:t>
            </a:r>
          </a:p>
        </p:txBody>
      </p:sp>
      <p:sp>
        <p:nvSpPr>
          <p:cNvPr id="3" name="Content Placeholder 2">
            <a:extLst>
              <a:ext uri="{FF2B5EF4-FFF2-40B4-BE49-F238E27FC236}">
                <a16:creationId xmlns:a16="http://schemas.microsoft.com/office/drawing/2014/main" id="{E40DF3DD-6B88-8656-BEAA-6ABF7E0CE382}"/>
              </a:ext>
            </a:extLst>
          </p:cNvPr>
          <p:cNvSpPr>
            <a:spLocks noGrp="1"/>
          </p:cNvSpPr>
          <p:nvPr>
            <p:ph sz="half" idx="1"/>
          </p:nvPr>
        </p:nvSpPr>
        <p:spPr>
          <a:xfrm>
            <a:off x="518160" y="1233608"/>
            <a:ext cx="5501640" cy="4870012"/>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sp>
        <p:nvSpPr>
          <p:cNvPr id="4" name="Content Placeholder 3">
            <a:extLst>
              <a:ext uri="{FF2B5EF4-FFF2-40B4-BE49-F238E27FC236}">
                <a16:creationId xmlns:a16="http://schemas.microsoft.com/office/drawing/2014/main" id="{E9EE0928-881C-D6F4-3A8B-1CDDF91BE5F7}"/>
              </a:ext>
            </a:extLst>
          </p:cNvPr>
          <p:cNvSpPr>
            <a:spLocks noGrp="1"/>
          </p:cNvSpPr>
          <p:nvPr>
            <p:ph sz="half" idx="2"/>
          </p:nvPr>
        </p:nvSpPr>
        <p:spPr>
          <a:xfrm>
            <a:off x="6172200" y="1233608"/>
            <a:ext cx="5486400" cy="4870012"/>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pic>
        <p:nvPicPr>
          <p:cNvPr id="5" name="Picture 4">
            <a:extLst>
              <a:ext uri="{FF2B5EF4-FFF2-40B4-BE49-F238E27FC236}">
                <a16:creationId xmlns:a16="http://schemas.microsoft.com/office/drawing/2014/main" id="{C40E38B3-FD52-FB50-7B03-8F60AF8603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spTree>
    <p:extLst>
      <p:ext uri="{BB962C8B-B14F-4D97-AF65-F5344CB8AC3E}">
        <p14:creationId xmlns:p14="http://schemas.microsoft.com/office/powerpoint/2010/main" val="142353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0B23A-8162-BAD2-A6D6-71F123783FDB}"/>
              </a:ext>
            </a:extLst>
          </p:cNvPr>
          <p:cNvSpPr>
            <a:spLocks noGrp="1"/>
          </p:cNvSpPr>
          <p:nvPr>
            <p:ph type="title" hasCustomPrompt="1"/>
          </p:nvPr>
        </p:nvSpPr>
        <p:spPr/>
        <p:txBody>
          <a:bodyPr/>
          <a:lstStyle>
            <a:lvl1pPr>
              <a:defRPr/>
            </a:lvl1pPr>
          </a:lstStyle>
          <a:p>
            <a:r>
              <a:rPr lang="en-US" dirty="0"/>
              <a:t>Add Title</a:t>
            </a:r>
          </a:p>
        </p:txBody>
      </p:sp>
      <p:sp>
        <p:nvSpPr>
          <p:cNvPr id="4" name="Content Placeholder 2">
            <a:extLst>
              <a:ext uri="{FF2B5EF4-FFF2-40B4-BE49-F238E27FC236}">
                <a16:creationId xmlns:a16="http://schemas.microsoft.com/office/drawing/2014/main" id="{863CF244-A9D1-2551-4CB1-C5D6567186B9}"/>
              </a:ext>
            </a:extLst>
          </p:cNvPr>
          <p:cNvSpPr>
            <a:spLocks noGrp="1"/>
          </p:cNvSpPr>
          <p:nvPr>
            <p:ph sz="half" idx="1"/>
          </p:nvPr>
        </p:nvSpPr>
        <p:spPr>
          <a:xfrm>
            <a:off x="525585" y="1233608"/>
            <a:ext cx="11133015" cy="4824292"/>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pic>
        <p:nvPicPr>
          <p:cNvPr id="5" name="Picture 4">
            <a:extLst>
              <a:ext uri="{FF2B5EF4-FFF2-40B4-BE49-F238E27FC236}">
                <a16:creationId xmlns:a16="http://schemas.microsoft.com/office/drawing/2014/main" id="{0D6DD40A-5C37-F77E-FEFB-C00D11A6A2A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spTree>
    <p:extLst>
      <p:ext uri="{BB962C8B-B14F-4D97-AF65-F5344CB8AC3E}">
        <p14:creationId xmlns:p14="http://schemas.microsoft.com/office/powerpoint/2010/main" val="511600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33BC-AEBD-14C1-E623-0CD971D044FB}"/>
              </a:ext>
            </a:extLst>
          </p:cNvPr>
          <p:cNvSpPr>
            <a:spLocks noGrp="1"/>
          </p:cNvSpPr>
          <p:nvPr>
            <p:ph type="title" hasCustomPrompt="1"/>
          </p:nvPr>
        </p:nvSpPr>
        <p:spPr/>
        <p:txBody>
          <a:bodyPr/>
          <a:lstStyle>
            <a:lvl1pPr>
              <a:defRPr/>
            </a:lvl1pPr>
          </a:lstStyle>
          <a:p>
            <a:r>
              <a:rPr lang="en-US" dirty="0"/>
              <a:t>Add Title</a:t>
            </a:r>
          </a:p>
        </p:txBody>
      </p:sp>
      <p:sp>
        <p:nvSpPr>
          <p:cNvPr id="4" name="Chart Placeholder 3">
            <a:extLst>
              <a:ext uri="{FF2B5EF4-FFF2-40B4-BE49-F238E27FC236}">
                <a16:creationId xmlns:a16="http://schemas.microsoft.com/office/drawing/2014/main" id="{C7076403-7D80-28DC-0DE3-D627B8D02949}"/>
              </a:ext>
            </a:extLst>
          </p:cNvPr>
          <p:cNvSpPr>
            <a:spLocks noGrp="1"/>
          </p:cNvSpPr>
          <p:nvPr>
            <p:ph type="chart" sz="quarter" idx="10"/>
          </p:nvPr>
        </p:nvSpPr>
        <p:spPr>
          <a:xfrm>
            <a:off x="533400" y="1249679"/>
            <a:ext cx="11125200" cy="4876483"/>
          </a:xfrm>
        </p:spPr>
        <p:txBody>
          <a:bodyPr/>
          <a:lstStyle/>
          <a:p>
            <a:endParaRPr lang="en-US" dirty="0"/>
          </a:p>
        </p:txBody>
      </p:sp>
    </p:spTree>
    <p:extLst>
      <p:ext uri="{BB962C8B-B14F-4D97-AF65-F5344CB8AC3E}">
        <p14:creationId xmlns:p14="http://schemas.microsoft.com/office/powerpoint/2010/main" val="1106205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4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59E9-987B-D939-245C-FD3F67563866}"/>
              </a:ext>
            </a:extLst>
          </p:cNvPr>
          <p:cNvSpPr>
            <a:spLocks noGrp="1"/>
          </p:cNvSpPr>
          <p:nvPr>
            <p:ph type="title" hasCustomPrompt="1"/>
          </p:nvPr>
        </p:nvSpPr>
        <p:spPr/>
        <p:txBody>
          <a:bodyPr/>
          <a:lstStyle>
            <a:lvl1pPr>
              <a:defRPr/>
            </a:lvl1pPr>
          </a:lstStyle>
          <a:p>
            <a:r>
              <a:rPr lang="en-US" dirty="0"/>
              <a:t>Add Title</a:t>
            </a:r>
          </a:p>
        </p:txBody>
      </p:sp>
      <p:sp>
        <p:nvSpPr>
          <p:cNvPr id="3" name="Content Placeholder 2">
            <a:extLst>
              <a:ext uri="{FF2B5EF4-FFF2-40B4-BE49-F238E27FC236}">
                <a16:creationId xmlns:a16="http://schemas.microsoft.com/office/drawing/2014/main" id="{8988F54D-4DB3-4EDE-6B37-E4390716EA25}"/>
              </a:ext>
            </a:extLst>
          </p:cNvPr>
          <p:cNvSpPr>
            <a:spLocks noGrp="1"/>
          </p:cNvSpPr>
          <p:nvPr>
            <p:ph idx="1"/>
          </p:nvPr>
        </p:nvSpPr>
        <p:spPr>
          <a:xfrm>
            <a:off x="520279" y="1234458"/>
            <a:ext cx="6710837" cy="4846302"/>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sp>
        <p:nvSpPr>
          <p:cNvPr id="4" name="Text Placeholder 3">
            <a:extLst>
              <a:ext uri="{FF2B5EF4-FFF2-40B4-BE49-F238E27FC236}">
                <a16:creationId xmlns:a16="http://schemas.microsoft.com/office/drawing/2014/main" id="{0DB53E53-B300-A483-147B-2E46B68AE8A8}"/>
              </a:ext>
            </a:extLst>
          </p:cNvPr>
          <p:cNvSpPr>
            <a:spLocks noGrp="1"/>
          </p:cNvSpPr>
          <p:nvPr>
            <p:ph type="body" sz="half" idx="2"/>
          </p:nvPr>
        </p:nvSpPr>
        <p:spPr>
          <a:xfrm>
            <a:off x="7415213" y="1234458"/>
            <a:ext cx="4243387" cy="4846301"/>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a:extLst>
              <a:ext uri="{FF2B5EF4-FFF2-40B4-BE49-F238E27FC236}">
                <a16:creationId xmlns:a16="http://schemas.microsoft.com/office/drawing/2014/main" id="{6E6FF583-BCD8-0703-7198-A61B50B99B2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spTree>
    <p:extLst>
      <p:ext uri="{BB962C8B-B14F-4D97-AF65-F5344CB8AC3E}">
        <p14:creationId xmlns:p14="http://schemas.microsoft.com/office/powerpoint/2010/main" val="722058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7B22-5D12-D195-EF73-D1930CB89713}"/>
              </a:ext>
            </a:extLst>
          </p:cNvPr>
          <p:cNvSpPr>
            <a:spLocks noGrp="1"/>
          </p:cNvSpPr>
          <p:nvPr>
            <p:ph type="title" hasCustomPrompt="1"/>
          </p:nvPr>
        </p:nvSpPr>
        <p:spPr/>
        <p:txBody>
          <a:bodyPr/>
          <a:lstStyle>
            <a:lvl1pPr>
              <a:defRPr/>
            </a:lvl1pPr>
          </a:lstStyle>
          <a:p>
            <a:r>
              <a:rPr lang="en-US" dirty="0"/>
              <a:t>Add Title</a:t>
            </a:r>
          </a:p>
        </p:txBody>
      </p:sp>
      <p:sp>
        <p:nvSpPr>
          <p:cNvPr id="3" name="Text Placeholder 3">
            <a:extLst>
              <a:ext uri="{FF2B5EF4-FFF2-40B4-BE49-F238E27FC236}">
                <a16:creationId xmlns:a16="http://schemas.microsoft.com/office/drawing/2014/main" id="{A5BF36C3-4C93-C5C3-C092-B8DCA38226C1}"/>
              </a:ext>
            </a:extLst>
          </p:cNvPr>
          <p:cNvSpPr>
            <a:spLocks noGrp="1"/>
          </p:cNvSpPr>
          <p:nvPr>
            <p:ph type="body" sz="half" idx="2"/>
          </p:nvPr>
        </p:nvSpPr>
        <p:spPr>
          <a:xfrm>
            <a:off x="518160" y="1234458"/>
            <a:ext cx="4258628" cy="4861541"/>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Content Placeholder 2">
            <a:extLst>
              <a:ext uri="{FF2B5EF4-FFF2-40B4-BE49-F238E27FC236}">
                <a16:creationId xmlns:a16="http://schemas.microsoft.com/office/drawing/2014/main" id="{28053875-9CF9-1EFC-394D-5CB6EA8A386F}"/>
              </a:ext>
            </a:extLst>
          </p:cNvPr>
          <p:cNvSpPr>
            <a:spLocks noGrp="1"/>
          </p:cNvSpPr>
          <p:nvPr>
            <p:ph idx="1"/>
          </p:nvPr>
        </p:nvSpPr>
        <p:spPr>
          <a:xfrm>
            <a:off x="4960883" y="1234458"/>
            <a:ext cx="6697717" cy="4861542"/>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pic>
        <p:nvPicPr>
          <p:cNvPr id="5" name="Picture 4">
            <a:extLst>
              <a:ext uri="{FF2B5EF4-FFF2-40B4-BE49-F238E27FC236}">
                <a16:creationId xmlns:a16="http://schemas.microsoft.com/office/drawing/2014/main" id="{11D8A279-6F2A-F06F-5807-E8F09660187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spTree>
    <p:extLst>
      <p:ext uri="{BB962C8B-B14F-4D97-AF65-F5344CB8AC3E}">
        <p14:creationId xmlns:p14="http://schemas.microsoft.com/office/powerpoint/2010/main" val="3615394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1/4 layout">
    <p:spTree>
      <p:nvGrpSpPr>
        <p:cNvPr id="1" name=""/>
        <p:cNvGrpSpPr/>
        <p:nvPr/>
      </p:nvGrpSpPr>
      <p:grpSpPr>
        <a:xfrm>
          <a:off x="0" y="0"/>
          <a:ext cx="0" cy="0"/>
          <a:chOff x="0" y="0"/>
          <a:chExt cx="0" cy="0"/>
        </a:xfrm>
      </p:grpSpPr>
      <p:pic>
        <p:nvPicPr>
          <p:cNvPr id="9" name="Picture 8" descr="A blue rectangular object with a black border&#10;&#10;AI-generated content may be incorrect.">
            <a:extLst>
              <a:ext uri="{FF2B5EF4-FFF2-40B4-BE49-F238E27FC236}">
                <a16:creationId xmlns:a16="http://schemas.microsoft.com/office/drawing/2014/main" id="{7ACF7771-D0FD-8382-41D4-14AD69C98FC1}"/>
              </a:ext>
            </a:extLst>
          </p:cNvPr>
          <p:cNvPicPr>
            <a:picLocks noChangeAspect="1"/>
          </p:cNvPicPr>
          <p:nvPr userDrawn="1"/>
        </p:nvPicPr>
        <p:blipFill>
          <a:blip r:embed="rId2">
            <a:extLst>
              <a:ext uri="{28A0092B-C50C-407E-A947-70E740481C1C}">
                <a14:useLocalDpi xmlns:a14="http://schemas.microsoft.com/office/drawing/2010/main" val="0"/>
              </a:ext>
            </a:extLst>
          </a:blip>
          <a:srcRect b="8458"/>
          <a:stretch>
            <a:fillRect/>
          </a:stretch>
        </p:blipFill>
        <p:spPr>
          <a:xfrm>
            <a:off x="518160" y="1159752"/>
            <a:ext cx="4175768" cy="5195328"/>
          </a:xfrm>
          <a:prstGeom prst="rect">
            <a:avLst/>
          </a:prstGeom>
        </p:spPr>
      </p:pic>
      <p:sp>
        <p:nvSpPr>
          <p:cNvPr id="2" name="Title 1">
            <a:extLst>
              <a:ext uri="{FF2B5EF4-FFF2-40B4-BE49-F238E27FC236}">
                <a16:creationId xmlns:a16="http://schemas.microsoft.com/office/drawing/2014/main" id="{96387B22-5D12-D195-EF73-D1930CB89713}"/>
              </a:ext>
            </a:extLst>
          </p:cNvPr>
          <p:cNvSpPr>
            <a:spLocks noGrp="1"/>
          </p:cNvSpPr>
          <p:nvPr>
            <p:ph type="title" hasCustomPrompt="1"/>
          </p:nvPr>
        </p:nvSpPr>
        <p:spPr/>
        <p:txBody>
          <a:bodyPr/>
          <a:lstStyle>
            <a:lvl1pPr>
              <a:defRPr/>
            </a:lvl1pPr>
          </a:lstStyle>
          <a:p>
            <a:r>
              <a:rPr lang="en-US" dirty="0"/>
              <a:t>Add Title</a:t>
            </a:r>
          </a:p>
        </p:txBody>
      </p:sp>
      <p:sp>
        <p:nvSpPr>
          <p:cNvPr id="4" name="Content Placeholder 2">
            <a:extLst>
              <a:ext uri="{FF2B5EF4-FFF2-40B4-BE49-F238E27FC236}">
                <a16:creationId xmlns:a16="http://schemas.microsoft.com/office/drawing/2014/main" id="{28053875-9CF9-1EFC-394D-5CB6EA8A386F}"/>
              </a:ext>
            </a:extLst>
          </p:cNvPr>
          <p:cNvSpPr>
            <a:spLocks noGrp="1"/>
          </p:cNvSpPr>
          <p:nvPr>
            <p:ph idx="1" hasCustomPrompt="1"/>
          </p:nvPr>
        </p:nvSpPr>
        <p:spPr>
          <a:xfrm>
            <a:off x="4831087" y="1234458"/>
            <a:ext cx="6827513" cy="4861542"/>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Add a photo or graphic</a:t>
            </a:r>
            <a:endParaRPr lang="en-VE" dirty="0"/>
          </a:p>
        </p:txBody>
      </p:sp>
      <p:pic>
        <p:nvPicPr>
          <p:cNvPr id="5" name="Picture 4">
            <a:extLst>
              <a:ext uri="{FF2B5EF4-FFF2-40B4-BE49-F238E27FC236}">
                <a16:creationId xmlns:a16="http://schemas.microsoft.com/office/drawing/2014/main" id="{11D8A279-6F2A-F06F-5807-E8F0966018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 y="695636"/>
            <a:ext cx="12191994" cy="774599"/>
          </a:xfrm>
          <a:prstGeom prst="rect">
            <a:avLst/>
          </a:prstGeom>
        </p:spPr>
      </p:pic>
      <p:sp>
        <p:nvSpPr>
          <p:cNvPr id="10" name="Content Placeholder 2">
            <a:extLst>
              <a:ext uri="{FF2B5EF4-FFF2-40B4-BE49-F238E27FC236}">
                <a16:creationId xmlns:a16="http://schemas.microsoft.com/office/drawing/2014/main" id="{E453F7A1-5C36-68AE-889D-15D7654B55E2}"/>
              </a:ext>
            </a:extLst>
          </p:cNvPr>
          <p:cNvSpPr>
            <a:spLocks noGrp="1"/>
          </p:cNvSpPr>
          <p:nvPr>
            <p:ph idx="10" hasCustomPrompt="1"/>
          </p:nvPr>
        </p:nvSpPr>
        <p:spPr>
          <a:xfrm>
            <a:off x="655319" y="1234458"/>
            <a:ext cx="3497581" cy="5013942"/>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vl6pPr>
              <a:defRPr sz="2000"/>
            </a:lvl6pPr>
            <a:lvl7pPr>
              <a:defRPr sz="2000"/>
            </a:lvl7pPr>
            <a:lvl8pPr>
              <a:defRPr sz="2000"/>
            </a:lvl8pPr>
            <a:lvl9pPr>
              <a:defRPr sz="2000"/>
            </a:lvl9pPr>
          </a:lstStyle>
          <a:p>
            <a:pPr lvl="0"/>
            <a:r>
              <a:rPr lang="en-US" dirty="0"/>
              <a:t>Add your copy here</a:t>
            </a:r>
          </a:p>
          <a:p>
            <a:pPr lvl="0"/>
            <a:r>
              <a:rPr lang="en-US" dirty="0"/>
              <a:t>List in bullet points</a:t>
            </a:r>
            <a:endParaRPr lang="en-VE" dirty="0"/>
          </a:p>
        </p:txBody>
      </p:sp>
    </p:spTree>
    <p:extLst>
      <p:ext uri="{BB962C8B-B14F-4D97-AF65-F5344CB8AC3E}">
        <p14:creationId xmlns:p14="http://schemas.microsoft.com/office/powerpoint/2010/main" val="3740845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ffset 1/4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B1F6-F2F0-81E4-6F95-7DE2BCEE149D}"/>
              </a:ext>
            </a:extLst>
          </p:cNvPr>
          <p:cNvSpPr>
            <a:spLocks noGrp="1"/>
          </p:cNvSpPr>
          <p:nvPr>
            <p:ph type="title" hasCustomPrompt="1"/>
          </p:nvPr>
        </p:nvSpPr>
        <p:spPr>
          <a:xfrm>
            <a:off x="518160" y="365125"/>
            <a:ext cx="4462948" cy="1264148"/>
          </a:xfrm>
        </p:spPr>
        <p:txBody>
          <a:bodyPr/>
          <a:lstStyle>
            <a:lvl1pPr>
              <a:defRPr/>
            </a:lvl1pPr>
          </a:lstStyle>
          <a:p>
            <a:r>
              <a:rPr lang="en-US" dirty="0"/>
              <a:t>Add Title</a:t>
            </a:r>
          </a:p>
        </p:txBody>
      </p:sp>
      <p:sp>
        <p:nvSpPr>
          <p:cNvPr id="3" name="Text Placeholder 3">
            <a:extLst>
              <a:ext uri="{FF2B5EF4-FFF2-40B4-BE49-F238E27FC236}">
                <a16:creationId xmlns:a16="http://schemas.microsoft.com/office/drawing/2014/main" id="{6C0E2DB2-F0C8-A717-2163-441ABD75BF43}"/>
              </a:ext>
            </a:extLst>
          </p:cNvPr>
          <p:cNvSpPr>
            <a:spLocks noGrp="1"/>
          </p:cNvSpPr>
          <p:nvPr>
            <p:ph type="body" sz="half" idx="2"/>
          </p:nvPr>
        </p:nvSpPr>
        <p:spPr>
          <a:xfrm>
            <a:off x="518160" y="1677495"/>
            <a:ext cx="4465320" cy="4433733"/>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Content Placeholder 2">
            <a:extLst>
              <a:ext uri="{FF2B5EF4-FFF2-40B4-BE49-F238E27FC236}">
                <a16:creationId xmlns:a16="http://schemas.microsoft.com/office/drawing/2014/main" id="{E3AA4855-0066-CBBF-0964-A5AC9E7C22E7}"/>
              </a:ext>
            </a:extLst>
          </p:cNvPr>
          <p:cNvSpPr>
            <a:spLocks noGrp="1"/>
          </p:cNvSpPr>
          <p:nvPr>
            <p:ph idx="1"/>
          </p:nvPr>
        </p:nvSpPr>
        <p:spPr>
          <a:xfrm>
            <a:off x="5183188" y="393192"/>
            <a:ext cx="6490652" cy="5718037"/>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pic>
        <p:nvPicPr>
          <p:cNvPr id="7" name="Picture 6">
            <a:extLst>
              <a:ext uri="{FF2B5EF4-FFF2-40B4-BE49-F238E27FC236}">
                <a16:creationId xmlns:a16="http://schemas.microsoft.com/office/drawing/2014/main" id="{66760C42-40C5-E889-1772-C5EACBA85A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9081"/>
          <a:stretch>
            <a:fillRect/>
          </a:stretch>
        </p:blipFill>
        <p:spPr>
          <a:xfrm>
            <a:off x="518160" y="1165891"/>
            <a:ext cx="4988796" cy="774599"/>
          </a:xfrm>
          <a:prstGeom prst="rect">
            <a:avLst/>
          </a:prstGeom>
        </p:spPr>
      </p:pic>
    </p:spTree>
    <p:extLst>
      <p:ext uri="{BB962C8B-B14F-4D97-AF65-F5344CB8AC3E}">
        <p14:creationId xmlns:p14="http://schemas.microsoft.com/office/powerpoint/2010/main" val="50357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o title layout">
    <p:spTree>
      <p:nvGrpSpPr>
        <p:cNvPr id="1" name=""/>
        <p:cNvGrpSpPr/>
        <p:nvPr/>
      </p:nvGrpSpPr>
      <p:grpSpPr>
        <a:xfrm>
          <a:off x="0" y="0"/>
          <a:ext cx="0" cy="0"/>
          <a:chOff x="0" y="0"/>
          <a:chExt cx="0" cy="0"/>
        </a:xfrm>
      </p:grpSpPr>
      <p:sp>
        <p:nvSpPr>
          <p:cNvPr id="3" name="Chart Placeholder 3">
            <a:extLst>
              <a:ext uri="{FF2B5EF4-FFF2-40B4-BE49-F238E27FC236}">
                <a16:creationId xmlns:a16="http://schemas.microsoft.com/office/drawing/2014/main" id="{E4A0D0A2-144C-B2C7-86E1-BC17D1828BF0}"/>
              </a:ext>
            </a:extLst>
          </p:cNvPr>
          <p:cNvSpPr>
            <a:spLocks noGrp="1"/>
          </p:cNvSpPr>
          <p:nvPr>
            <p:ph type="chart" sz="quarter" idx="10"/>
          </p:nvPr>
        </p:nvSpPr>
        <p:spPr>
          <a:xfrm>
            <a:off x="510540" y="719666"/>
            <a:ext cx="11163300" cy="5361093"/>
          </a:xfrm>
        </p:spPr>
        <p:txBody>
          <a:bodyPr/>
          <a:lstStyle/>
          <a:p>
            <a:r>
              <a:rPr lang="en-US"/>
              <a:t>Click icon to add chart</a:t>
            </a:r>
          </a:p>
        </p:txBody>
      </p:sp>
    </p:spTree>
    <p:extLst>
      <p:ext uri="{BB962C8B-B14F-4D97-AF65-F5344CB8AC3E}">
        <p14:creationId xmlns:p14="http://schemas.microsoft.com/office/powerpoint/2010/main" val="2077168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DA 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45D74D-5B60-63A6-B4D5-239A4D4AA39D}"/>
              </a:ext>
            </a:extLst>
          </p:cNvPr>
          <p:cNvSpPr txBox="1"/>
          <p:nvPr userDrawn="1"/>
        </p:nvSpPr>
        <p:spPr>
          <a:xfrm>
            <a:off x="525781" y="127933"/>
            <a:ext cx="11148060" cy="954107"/>
          </a:xfrm>
          <a:prstGeom prst="rect">
            <a:avLst/>
          </a:prstGeom>
          <a:noFill/>
        </p:spPr>
        <p:txBody>
          <a:bodyPr wrap="square" rtlCol="0">
            <a:spAutoFit/>
          </a:bodyPr>
          <a:lstStyle/>
          <a:p>
            <a:r>
              <a:rPr kumimoji="0" lang="en-US" sz="2800" b="1" i="0" u="none" strike="noStrike" kern="1200" cap="none" spc="0" normalizeH="0" baseline="0" noProof="0" dirty="0">
                <a:ln>
                  <a:noFill/>
                </a:ln>
                <a:solidFill>
                  <a:srgbClr val="002B3E"/>
                </a:solidFill>
                <a:effectLst/>
                <a:uLnTx/>
                <a:uFillTx/>
                <a:latin typeface="Segoe UI"/>
                <a:ea typeface="+mj-ea"/>
                <a:cs typeface="Arial" panose="020B0604020202020204" pitchFamily="34" charset="0"/>
              </a:rPr>
              <a:t>Language Assistance Services &amp; Accommodation Information for People with Disabilities</a:t>
            </a:r>
            <a:endParaRPr lang="en-US" dirty="0"/>
          </a:p>
        </p:txBody>
      </p:sp>
      <p:pic>
        <p:nvPicPr>
          <p:cNvPr id="8" name="Picture 7">
            <a:extLst>
              <a:ext uri="{FF2B5EF4-FFF2-40B4-BE49-F238E27FC236}">
                <a16:creationId xmlns:a16="http://schemas.microsoft.com/office/drawing/2014/main" id="{0B929E87-05E0-8B8B-20ED-7DBDBBC89F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pic>
        <p:nvPicPr>
          <p:cNvPr id="6" name="Picture 5" descr="A blue circle with a person with arms spread out&#10;&#10;AI-generated content may be incorrect.">
            <a:extLst>
              <a:ext uri="{FF2B5EF4-FFF2-40B4-BE49-F238E27FC236}">
                <a16:creationId xmlns:a16="http://schemas.microsoft.com/office/drawing/2014/main" id="{DB86E7DD-1078-F9A7-9292-334BFB499D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781" y="1916824"/>
            <a:ext cx="1374846" cy="1374846"/>
          </a:xfrm>
          <a:prstGeom prst="rect">
            <a:avLst/>
          </a:prstGeom>
        </p:spPr>
      </p:pic>
      <p:sp>
        <p:nvSpPr>
          <p:cNvPr id="2" name="Text Placeholder 3">
            <a:extLst>
              <a:ext uri="{FF2B5EF4-FFF2-40B4-BE49-F238E27FC236}">
                <a16:creationId xmlns:a16="http://schemas.microsoft.com/office/drawing/2014/main" id="{68F6678C-BEEB-2760-BC24-440EB89D6FC7}"/>
              </a:ext>
            </a:extLst>
          </p:cNvPr>
          <p:cNvSpPr>
            <a:spLocks noGrp="1"/>
          </p:cNvSpPr>
          <p:nvPr>
            <p:ph type="body" sz="quarter" idx="10"/>
          </p:nvPr>
        </p:nvSpPr>
        <p:spPr>
          <a:xfrm>
            <a:off x="1954306" y="1963968"/>
            <a:ext cx="9076449" cy="4043538"/>
          </a:xfrm>
        </p:spPr>
        <p:txBody>
          <a:bodyPr/>
          <a:lstStyle>
            <a:lvl1pPr marL="0" indent="0">
              <a:buNone/>
              <a:defRPr/>
            </a:lvl1pPr>
          </a:lstStyle>
          <a:p>
            <a:endParaRPr lang="en-US" sz="2400" dirty="0"/>
          </a:p>
        </p:txBody>
      </p:sp>
    </p:spTree>
    <p:extLst>
      <p:ext uri="{BB962C8B-B14F-4D97-AF65-F5344CB8AC3E}">
        <p14:creationId xmlns:p14="http://schemas.microsoft.com/office/powerpoint/2010/main" val="173707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ncil Discussion">
    <p:bg>
      <p:bgPr>
        <a:solidFill>
          <a:srgbClr val="589A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450574" y="2781300"/>
            <a:ext cx="7536123" cy="2226597"/>
          </a:xfrm>
        </p:spPr>
        <p:txBody>
          <a:bodyPr anchor="b">
            <a:normAutofit/>
          </a:bodyPr>
          <a:lstStyle>
            <a:lvl1pPr algn="l">
              <a:defRPr sz="5000" b="1">
                <a:solidFill>
                  <a:schemeClr val="tx2"/>
                </a:solidFill>
                <a:latin typeface="+mj-lt"/>
                <a:cs typeface="Arial" panose="020B0604020202020204" pitchFamily="34" charset="0"/>
              </a:defRPr>
            </a:lvl1pPr>
          </a:lstStyle>
          <a:p>
            <a:r>
              <a:rPr lang="en-US" dirty="0"/>
              <a:t>COUNCIL </a:t>
            </a:r>
            <a:br>
              <a:rPr lang="en-US" dirty="0"/>
            </a:br>
            <a:r>
              <a:rPr lang="en-US" dirty="0"/>
              <a:t>DISCUSSION</a:t>
            </a:r>
            <a:endParaRPr lang="en-VE" dirty="0"/>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450574" y="5187286"/>
            <a:ext cx="11210794" cy="782190"/>
          </a:xfrm>
        </p:spPr>
        <p:txBody>
          <a:bodyPr>
            <a:normAutofit/>
          </a:bodyPr>
          <a:lstStyle>
            <a:lvl1pPr marL="0" indent="0" algn="l">
              <a:buNone/>
              <a:defRPr sz="2000" b="1" i="0">
                <a:solidFill>
                  <a:schemeClr val="tx2"/>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comment if needed</a:t>
            </a:r>
          </a:p>
        </p:txBody>
      </p:sp>
      <p:cxnSp>
        <p:nvCxnSpPr>
          <p:cNvPr id="28" name="Straight Arrow Connector 27">
            <a:extLst>
              <a:ext uri="{FF2B5EF4-FFF2-40B4-BE49-F238E27FC236}">
                <a16:creationId xmlns:a16="http://schemas.microsoft.com/office/drawing/2014/main" id="{2CE834BD-94E5-E974-49B1-42689CDC4117}"/>
              </a:ext>
              <a:ext uri="{C183D7F6-B498-43B3-948B-1728B52AA6E4}">
                <adec:decorative xmlns:adec="http://schemas.microsoft.com/office/drawing/2017/decorative" val="1"/>
              </a:ext>
            </a:extLst>
          </p:cNvPr>
          <p:cNvCxnSpPr>
            <a:cxnSpLocks/>
          </p:cNvCxnSpPr>
          <p:nvPr userDrawn="1"/>
        </p:nvCxnSpPr>
        <p:spPr>
          <a:xfrm>
            <a:off x="434340" y="6446520"/>
            <a:ext cx="1131570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DEB5679-15A4-2110-7EA7-384B5D8942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6697" y="1622938"/>
            <a:ext cx="3245632" cy="3245632"/>
          </a:xfrm>
          <a:prstGeom prst="rect">
            <a:avLst/>
          </a:prstGeom>
        </p:spPr>
      </p:pic>
      <p:sp>
        <p:nvSpPr>
          <p:cNvPr id="25" name="Picture Placeholder 24">
            <a:extLst>
              <a:ext uri="{FF2B5EF4-FFF2-40B4-BE49-F238E27FC236}">
                <a16:creationId xmlns:a16="http://schemas.microsoft.com/office/drawing/2014/main" id="{D6BDC9BD-D1CB-7B5F-B4F1-D0CCA5DC50FE}"/>
              </a:ext>
              <a:ext uri="{C183D7F6-B498-43B3-948B-1728B52AA6E4}">
                <adec:decorative xmlns:adec="http://schemas.microsoft.com/office/drawing/2017/decorative" val="1"/>
              </a:ext>
            </a:extLst>
          </p:cNvPr>
          <p:cNvSpPr>
            <a:spLocks noGrp="1"/>
          </p:cNvSpPr>
          <p:nvPr userDrawn="1">
            <p:ph type="pic" sz="quarter" idx="11"/>
          </p:nvPr>
        </p:nvSpPr>
        <p:spPr>
          <a:xfrm>
            <a:off x="8340783" y="1976555"/>
            <a:ext cx="2537460" cy="2540294"/>
          </a:xfrm>
          <a:prstGeom prst="ellipse">
            <a:avLst/>
          </a:prstGeom>
        </p:spPr>
        <p:txBody>
          <a:bodyPr anchor="ctr"/>
          <a:lstStyle>
            <a:lvl1pPr marL="0" indent="0" algn="ctr">
              <a:buNone/>
              <a:defRPr b="1"/>
            </a:lvl1pPr>
          </a:lstStyle>
          <a:p>
            <a:r>
              <a:rPr lang="en-US"/>
              <a:t>Click icon to add picture</a:t>
            </a:r>
            <a:endParaRPr lang="en-US" dirty="0"/>
          </a:p>
        </p:txBody>
      </p:sp>
    </p:spTree>
    <p:extLst>
      <p:ext uri="{BB962C8B-B14F-4D97-AF65-F5344CB8AC3E}">
        <p14:creationId xmlns:p14="http://schemas.microsoft.com/office/powerpoint/2010/main" val="303460916"/>
      </p:ext>
    </p:extLst>
  </p:cSld>
  <p:clrMapOvr>
    <a:masterClrMapping/>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DA Meeting Statemen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B2F9227-456C-2BF9-9429-678E77471A34}"/>
              </a:ext>
            </a:extLst>
          </p:cNvPr>
          <p:cNvSpPr txBox="1"/>
          <p:nvPr userDrawn="1"/>
        </p:nvSpPr>
        <p:spPr>
          <a:xfrm>
            <a:off x="502920" y="566657"/>
            <a:ext cx="11209020"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rgbClr val="002B3E"/>
                </a:solidFill>
                <a:effectLst/>
                <a:uLnTx/>
                <a:uFillTx/>
                <a:latin typeface="Segoe UI"/>
                <a:ea typeface="+mj-ea"/>
                <a:cs typeface="Arial" panose="020B0604020202020204" pitchFamily="34" charset="0"/>
              </a:rPr>
              <a:t>Accessible Meeting Information</a:t>
            </a:r>
            <a:endParaRPr lang="en-US" dirty="0"/>
          </a:p>
        </p:txBody>
      </p:sp>
      <p:pic>
        <p:nvPicPr>
          <p:cNvPr id="15" name="Picture 14">
            <a:extLst>
              <a:ext uri="{FF2B5EF4-FFF2-40B4-BE49-F238E27FC236}">
                <a16:creationId xmlns:a16="http://schemas.microsoft.com/office/drawing/2014/main" id="{3F48EEFE-67BA-C595-4491-2BA41DD57D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695636"/>
            <a:ext cx="12191994" cy="774599"/>
          </a:xfrm>
          <a:prstGeom prst="rect">
            <a:avLst/>
          </a:prstGeom>
        </p:spPr>
      </p:pic>
      <p:pic>
        <p:nvPicPr>
          <p:cNvPr id="2" name="Picture 1" descr="A blue circle with a person with arms spread out&#10;&#10;AI-generated content may be incorrect.">
            <a:extLst>
              <a:ext uri="{FF2B5EF4-FFF2-40B4-BE49-F238E27FC236}">
                <a16:creationId xmlns:a16="http://schemas.microsoft.com/office/drawing/2014/main" id="{15E34092-48FE-BE9B-D2D6-893F3792E4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781" y="1916824"/>
            <a:ext cx="1374846" cy="1374846"/>
          </a:xfrm>
          <a:prstGeom prst="rect">
            <a:avLst/>
          </a:prstGeom>
        </p:spPr>
      </p:pic>
      <p:sp>
        <p:nvSpPr>
          <p:cNvPr id="3" name="Text Placeholder 3">
            <a:extLst>
              <a:ext uri="{FF2B5EF4-FFF2-40B4-BE49-F238E27FC236}">
                <a16:creationId xmlns:a16="http://schemas.microsoft.com/office/drawing/2014/main" id="{7095BD01-39F8-B7FA-DDEB-6308E2364471}"/>
              </a:ext>
            </a:extLst>
          </p:cNvPr>
          <p:cNvSpPr>
            <a:spLocks noGrp="1"/>
          </p:cNvSpPr>
          <p:nvPr>
            <p:ph type="body" sz="quarter" idx="10"/>
          </p:nvPr>
        </p:nvSpPr>
        <p:spPr>
          <a:xfrm>
            <a:off x="1954306" y="1963968"/>
            <a:ext cx="9076449" cy="4043538"/>
          </a:xfrm>
        </p:spPr>
        <p:txBody>
          <a:bodyPr/>
          <a:lstStyle>
            <a:lvl1pPr marL="0" indent="0">
              <a:buNone/>
              <a:defRPr/>
            </a:lvl1pPr>
          </a:lstStyle>
          <a:p>
            <a:endParaRPr lang="en-US" sz="2400" dirty="0"/>
          </a:p>
        </p:txBody>
      </p:sp>
    </p:spTree>
    <p:extLst>
      <p:ext uri="{BB962C8B-B14F-4D97-AF65-F5344CB8AC3E}">
        <p14:creationId xmlns:p14="http://schemas.microsoft.com/office/powerpoint/2010/main" val="288726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uncil Pinwhee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7B03F7-7C4C-9920-7009-90F53693D0CE}"/>
              </a:ext>
            </a:extLst>
          </p:cNvPr>
          <p:cNvSpPr/>
          <p:nvPr userDrawn="1"/>
        </p:nvSpPr>
        <p:spPr>
          <a:xfrm>
            <a:off x="-134155" y="-83713"/>
            <a:ext cx="12460310" cy="7025425"/>
          </a:xfrm>
          <a:prstGeom prst="rect">
            <a:avLst/>
          </a:prstGeom>
          <a:solidFill>
            <a:srgbClr val="FAF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76FA19-8592-504A-E5A2-77DFD0321C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20580" y="121788"/>
            <a:ext cx="6750841" cy="6614424"/>
          </a:xfrm>
          <a:prstGeom prst="rect">
            <a:avLst/>
          </a:prstGeom>
        </p:spPr>
      </p:pic>
    </p:spTree>
    <p:extLst>
      <p:ext uri="{BB962C8B-B14F-4D97-AF65-F5344CB8AC3E}">
        <p14:creationId xmlns:p14="http://schemas.microsoft.com/office/powerpoint/2010/main" val="2265236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uncil Pinwhe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dirty="0"/>
              <a:t>Add Title</a:t>
            </a:r>
            <a:endParaRPr lang="en-VE" dirty="0"/>
          </a:p>
        </p:txBody>
      </p:sp>
      <p:sp>
        <p:nvSpPr>
          <p:cNvPr id="6" name="Content Placeholder 2">
            <a:extLst>
              <a:ext uri="{FF2B5EF4-FFF2-40B4-BE49-F238E27FC236}">
                <a16:creationId xmlns:a16="http://schemas.microsoft.com/office/drawing/2014/main" id="{8C21CD76-25D5-594E-ADEB-CB807E589032}"/>
              </a:ext>
            </a:extLst>
          </p:cNvPr>
          <p:cNvSpPr>
            <a:spLocks noGrp="1"/>
          </p:cNvSpPr>
          <p:nvPr>
            <p:ph sz="half" idx="1"/>
          </p:nvPr>
        </p:nvSpPr>
        <p:spPr>
          <a:xfrm>
            <a:off x="525585" y="1233608"/>
            <a:ext cx="2966915" cy="4928756"/>
          </a:xfrm>
          <a:ln>
            <a:noFill/>
          </a:ln>
        </p:spPr>
        <p:txBody>
          <a:bodyPr/>
          <a:lstStyle>
            <a:lvl1pPr>
              <a:defRPr sz="2400">
                <a:latin typeface="+mn-lt"/>
              </a:defRPr>
            </a:lvl1pPr>
            <a:lvl2pPr marL="457200" indent="0">
              <a:buNone/>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a:t>
            </a:r>
            <a:endParaRPr lang="en-VE" dirty="0"/>
          </a:p>
        </p:txBody>
      </p:sp>
      <p:pic>
        <p:nvPicPr>
          <p:cNvPr id="4" name="Picture 3">
            <a:extLst>
              <a:ext uri="{FF2B5EF4-FFF2-40B4-BE49-F238E27FC236}">
                <a16:creationId xmlns:a16="http://schemas.microsoft.com/office/drawing/2014/main" id="{7A76FA19-8592-504A-E5A2-77DFD0321C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92500" y="1009499"/>
            <a:ext cx="5624108" cy="5510458"/>
          </a:xfrm>
          <a:prstGeom prst="rect">
            <a:avLst/>
          </a:prstGeom>
        </p:spPr>
      </p:pic>
      <p:cxnSp>
        <p:nvCxnSpPr>
          <p:cNvPr id="15" name="Straight Arrow Connector 14">
            <a:extLst>
              <a:ext uri="{FF2B5EF4-FFF2-40B4-BE49-F238E27FC236}">
                <a16:creationId xmlns:a16="http://schemas.microsoft.com/office/drawing/2014/main" id="{F736B8E7-FBB7-99CE-93D2-6F86A7F3104F}"/>
              </a:ext>
              <a:ext uri="{C183D7F6-B498-43B3-948B-1728B52AA6E4}">
                <adec:decorative xmlns:adec="http://schemas.microsoft.com/office/drawing/2017/decorative" val="1"/>
              </a:ext>
            </a:extLst>
          </p:cNvPr>
          <p:cNvCxnSpPr>
            <a:cxnSpLocks/>
          </p:cNvCxnSpPr>
          <p:nvPr userDrawn="1"/>
        </p:nvCxnSpPr>
        <p:spPr>
          <a:xfrm>
            <a:off x="525585" y="6446520"/>
            <a:ext cx="9448995"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871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uncil Pinwheel Offse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dirty="0"/>
              <a:t>Add Title</a:t>
            </a:r>
            <a:endParaRPr lang="en-VE" dirty="0"/>
          </a:p>
        </p:txBody>
      </p:sp>
      <p:sp>
        <p:nvSpPr>
          <p:cNvPr id="6" name="Content Placeholder 2">
            <a:extLst>
              <a:ext uri="{FF2B5EF4-FFF2-40B4-BE49-F238E27FC236}">
                <a16:creationId xmlns:a16="http://schemas.microsoft.com/office/drawing/2014/main" id="{8C21CD76-25D5-594E-ADEB-CB807E589032}"/>
              </a:ext>
            </a:extLst>
          </p:cNvPr>
          <p:cNvSpPr>
            <a:spLocks noGrp="1"/>
          </p:cNvSpPr>
          <p:nvPr>
            <p:ph sz="half" idx="1"/>
          </p:nvPr>
        </p:nvSpPr>
        <p:spPr>
          <a:xfrm>
            <a:off x="525585" y="1233608"/>
            <a:ext cx="5246565" cy="4928756"/>
          </a:xfrm>
        </p:spPr>
        <p:txBody>
          <a:bodyPr/>
          <a:lstStyle>
            <a:lvl1pPr>
              <a:defRPr sz="2400">
                <a:latin typeface="+mn-lt"/>
              </a:defRPr>
            </a:lvl1pPr>
            <a:lvl2pPr marL="457200" indent="0">
              <a:buNone/>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Click to edit Master text style</a:t>
            </a:r>
            <a:endParaRPr lang="en-VE" dirty="0"/>
          </a:p>
        </p:txBody>
      </p:sp>
      <p:pic>
        <p:nvPicPr>
          <p:cNvPr id="4" name="Picture 3">
            <a:extLst>
              <a:ext uri="{FF2B5EF4-FFF2-40B4-BE49-F238E27FC236}">
                <a16:creationId xmlns:a16="http://schemas.microsoft.com/office/drawing/2014/main" id="{7A76FA19-8592-504A-E5A2-77DFD0321C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3887" y="936062"/>
            <a:ext cx="5624108" cy="5510458"/>
          </a:xfrm>
          <a:prstGeom prst="rect">
            <a:avLst/>
          </a:prstGeom>
        </p:spPr>
      </p:pic>
      <p:cxnSp>
        <p:nvCxnSpPr>
          <p:cNvPr id="15" name="Straight Arrow Connector 14">
            <a:extLst>
              <a:ext uri="{FF2B5EF4-FFF2-40B4-BE49-F238E27FC236}">
                <a16:creationId xmlns:a16="http://schemas.microsoft.com/office/drawing/2014/main" id="{F736B8E7-FBB7-99CE-93D2-6F86A7F3104F}"/>
              </a:ext>
              <a:ext uri="{C183D7F6-B498-43B3-948B-1728B52AA6E4}">
                <adec:decorative xmlns:adec="http://schemas.microsoft.com/office/drawing/2017/decorative" val="1"/>
              </a:ext>
            </a:extLst>
          </p:cNvPr>
          <p:cNvCxnSpPr>
            <a:cxnSpLocks/>
          </p:cNvCxnSpPr>
          <p:nvPr userDrawn="1"/>
        </p:nvCxnSpPr>
        <p:spPr>
          <a:xfrm>
            <a:off x="525585" y="6446520"/>
            <a:ext cx="9448995"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899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cessible &amp; Effective Govt with Text Wrap">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9"/>
            <a:ext cx="8544738" cy="4876780"/>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5630" y="2521027"/>
            <a:ext cx="2276592" cy="2276592"/>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dirty="0"/>
              <a:t>Add Title</a:t>
            </a:r>
            <a:endParaRPr lang="en-VE" dirty="0"/>
          </a:p>
        </p:txBody>
      </p:sp>
      <p:cxnSp>
        <p:nvCxnSpPr>
          <p:cNvPr id="2" name="Straight Arrow Connector 1">
            <a:extLst>
              <a:ext uri="{FF2B5EF4-FFF2-40B4-BE49-F238E27FC236}">
                <a16:creationId xmlns:a16="http://schemas.microsoft.com/office/drawing/2014/main" id="{0B0F7FE7-76A8-3C98-B697-3ECED93CD109}"/>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E760483F-B7A0-952A-B549-7610F1FD0C0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864597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cessible &amp; Effective Gov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8"/>
            <a:ext cx="8544738" cy="4869161"/>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996" y="2522393"/>
            <a:ext cx="2273859" cy="2273859"/>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5" name="Straight Arrow Connector 4">
            <a:extLst>
              <a:ext uri="{FF2B5EF4-FFF2-40B4-BE49-F238E27FC236}">
                <a16:creationId xmlns:a16="http://schemas.microsoft.com/office/drawing/2014/main" id="{F55D2CCB-2817-C17A-2195-B6913C4506A1}"/>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A2A1B1EF-54FD-1D9B-8A10-59FCA0D1340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2718925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cessible &amp; Effective Govt Small">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3AE70D-0521-9746-A552-6E1F940E37A0}"/>
              </a:ext>
            </a:extLst>
          </p:cNvPr>
          <p:cNvSpPr>
            <a:spLocks noGrp="1"/>
          </p:cNvSpPr>
          <p:nvPr>
            <p:ph sz="half" idx="2"/>
          </p:nvPr>
        </p:nvSpPr>
        <p:spPr>
          <a:xfrm>
            <a:off x="6172200" y="1233608"/>
            <a:ext cx="5501836"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3" name="Content Placeholder 2">
            <a:extLst>
              <a:ext uri="{FF2B5EF4-FFF2-40B4-BE49-F238E27FC236}">
                <a16:creationId xmlns:a16="http://schemas.microsoft.com/office/drawing/2014/main" id="{39CFF70D-A0F3-234A-B753-E2E3BA6B48AD}"/>
              </a:ext>
            </a:extLst>
          </p:cNvPr>
          <p:cNvSpPr>
            <a:spLocks noGrp="1"/>
          </p:cNvSpPr>
          <p:nvPr>
            <p:ph sz="half" idx="1"/>
          </p:nvPr>
        </p:nvSpPr>
        <p:spPr>
          <a:xfrm>
            <a:off x="525779" y="1233608"/>
            <a:ext cx="5494021"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11" name="Picture 10">
            <a:extLst>
              <a:ext uri="{FF2B5EF4-FFF2-40B4-BE49-F238E27FC236}">
                <a16:creationId xmlns:a16="http://schemas.microsoft.com/office/drawing/2014/main" id="{30963223-6F18-DB26-EC3F-AF3732F0B9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27176" y="255465"/>
            <a:ext cx="1184991" cy="1184991"/>
          </a:xfrm>
          <a:prstGeom prst="rect">
            <a:avLst/>
          </a:prstGeom>
        </p:spPr>
      </p:pic>
      <p:sp>
        <p:nvSpPr>
          <p:cNvPr id="5" name="TextBox 4">
            <a:extLst>
              <a:ext uri="{FF2B5EF4-FFF2-40B4-BE49-F238E27FC236}">
                <a16:creationId xmlns:a16="http://schemas.microsoft.com/office/drawing/2014/main" id="{63ADBD30-536F-341B-C65D-5500919D7DB0}"/>
              </a:ext>
            </a:extLst>
          </p:cNvPr>
          <p:cNvSpPr txBox="1"/>
          <p:nvPr userDrawn="1"/>
        </p:nvSpPr>
        <p:spPr>
          <a:xfrm>
            <a:off x="391886" y="6308020"/>
            <a:ext cx="3114507" cy="276999"/>
          </a:xfrm>
          <a:prstGeom prst="rect">
            <a:avLst/>
          </a:prstGeom>
          <a:noFill/>
        </p:spPr>
        <p:txBody>
          <a:bodyPr wrap="none" rtlCol="0">
            <a:spAutoFit/>
          </a:bodyPr>
          <a:lstStyle/>
          <a:p>
            <a:r>
              <a:rPr lang="en-US" sz="1200" b="1" dirty="0">
                <a:solidFill>
                  <a:schemeClr val="accent5"/>
                </a:solidFill>
                <a:latin typeface="+mj-lt"/>
              </a:rPr>
              <a:t>ACCESSIBLE &amp; EFFECTIVE GOVERNMENT</a:t>
            </a:r>
          </a:p>
        </p:txBody>
      </p:sp>
      <p:sp>
        <p:nvSpPr>
          <p:cNvPr id="6" name="Title 1">
            <a:extLst>
              <a:ext uri="{FF2B5EF4-FFF2-40B4-BE49-F238E27FC236}">
                <a16:creationId xmlns:a16="http://schemas.microsoft.com/office/drawing/2014/main" id="{0E839B0D-5274-5C5E-FDEF-2E4DE16185D5}"/>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9" name="Straight Arrow Connector 8">
            <a:extLst>
              <a:ext uri="{FF2B5EF4-FFF2-40B4-BE49-F238E27FC236}">
                <a16:creationId xmlns:a16="http://schemas.microsoft.com/office/drawing/2014/main" id="{3509D7A3-095E-90E6-9A78-3A48C2D73124}"/>
              </a:ext>
              <a:ext uri="{C183D7F6-B498-43B3-948B-1728B52AA6E4}">
                <adec:decorative xmlns:adec="http://schemas.microsoft.com/office/drawing/2017/decorative" val="1"/>
              </a:ext>
            </a:extLst>
          </p:cNvPr>
          <p:cNvCxnSpPr>
            <a:cxnSpLocks/>
            <a:stCxn id="5" idx="3"/>
          </p:cNvCxnSpPr>
          <p:nvPr userDrawn="1"/>
        </p:nvCxnSpPr>
        <p:spPr>
          <a:xfrm>
            <a:off x="3506393" y="6446520"/>
            <a:ext cx="6468187"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63756B6-C946-1B0C-E1DF-926D82C8AAF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1378706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vironment and Climate with Text Wrap">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9"/>
            <a:ext cx="8544738" cy="4876780"/>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996" y="2521027"/>
            <a:ext cx="2273859" cy="2276592"/>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2" name="Straight Arrow Connector 1">
            <a:extLst>
              <a:ext uri="{FF2B5EF4-FFF2-40B4-BE49-F238E27FC236}">
                <a16:creationId xmlns:a16="http://schemas.microsoft.com/office/drawing/2014/main" id="{0B0F7FE7-76A8-3C98-B697-3ECED93CD109}"/>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E760483F-B7A0-952A-B549-7610F1FD0C0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2052897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vironment and Climate">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8"/>
            <a:ext cx="8544738" cy="4869161"/>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996" y="2521027"/>
            <a:ext cx="2273859" cy="2276592"/>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5" name="Straight Arrow Connector 4">
            <a:extLst>
              <a:ext uri="{FF2B5EF4-FFF2-40B4-BE49-F238E27FC236}">
                <a16:creationId xmlns:a16="http://schemas.microsoft.com/office/drawing/2014/main" id="{F55D2CCB-2817-C17A-2195-B6913C4506A1}"/>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A2A1B1EF-54FD-1D9B-8A10-59FCA0D1340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1142305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vironment and Climate Small">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3AE70D-0521-9746-A552-6E1F940E37A0}"/>
              </a:ext>
            </a:extLst>
          </p:cNvPr>
          <p:cNvSpPr>
            <a:spLocks noGrp="1"/>
          </p:cNvSpPr>
          <p:nvPr>
            <p:ph sz="half" idx="2"/>
          </p:nvPr>
        </p:nvSpPr>
        <p:spPr>
          <a:xfrm>
            <a:off x="6172200" y="1233608"/>
            <a:ext cx="5501836"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3" name="Content Placeholder 2">
            <a:extLst>
              <a:ext uri="{FF2B5EF4-FFF2-40B4-BE49-F238E27FC236}">
                <a16:creationId xmlns:a16="http://schemas.microsoft.com/office/drawing/2014/main" id="{39CFF70D-A0F3-234A-B753-E2E3BA6B48AD}"/>
              </a:ext>
            </a:extLst>
          </p:cNvPr>
          <p:cNvSpPr>
            <a:spLocks noGrp="1"/>
          </p:cNvSpPr>
          <p:nvPr>
            <p:ph sz="half" idx="1"/>
          </p:nvPr>
        </p:nvSpPr>
        <p:spPr>
          <a:xfrm>
            <a:off x="525779" y="1233608"/>
            <a:ext cx="5494021"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11" name="Picture 10">
            <a:extLst>
              <a:ext uri="{FF2B5EF4-FFF2-40B4-BE49-F238E27FC236}">
                <a16:creationId xmlns:a16="http://schemas.microsoft.com/office/drawing/2014/main" id="{30963223-6F18-DB26-EC3F-AF3732F0B9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27176" y="254753"/>
            <a:ext cx="1184991" cy="1186416"/>
          </a:xfrm>
          <a:prstGeom prst="rect">
            <a:avLst/>
          </a:prstGeom>
        </p:spPr>
      </p:pic>
      <p:sp>
        <p:nvSpPr>
          <p:cNvPr id="5" name="TextBox 4">
            <a:extLst>
              <a:ext uri="{FF2B5EF4-FFF2-40B4-BE49-F238E27FC236}">
                <a16:creationId xmlns:a16="http://schemas.microsoft.com/office/drawing/2014/main" id="{63ADBD30-536F-341B-C65D-5500919D7DB0}"/>
              </a:ext>
            </a:extLst>
          </p:cNvPr>
          <p:cNvSpPr txBox="1"/>
          <p:nvPr userDrawn="1"/>
        </p:nvSpPr>
        <p:spPr>
          <a:xfrm>
            <a:off x="391886" y="6308020"/>
            <a:ext cx="2172967" cy="276999"/>
          </a:xfrm>
          <a:prstGeom prst="rect">
            <a:avLst/>
          </a:prstGeom>
          <a:noFill/>
        </p:spPr>
        <p:txBody>
          <a:bodyPr wrap="none" rtlCol="0">
            <a:spAutoFit/>
          </a:bodyPr>
          <a:lstStyle/>
          <a:p>
            <a:r>
              <a:rPr lang="en-US" sz="1200" b="1" dirty="0">
                <a:solidFill>
                  <a:schemeClr val="accent5"/>
                </a:solidFill>
                <a:latin typeface="+mj-lt"/>
              </a:rPr>
              <a:t>ENVIRONMENT &amp; CLIMATE</a:t>
            </a:r>
          </a:p>
        </p:txBody>
      </p:sp>
      <p:sp>
        <p:nvSpPr>
          <p:cNvPr id="6" name="Title 1">
            <a:extLst>
              <a:ext uri="{FF2B5EF4-FFF2-40B4-BE49-F238E27FC236}">
                <a16:creationId xmlns:a16="http://schemas.microsoft.com/office/drawing/2014/main" id="{0E839B0D-5274-5C5E-FDEF-2E4DE16185D5}"/>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9" name="Straight Arrow Connector 8">
            <a:extLst>
              <a:ext uri="{FF2B5EF4-FFF2-40B4-BE49-F238E27FC236}">
                <a16:creationId xmlns:a16="http://schemas.microsoft.com/office/drawing/2014/main" id="{3509D7A3-095E-90E6-9A78-3A48C2D73124}"/>
              </a:ext>
              <a:ext uri="{C183D7F6-B498-43B3-948B-1728B52AA6E4}">
                <adec:decorative xmlns:adec="http://schemas.microsoft.com/office/drawing/2017/decorative" val="1"/>
              </a:ext>
            </a:extLst>
          </p:cNvPr>
          <p:cNvCxnSpPr>
            <a:cxnSpLocks/>
            <a:stCxn id="5" idx="3"/>
          </p:cNvCxnSpPr>
          <p:nvPr userDrawn="1"/>
        </p:nvCxnSpPr>
        <p:spPr>
          <a:xfrm>
            <a:off x="2564853" y="6446520"/>
            <a:ext cx="7409727"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63756B6-C946-1B0C-E1DF-926D82C8AAF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4121947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589AB0"/>
        </a:solid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96737B0-C21E-80CC-BE60-491A34619088}"/>
              </a:ext>
            </a:extLst>
          </p:cNvPr>
          <p:cNvSpPr>
            <a:spLocks noGrp="1"/>
          </p:cNvSpPr>
          <p:nvPr>
            <p:ph type="body" idx="10" hasCustomPrompt="1"/>
          </p:nvPr>
        </p:nvSpPr>
        <p:spPr>
          <a:xfrm>
            <a:off x="450574" y="489244"/>
            <a:ext cx="11210794" cy="781973"/>
          </a:xfrm>
        </p:spPr>
        <p:txBody>
          <a:bodyPr>
            <a:normAutofit/>
          </a:bodyPr>
          <a:lstStyle>
            <a:lvl1pPr marL="0" indent="0" algn="l">
              <a:buNone/>
              <a:defRPr sz="1600" b="1" i="0">
                <a:solidFill>
                  <a:schemeClr val="tx2"/>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Month Day Year</a:t>
            </a:r>
          </a:p>
        </p:txBody>
      </p:sp>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450574" y="2781300"/>
            <a:ext cx="7536123" cy="2226597"/>
          </a:xfrm>
        </p:spPr>
        <p:txBody>
          <a:bodyPr anchor="b">
            <a:normAutofit/>
          </a:bodyPr>
          <a:lstStyle>
            <a:lvl1pPr algn="l">
              <a:defRPr sz="5000" b="1">
                <a:solidFill>
                  <a:schemeClr val="tx2"/>
                </a:solidFill>
                <a:latin typeface="+mj-lt"/>
                <a:cs typeface="Arial" panose="020B0604020202020204" pitchFamily="34" charset="0"/>
              </a:defRPr>
            </a:lvl1pPr>
          </a:lstStyle>
          <a:p>
            <a:r>
              <a:rPr lang="en-US" dirty="0"/>
              <a:t>ADD TITLE</a:t>
            </a:r>
            <a:endParaRPr lang="en-VE" dirty="0"/>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450574" y="5187286"/>
            <a:ext cx="11210794" cy="782190"/>
          </a:xfrm>
        </p:spPr>
        <p:txBody>
          <a:bodyPr>
            <a:normAutofit/>
          </a:bodyPr>
          <a:lstStyle>
            <a:lvl1pPr marL="0" indent="0" algn="l">
              <a:buNone/>
              <a:defRPr sz="2000" b="1" i="0">
                <a:solidFill>
                  <a:schemeClr val="tx2"/>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cxnSp>
        <p:nvCxnSpPr>
          <p:cNvPr id="28" name="Straight Arrow Connector 27">
            <a:extLst>
              <a:ext uri="{FF2B5EF4-FFF2-40B4-BE49-F238E27FC236}">
                <a16:creationId xmlns:a16="http://schemas.microsoft.com/office/drawing/2014/main" id="{2CE834BD-94E5-E974-49B1-42689CDC4117}"/>
              </a:ext>
              <a:ext uri="{C183D7F6-B498-43B3-948B-1728B52AA6E4}">
                <adec:decorative xmlns:adec="http://schemas.microsoft.com/office/drawing/2017/decorative" val="1"/>
              </a:ext>
            </a:extLst>
          </p:cNvPr>
          <p:cNvCxnSpPr>
            <a:cxnSpLocks/>
          </p:cNvCxnSpPr>
          <p:nvPr userDrawn="1"/>
        </p:nvCxnSpPr>
        <p:spPr>
          <a:xfrm>
            <a:off x="434340" y="6446520"/>
            <a:ext cx="1131570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DEB5679-15A4-2110-7EA7-384B5D8942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67934" y="1345078"/>
            <a:ext cx="3883157" cy="3842208"/>
          </a:xfrm>
          <a:prstGeom prst="rect">
            <a:avLst/>
          </a:prstGeom>
        </p:spPr>
      </p:pic>
      <p:sp>
        <p:nvSpPr>
          <p:cNvPr id="25" name="Picture Placeholder 24">
            <a:extLst>
              <a:ext uri="{FF2B5EF4-FFF2-40B4-BE49-F238E27FC236}">
                <a16:creationId xmlns:a16="http://schemas.microsoft.com/office/drawing/2014/main" id="{D6BDC9BD-D1CB-7B5F-B4F1-D0CCA5DC50FE}"/>
              </a:ext>
              <a:ext uri="{C183D7F6-B498-43B3-948B-1728B52AA6E4}">
                <adec:decorative xmlns:adec="http://schemas.microsoft.com/office/drawing/2017/decorative" val="1"/>
              </a:ext>
            </a:extLst>
          </p:cNvPr>
          <p:cNvSpPr>
            <a:spLocks noGrp="1"/>
          </p:cNvSpPr>
          <p:nvPr userDrawn="1">
            <p:ph type="pic" sz="quarter" idx="11"/>
          </p:nvPr>
        </p:nvSpPr>
        <p:spPr>
          <a:xfrm>
            <a:off x="8340783" y="1976555"/>
            <a:ext cx="2537460" cy="2540294"/>
          </a:xfrm>
          <a:prstGeom prst="ellipse">
            <a:avLst/>
          </a:prstGeom>
        </p:spPr>
        <p:txBody>
          <a:bodyPr anchor="ctr"/>
          <a:lstStyle>
            <a:lvl1pPr marL="0" indent="0" algn="ctr">
              <a:buNone/>
              <a:defRPr b="1">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96011089"/>
      </p:ext>
    </p:extLst>
  </p:cSld>
  <p:clrMapOvr>
    <a:masterClrMapping/>
  </p:clrMapOvr>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conomic Prosperity With Text Wrap">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9"/>
            <a:ext cx="8544738" cy="4876780"/>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996" y="2521027"/>
            <a:ext cx="2273859" cy="2276592"/>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2" name="Straight Arrow Connector 1">
            <a:extLst>
              <a:ext uri="{FF2B5EF4-FFF2-40B4-BE49-F238E27FC236}">
                <a16:creationId xmlns:a16="http://schemas.microsoft.com/office/drawing/2014/main" id="{0B0F7FE7-76A8-3C98-B697-3ECED93CD109}"/>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E760483F-B7A0-952A-B549-7610F1FD0C0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1674570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conomic Prosperity">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9"/>
            <a:ext cx="8544738" cy="4876780"/>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996" y="2521027"/>
            <a:ext cx="2273859" cy="2276591"/>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2" name="Straight Arrow Connector 1">
            <a:extLst>
              <a:ext uri="{FF2B5EF4-FFF2-40B4-BE49-F238E27FC236}">
                <a16:creationId xmlns:a16="http://schemas.microsoft.com/office/drawing/2014/main" id="{0B0F7FE7-76A8-3C98-B697-3ECED93CD109}"/>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E760483F-B7A0-952A-B549-7610F1FD0C0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3722064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conomic Prosperity Small">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3AE70D-0521-9746-A552-6E1F940E37A0}"/>
              </a:ext>
            </a:extLst>
          </p:cNvPr>
          <p:cNvSpPr>
            <a:spLocks noGrp="1"/>
          </p:cNvSpPr>
          <p:nvPr>
            <p:ph sz="half" idx="2"/>
          </p:nvPr>
        </p:nvSpPr>
        <p:spPr>
          <a:xfrm>
            <a:off x="6172200" y="1233608"/>
            <a:ext cx="5501836"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3" name="Content Placeholder 2">
            <a:extLst>
              <a:ext uri="{FF2B5EF4-FFF2-40B4-BE49-F238E27FC236}">
                <a16:creationId xmlns:a16="http://schemas.microsoft.com/office/drawing/2014/main" id="{39CFF70D-A0F3-234A-B753-E2E3BA6B48AD}"/>
              </a:ext>
            </a:extLst>
          </p:cNvPr>
          <p:cNvSpPr>
            <a:spLocks noGrp="1"/>
          </p:cNvSpPr>
          <p:nvPr>
            <p:ph sz="half" idx="1"/>
          </p:nvPr>
        </p:nvSpPr>
        <p:spPr>
          <a:xfrm>
            <a:off x="525779" y="1233608"/>
            <a:ext cx="5494021"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11" name="Picture 10">
            <a:extLst>
              <a:ext uri="{FF2B5EF4-FFF2-40B4-BE49-F238E27FC236}">
                <a16:creationId xmlns:a16="http://schemas.microsoft.com/office/drawing/2014/main" id="{30963223-6F18-DB26-EC3F-AF3732F0B9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27176" y="254753"/>
            <a:ext cx="1184991" cy="1186415"/>
          </a:xfrm>
          <a:prstGeom prst="rect">
            <a:avLst/>
          </a:prstGeom>
        </p:spPr>
      </p:pic>
      <p:sp>
        <p:nvSpPr>
          <p:cNvPr id="5" name="TextBox 4">
            <a:extLst>
              <a:ext uri="{FF2B5EF4-FFF2-40B4-BE49-F238E27FC236}">
                <a16:creationId xmlns:a16="http://schemas.microsoft.com/office/drawing/2014/main" id="{63ADBD30-536F-341B-C65D-5500919D7DB0}"/>
              </a:ext>
            </a:extLst>
          </p:cNvPr>
          <p:cNvSpPr txBox="1"/>
          <p:nvPr userDrawn="1"/>
        </p:nvSpPr>
        <p:spPr>
          <a:xfrm>
            <a:off x="391886" y="6308020"/>
            <a:ext cx="1958934" cy="276999"/>
          </a:xfrm>
          <a:prstGeom prst="rect">
            <a:avLst/>
          </a:prstGeom>
          <a:noFill/>
        </p:spPr>
        <p:txBody>
          <a:bodyPr wrap="none" rtlCol="0">
            <a:spAutoFit/>
          </a:bodyPr>
          <a:lstStyle/>
          <a:p>
            <a:r>
              <a:rPr lang="en-US" sz="1200" b="1" dirty="0">
                <a:solidFill>
                  <a:schemeClr val="accent5"/>
                </a:solidFill>
                <a:latin typeface="+mj-lt"/>
              </a:rPr>
              <a:t>ECONOMIC PROSPERITY</a:t>
            </a:r>
          </a:p>
        </p:txBody>
      </p:sp>
      <p:sp>
        <p:nvSpPr>
          <p:cNvPr id="6" name="Title 1">
            <a:extLst>
              <a:ext uri="{FF2B5EF4-FFF2-40B4-BE49-F238E27FC236}">
                <a16:creationId xmlns:a16="http://schemas.microsoft.com/office/drawing/2014/main" id="{0E839B0D-5274-5C5E-FDEF-2E4DE16185D5}"/>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9" name="Straight Arrow Connector 8">
            <a:extLst>
              <a:ext uri="{FF2B5EF4-FFF2-40B4-BE49-F238E27FC236}">
                <a16:creationId xmlns:a16="http://schemas.microsoft.com/office/drawing/2014/main" id="{3509D7A3-095E-90E6-9A78-3A48C2D73124}"/>
              </a:ext>
              <a:ext uri="{C183D7F6-B498-43B3-948B-1728B52AA6E4}">
                <adec:decorative xmlns:adec="http://schemas.microsoft.com/office/drawing/2017/decorative" val="1"/>
              </a:ext>
            </a:extLst>
          </p:cNvPr>
          <p:cNvCxnSpPr>
            <a:cxnSpLocks/>
            <a:stCxn id="5" idx="3"/>
          </p:cNvCxnSpPr>
          <p:nvPr userDrawn="1"/>
        </p:nvCxnSpPr>
        <p:spPr>
          <a:xfrm>
            <a:off x="2350820" y="6446520"/>
            <a:ext cx="762376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63756B6-C946-1B0C-E1DF-926D82C8AAF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3820984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using With Text Wrap">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9"/>
            <a:ext cx="8544738" cy="4876780"/>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996" y="2521027"/>
            <a:ext cx="2273859" cy="2276591"/>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2" name="Straight Arrow Connector 1">
            <a:extLst>
              <a:ext uri="{FF2B5EF4-FFF2-40B4-BE49-F238E27FC236}">
                <a16:creationId xmlns:a16="http://schemas.microsoft.com/office/drawing/2014/main" id="{0B0F7FE7-76A8-3C98-B697-3ECED93CD109}"/>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E760483F-B7A0-952A-B549-7610F1FD0C0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3493855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ousin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9"/>
            <a:ext cx="8544738" cy="4876780"/>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996" y="2522393"/>
            <a:ext cx="2273859" cy="2273859"/>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2" name="Straight Arrow Connector 1">
            <a:extLst>
              <a:ext uri="{FF2B5EF4-FFF2-40B4-BE49-F238E27FC236}">
                <a16:creationId xmlns:a16="http://schemas.microsoft.com/office/drawing/2014/main" id="{0B0F7FE7-76A8-3C98-B697-3ECED93CD109}"/>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E760483F-B7A0-952A-B549-7610F1FD0C0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975987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using Small">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3AE70D-0521-9746-A552-6E1F940E37A0}"/>
              </a:ext>
            </a:extLst>
          </p:cNvPr>
          <p:cNvSpPr>
            <a:spLocks noGrp="1"/>
          </p:cNvSpPr>
          <p:nvPr>
            <p:ph sz="half" idx="2"/>
          </p:nvPr>
        </p:nvSpPr>
        <p:spPr>
          <a:xfrm>
            <a:off x="6172200" y="1233608"/>
            <a:ext cx="5501836"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3" name="Content Placeholder 2">
            <a:extLst>
              <a:ext uri="{FF2B5EF4-FFF2-40B4-BE49-F238E27FC236}">
                <a16:creationId xmlns:a16="http://schemas.microsoft.com/office/drawing/2014/main" id="{39CFF70D-A0F3-234A-B753-E2E3BA6B48AD}"/>
              </a:ext>
            </a:extLst>
          </p:cNvPr>
          <p:cNvSpPr>
            <a:spLocks noGrp="1"/>
          </p:cNvSpPr>
          <p:nvPr>
            <p:ph sz="half" idx="1"/>
          </p:nvPr>
        </p:nvSpPr>
        <p:spPr>
          <a:xfrm>
            <a:off x="525779" y="1233608"/>
            <a:ext cx="5494021"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11" name="Picture 10">
            <a:extLst>
              <a:ext uri="{FF2B5EF4-FFF2-40B4-BE49-F238E27FC236}">
                <a16:creationId xmlns:a16="http://schemas.microsoft.com/office/drawing/2014/main" id="{30963223-6F18-DB26-EC3F-AF3732F0B9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27176" y="255465"/>
            <a:ext cx="1184991" cy="1184991"/>
          </a:xfrm>
          <a:prstGeom prst="rect">
            <a:avLst/>
          </a:prstGeom>
        </p:spPr>
      </p:pic>
      <p:sp>
        <p:nvSpPr>
          <p:cNvPr id="5" name="TextBox 4">
            <a:extLst>
              <a:ext uri="{FF2B5EF4-FFF2-40B4-BE49-F238E27FC236}">
                <a16:creationId xmlns:a16="http://schemas.microsoft.com/office/drawing/2014/main" id="{63ADBD30-536F-341B-C65D-5500919D7DB0}"/>
              </a:ext>
            </a:extLst>
          </p:cNvPr>
          <p:cNvSpPr txBox="1"/>
          <p:nvPr userDrawn="1"/>
        </p:nvSpPr>
        <p:spPr>
          <a:xfrm>
            <a:off x="391886" y="6308020"/>
            <a:ext cx="896399" cy="276999"/>
          </a:xfrm>
          <a:prstGeom prst="rect">
            <a:avLst/>
          </a:prstGeom>
          <a:noFill/>
        </p:spPr>
        <p:txBody>
          <a:bodyPr wrap="none" rtlCol="0">
            <a:spAutoFit/>
          </a:bodyPr>
          <a:lstStyle/>
          <a:p>
            <a:r>
              <a:rPr lang="en-US" sz="1200" b="1" dirty="0">
                <a:solidFill>
                  <a:schemeClr val="accent5"/>
                </a:solidFill>
                <a:latin typeface="+mj-lt"/>
              </a:rPr>
              <a:t>HOUSING</a:t>
            </a:r>
          </a:p>
        </p:txBody>
      </p:sp>
      <p:sp>
        <p:nvSpPr>
          <p:cNvPr id="6" name="Title 1">
            <a:extLst>
              <a:ext uri="{FF2B5EF4-FFF2-40B4-BE49-F238E27FC236}">
                <a16:creationId xmlns:a16="http://schemas.microsoft.com/office/drawing/2014/main" id="{0E839B0D-5274-5C5E-FDEF-2E4DE16185D5}"/>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9" name="Straight Arrow Connector 8">
            <a:extLst>
              <a:ext uri="{FF2B5EF4-FFF2-40B4-BE49-F238E27FC236}">
                <a16:creationId xmlns:a16="http://schemas.microsoft.com/office/drawing/2014/main" id="{3509D7A3-095E-90E6-9A78-3A48C2D73124}"/>
              </a:ext>
              <a:ext uri="{C183D7F6-B498-43B3-948B-1728B52AA6E4}">
                <adec:decorative xmlns:adec="http://schemas.microsoft.com/office/drawing/2017/decorative" val="1"/>
              </a:ext>
            </a:extLst>
          </p:cNvPr>
          <p:cNvCxnSpPr>
            <a:cxnSpLocks/>
            <a:stCxn id="5" idx="3"/>
          </p:cNvCxnSpPr>
          <p:nvPr userDrawn="1"/>
        </p:nvCxnSpPr>
        <p:spPr>
          <a:xfrm>
            <a:off x="1288285" y="6446520"/>
            <a:ext cx="8686295"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63756B6-C946-1B0C-E1DF-926D82C8AAF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889813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ublic Safety With Text Wrap">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9"/>
            <a:ext cx="8544738" cy="4876780"/>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996" y="2522393"/>
            <a:ext cx="2273859" cy="2273859"/>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2" name="Straight Arrow Connector 1">
            <a:extLst>
              <a:ext uri="{FF2B5EF4-FFF2-40B4-BE49-F238E27FC236}">
                <a16:creationId xmlns:a16="http://schemas.microsoft.com/office/drawing/2014/main" id="{0B0F7FE7-76A8-3C98-B697-3ECED93CD109}"/>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E760483F-B7A0-952A-B549-7610F1FD0C0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41913733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ublic Safety">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9"/>
            <a:ext cx="8544738" cy="4876780"/>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996" y="2522393"/>
            <a:ext cx="2273859" cy="2273859"/>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2" name="Straight Arrow Connector 1">
            <a:extLst>
              <a:ext uri="{FF2B5EF4-FFF2-40B4-BE49-F238E27FC236}">
                <a16:creationId xmlns:a16="http://schemas.microsoft.com/office/drawing/2014/main" id="{0B0F7FE7-76A8-3C98-B697-3ECED93CD109}"/>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E760483F-B7A0-952A-B549-7610F1FD0C0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36290227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ublic Safety Small">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3AE70D-0521-9746-A552-6E1F940E37A0}"/>
              </a:ext>
            </a:extLst>
          </p:cNvPr>
          <p:cNvSpPr>
            <a:spLocks noGrp="1"/>
          </p:cNvSpPr>
          <p:nvPr>
            <p:ph sz="half" idx="2"/>
          </p:nvPr>
        </p:nvSpPr>
        <p:spPr>
          <a:xfrm>
            <a:off x="6172200" y="1233608"/>
            <a:ext cx="5501836"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3" name="Content Placeholder 2">
            <a:extLst>
              <a:ext uri="{FF2B5EF4-FFF2-40B4-BE49-F238E27FC236}">
                <a16:creationId xmlns:a16="http://schemas.microsoft.com/office/drawing/2014/main" id="{39CFF70D-A0F3-234A-B753-E2E3BA6B48AD}"/>
              </a:ext>
            </a:extLst>
          </p:cNvPr>
          <p:cNvSpPr>
            <a:spLocks noGrp="1"/>
          </p:cNvSpPr>
          <p:nvPr>
            <p:ph sz="half" idx="1"/>
          </p:nvPr>
        </p:nvSpPr>
        <p:spPr>
          <a:xfrm>
            <a:off x="525779" y="1233608"/>
            <a:ext cx="5494021"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11" name="Picture 10">
            <a:extLst>
              <a:ext uri="{FF2B5EF4-FFF2-40B4-BE49-F238E27FC236}">
                <a16:creationId xmlns:a16="http://schemas.microsoft.com/office/drawing/2014/main" id="{30963223-6F18-DB26-EC3F-AF3732F0B9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27176" y="255465"/>
            <a:ext cx="1184991" cy="1184991"/>
          </a:xfrm>
          <a:prstGeom prst="rect">
            <a:avLst/>
          </a:prstGeom>
        </p:spPr>
      </p:pic>
      <p:sp>
        <p:nvSpPr>
          <p:cNvPr id="5" name="TextBox 4">
            <a:extLst>
              <a:ext uri="{FF2B5EF4-FFF2-40B4-BE49-F238E27FC236}">
                <a16:creationId xmlns:a16="http://schemas.microsoft.com/office/drawing/2014/main" id="{63ADBD30-536F-341B-C65D-5500919D7DB0}"/>
              </a:ext>
            </a:extLst>
          </p:cNvPr>
          <p:cNvSpPr txBox="1"/>
          <p:nvPr userDrawn="1"/>
        </p:nvSpPr>
        <p:spPr>
          <a:xfrm>
            <a:off x="391886" y="6308020"/>
            <a:ext cx="1298369" cy="276999"/>
          </a:xfrm>
          <a:prstGeom prst="rect">
            <a:avLst/>
          </a:prstGeom>
          <a:noFill/>
        </p:spPr>
        <p:txBody>
          <a:bodyPr wrap="none" rtlCol="0">
            <a:spAutoFit/>
          </a:bodyPr>
          <a:lstStyle/>
          <a:p>
            <a:r>
              <a:rPr lang="en-US" sz="1200" b="1" dirty="0">
                <a:solidFill>
                  <a:schemeClr val="accent5"/>
                </a:solidFill>
                <a:latin typeface="+mj-lt"/>
              </a:rPr>
              <a:t>PUBLIC SAFETY</a:t>
            </a:r>
          </a:p>
        </p:txBody>
      </p:sp>
      <p:sp>
        <p:nvSpPr>
          <p:cNvPr id="6" name="Title 1">
            <a:extLst>
              <a:ext uri="{FF2B5EF4-FFF2-40B4-BE49-F238E27FC236}">
                <a16:creationId xmlns:a16="http://schemas.microsoft.com/office/drawing/2014/main" id="{0E839B0D-5274-5C5E-FDEF-2E4DE16185D5}"/>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9" name="Straight Arrow Connector 8">
            <a:extLst>
              <a:ext uri="{FF2B5EF4-FFF2-40B4-BE49-F238E27FC236}">
                <a16:creationId xmlns:a16="http://schemas.microsoft.com/office/drawing/2014/main" id="{3509D7A3-095E-90E6-9A78-3A48C2D73124}"/>
              </a:ext>
              <a:ext uri="{C183D7F6-B498-43B3-948B-1728B52AA6E4}">
                <adec:decorative xmlns:adec="http://schemas.microsoft.com/office/drawing/2017/decorative" val="1"/>
              </a:ext>
            </a:extLst>
          </p:cNvPr>
          <p:cNvCxnSpPr>
            <a:cxnSpLocks/>
            <a:stCxn id="5" idx="3"/>
          </p:cNvCxnSpPr>
          <p:nvPr userDrawn="1"/>
        </p:nvCxnSpPr>
        <p:spPr>
          <a:xfrm>
            <a:off x="1690255" y="6446520"/>
            <a:ext cx="8284325"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63756B6-C946-1B0C-E1DF-926D82C8AAF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3479787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ransportation and Infrastructure With Text Wrap">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9"/>
            <a:ext cx="8544738" cy="4876780"/>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996" y="2522393"/>
            <a:ext cx="2273859" cy="2273859"/>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2" name="Straight Arrow Connector 1">
            <a:extLst>
              <a:ext uri="{FF2B5EF4-FFF2-40B4-BE49-F238E27FC236}">
                <a16:creationId xmlns:a16="http://schemas.microsoft.com/office/drawing/2014/main" id="{0B0F7FE7-76A8-3C98-B697-3ECED93CD109}"/>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E760483F-B7A0-952A-B549-7610F1FD0C0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2827927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v02_Everg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4257330"/>
            <a:ext cx="10515600" cy="719656"/>
          </a:xfrm>
        </p:spPr>
        <p:txBody>
          <a:bodyPr anchor="ctr">
            <a:normAutofit/>
          </a:bodyPr>
          <a:lstStyle>
            <a:lvl1pPr algn="ctr">
              <a:defRPr sz="3600" b="1">
                <a:solidFill>
                  <a:srgbClr val="F8F7E6"/>
                </a:solidFill>
                <a:latin typeface="+mj-lt"/>
                <a:cs typeface="Arial" panose="020B0604020202020204" pitchFamily="34" charset="0"/>
              </a:defRPr>
            </a:lvl1pPr>
          </a:lstStyle>
          <a:p>
            <a:r>
              <a:rPr lang="en-US" dirty="0"/>
              <a:t>ADD TITLE</a:t>
            </a:r>
            <a:endParaRPr lang="en-VE" dirty="0"/>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5039576"/>
            <a:ext cx="10515600" cy="541085"/>
          </a:xfrm>
        </p:spPr>
        <p:txBody>
          <a:bodyPr anchor="b"/>
          <a:lstStyle>
            <a:lvl1pPr marL="0" indent="0" algn="ctr">
              <a:buNone/>
              <a:defRPr sz="2400" b="1" i="0">
                <a:solidFill>
                  <a:schemeClr val="accent4"/>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sp>
        <p:nvSpPr>
          <p:cNvPr id="10" name="Text Placeholder 2">
            <a:extLst>
              <a:ext uri="{FF2B5EF4-FFF2-40B4-BE49-F238E27FC236}">
                <a16:creationId xmlns:a16="http://schemas.microsoft.com/office/drawing/2014/main" id="{BA442D57-55A7-58EF-95C5-967156F22740}"/>
              </a:ext>
            </a:extLst>
          </p:cNvPr>
          <p:cNvSpPr>
            <a:spLocks noGrp="1"/>
          </p:cNvSpPr>
          <p:nvPr>
            <p:ph type="body" idx="10" hasCustomPrompt="1"/>
          </p:nvPr>
        </p:nvSpPr>
        <p:spPr>
          <a:xfrm>
            <a:off x="838200" y="5654168"/>
            <a:ext cx="10515600" cy="541085"/>
          </a:xfrm>
        </p:spPr>
        <p:txBody>
          <a:bodyPr anchor="b">
            <a:normAutofit/>
          </a:bodyPr>
          <a:lstStyle>
            <a:lvl1pPr marL="0" indent="0" algn="ctr">
              <a:buNone/>
              <a:defRPr sz="2000" b="1" i="0">
                <a:solidFill>
                  <a:schemeClr val="accent4"/>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a:t>
            </a:r>
          </a:p>
        </p:txBody>
      </p:sp>
      <p:pic>
        <p:nvPicPr>
          <p:cNvPr id="7" name="Picture 6">
            <a:extLst>
              <a:ext uri="{FF2B5EF4-FFF2-40B4-BE49-F238E27FC236}">
                <a16:creationId xmlns:a16="http://schemas.microsoft.com/office/drawing/2014/main" id="{4D85D1F8-E475-D6E0-FBE7-8B0CB3D5A7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3634" y="0"/>
            <a:ext cx="6584731" cy="4754880"/>
          </a:xfrm>
          <a:prstGeom prst="rect">
            <a:avLst/>
          </a:prstGeom>
        </p:spPr>
      </p:pic>
      <p:pic>
        <p:nvPicPr>
          <p:cNvPr id="8" name="Graphic 7">
            <a:extLst>
              <a:ext uri="{FF2B5EF4-FFF2-40B4-BE49-F238E27FC236}">
                <a16:creationId xmlns:a16="http://schemas.microsoft.com/office/drawing/2014/main" id="{AE3ACCAE-4033-A146-0D6F-8541E545741A}"/>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33217" y="3979868"/>
            <a:ext cx="6325567" cy="147106"/>
          </a:xfrm>
          <a:prstGeom prst="rect">
            <a:avLst/>
          </a:prstGeom>
        </p:spPr>
      </p:pic>
      <p:cxnSp>
        <p:nvCxnSpPr>
          <p:cNvPr id="11" name="Straight Arrow Connector 10">
            <a:extLst>
              <a:ext uri="{FF2B5EF4-FFF2-40B4-BE49-F238E27FC236}">
                <a16:creationId xmlns:a16="http://schemas.microsoft.com/office/drawing/2014/main" id="{D8E5902D-C5E5-45A8-8A2B-8E0B72D43430}"/>
              </a:ext>
              <a:ext uri="{C183D7F6-B498-43B3-948B-1728B52AA6E4}">
                <adec:decorative xmlns:adec="http://schemas.microsoft.com/office/drawing/2017/decorative" val="1"/>
              </a:ext>
            </a:extLst>
          </p:cNvPr>
          <p:cNvCxnSpPr>
            <a:cxnSpLocks/>
          </p:cNvCxnSpPr>
          <p:nvPr userDrawn="1"/>
        </p:nvCxnSpPr>
        <p:spPr>
          <a:xfrm>
            <a:off x="434340" y="6446520"/>
            <a:ext cx="1131570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222610"/>
      </p:ext>
    </p:extLst>
  </p:cSld>
  <p:clrMapOvr>
    <a:masterClrMapping/>
  </p:clrMapOvr>
  <p:hf sldNum="0"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ansportation and Infrastructure">
    <p:bg>
      <p:bgPr>
        <a:solidFill>
          <a:srgbClr val="FAF9F3"/>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3151632" y="1234459"/>
            <a:ext cx="8544738" cy="4876780"/>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6" name="Picture 5">
            <a:extLst>
              <a:ext uri="{FF2B5EF4-FFF2-40B4-BE49-F238E27FC236}">
                <a16:creationId xmlns:a16="http://schemas.microsoft.com/office/drawing/2014/main" id="{09B55729-EF64-DC4E-A236-E4A809A3D8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8361" y="2522393"/>
            <a:ext cx="2271129" cy="2273859"/>
          </a:xfrm>
          <a:prstGeom prst="rect">
            <a:avLst/>
          </a:prstGeom>
        </p:spPr>
      </p:pic>
      <p:sp>
        <p:nvSpPr>
          <p:cNvPr id="3" name="Title 1">
            <a:extLst>
              <a:ext uri="{FF2B5EF4-FFF2-40B4-BE49-F238E27FC236}">
                <a16:creationId xmlns:a16="http://schemas.microsoft.com/office/drawing/2014/main" id="{B61009C5-A672-393C-C6B9-94663890CE46}"/>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2" name="Straight Arrow Connector 1">
            <a:extLst>
              <a:ext uri="{FF2B5EF4-FFF2-40B4-BE49-F238E27FC236}">
                <a16:creationId xmlns:a16="http://schemas.microsoft.com/office/drawing/2014/main" id="{0B0F7FE7-76A8-3C98-B697-3ECED93CD109}"/>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E760483F-B7A0-952A-B549-7610F1FD0C0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3853324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ansportation and Infrastructure Small">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A3AE70D-0521-9746-A552-6E1F940E37A0}"/>
              </a:ext>
            </a:extLst>
          </p:cNvPr>
          <p:cNvSpPr>
            <a:spLocks noGrp="1"/>
          </p:cNvSpPr>
          <p:nvPr>
            <p:ph sz="half" idx="2"/>
          </p:nvPr>
        </p:nvSpPr>
        <p:spPr>
          <a:xfrm>
            <a:off x="6172200" y="1233608"/>
            <a:ext cx="5501836"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
        <p:nvSpPr>
          <p:cNvPr id="3" name="Content Placeholder 2">
            <a:extLst>
              <a:ext uri="{FF2B5EF4-FFF2-40B4-BE49-F238E27FC236}">
                <a16:creationId xmlns:a16="http://schemas.microsoft.com/office/drawing/2014/main" id="{39CFF70D-A0F3-234A-B753-E2E3BA6B48AD}"/>
              </a:ext>
            </a:extLst>
          </p:cNvPr>
          <p:cNvSpPr>
            <a:spLocks noGrp="1"/>
          </p:cNvSpPr>
          <p:nvPr>
            <p:ph sz="half" idx="1"/>
          </p:nvPr>
        </p:nvSpPr>
        <p:spPr>
          <a:xfrm>
            <a:off x="525779" y="1233608"/>
            <a:ext cx="5494021" cy="4852340"/>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pic>
        <p:nvPicPr>
          <p:cNvPr id="11" name="Picture 10">
            <a:extLst>
              <a:ext uri="{FF2B5EF4-FFF2-40B4-BE49-F238E27FC236}">
                <a16:creationId xmlns:a16="http://schemas.microsoft.com/office/drawing/2014/main" id="{30963223-6F18-DB26-EC3F-AF3732F0B9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27887" y="255465"/>
            <a:ext cx="1183568" cy="1184991"/>
          </a:xfrm>
          <a:prstGeom prst="rect">
            <a:avLst/>
          </a:prstGeom>
        </p:spPr>
      </p:pic>
      <p:sp>
        <p:nvSpPr>
          <p:cNvPr id="5" name="TextBox 4">
            <a:extLst>
              <a:ext uri="{FF2B5EF4-FFF2-40B4-BE49-F238E27FC236}">
                <a16:creationId xmlns:a16="http://schemas.microsoft.com/office/drawing/2014/main" id="{63ADBD30-536F-341B-C65D-5500919D7DB0}"/>
              </a:ext>
            </a:extLst>
          </p:cNvPr>
          <p:cNvSpPr txBox="1"/>
          <p:nvPr userDrawn="1"/>
        </p:nvSpPr>
        <p:spPr>
          <a:xfrm>
            <a:off x="391886" y="6308020"/>
            <a:ext cx="3098349" cy="276999"/>
          </a:xfrm>
          <a:prstGeom prst="rect">
            <a:avLst/>
          </a:prstGeom>
          <a:noFill/>
        </p:spPr>
        <p:txBody>
          <a:bodyPr wrap="none" rtlCol="0">
            <a:spAutoFit/>
          </a:bodyPr>
          <a:lstStyle/>
          <a:p>
            <a:r>
              <a:rPr lang="en-US" sz="1200" b="1" dirty="0">
                <a:solidFill>
                  <a:schemeClr val="accent5"/>
                </a:solidFill>
                <a:latin typeface="+mj-lt"/>
              </a:rPr>
              <a:t>TRANSPORTATION &amp; INFRASTRUCTURE</a:t>
            </a:r>
          </a:p>
        </p:txBody>
      </p:sp>
      <p:sp>
        <p:nvSpPr>
          <p:cNvPr id="6" name="Title 1">
            <a:extLst>
              <a:ext uri="{FF2B5EF4-FFF2-40B4-BE49-F238E27FC236}">
                <a16:creationId xmlns:a16="http://schemas.microsoft.com/office/drawing/2014/main" id="{0E839B0D-5274-5C5E-FDEF-2E4DE16185D5}"/>
              </a:ext>
            </a:extLst>
          </p:cNvPr>
          <p:cNvSpPr>
            <a:spLocks noGrp="1"/>
          </p:cNvSpPr>
          <p:nvPr>
            <p:ph type="title" hasCustomPrompt="1"/>
          </p:nvPr>
        </p:nvSpPr>
        <p:spPr>
          <a:xfrm>
            <a:off x="525779" y="491263"/>
            <a:ext cx="11148257" cy="591673"/>
          </a:xfrm>
        </p:spPr>
        <p:txBody>
          <a:bodyPr anchor="b">
            <a:normAutofit/>
          </a:bodyPr>
          <a:lstStyle>
            <a:lvl1pPr algn="l">
              <a:defRPr sz="3600" b="1">
                <a:solidFill>
                  <a:srgbClr val="002B3E"/>
                </a:solidFill>
                <a:latin typeface="+mj-lt"/>
                <a:cs typeface="Arial" panose="020B0604020202020204" pitchFamily="34" charset="0"/>
              </a:defRPr>
            </a:lvl1pPr>
          </a:lstStyle>
          <a:p>
            <a:r>
              <a:rPr lang="en-US"/>
              <a:t>Add Title</a:t>
            </a:r>
            <a:endParaRPr lang="en-VE"/>
          </a:p>
        </p:txBody>
      </p:sp>
      <p:cxnSp>
        <p:nvCxnSpPr>
          <p:cNvPr id="9" name="Straight Arrow Connector 8">
            <a:extLst>
              <a:ext uri="{FF2B5EF4-FFF2-40B4-BE49-F238E27FC236}">
                <a16:creationId xmlns:a16="http://schemas.microsoft.com/office/drawing/2014/main" id="{3509D7A3-095E-90E6-9A78-3A48C2D73124}"/>
              </a:ext>
              <a:ext uri="{C183D7F6-B498-43B3-948B-1728B52AA6E4}">
                <adec:decorative xmlns:adec="http://schemas.microsoft.com/office/drawing/2017/decorative" val="1"/>
              </a:ext>
            </a:extLst>
          </p:cNvPr>
          <p:cNvCxnSpPr>
            <a:cxnSpLocks/>
            <a:stCxn id="5" idx="3"/>
          </p:cNvCxnSpPr>
          <p:nvPr userDrawn="1"/>
        </p:nvCxnSpPr>
        <p:spPr>
          <a:xfrm>
            <a:off x="3490235" y="6446520"/>
            <a:ext cx="6484345"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63756B6-C946-1B0C-E1DF-926D82C8AAF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148013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Highlight Circ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DCE5FA-4974-91C7-4E66-57ABCBECD1B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2371" t="4222" r="2619" b="4000"/>
          <a:stretch>
            <a:fillRect/>
          </a:stretch>
        </p:blipFill>
        <p:spPr>
          <a:xfrm>
            <a:off x="289560" y="289560"/>
            <a:ext cx="11582400" cy="6294120"/>
          </a:xfrm>
          <a:prstGeom prst="rect">
            <a:avLst/>
          </a:prstGeom>
        </p:spPr>
      </p:pic>
      <p:sp>
        <p:nvSpPr>
          <p:cNvPr id="2" name="Title 1">
            <a:extLst>
              <a:ext uri="{FF2B5EF4-FFF2-40B4-BE49-F238E27FC236}">
                <a16:creationId xmlns:a16="http://schemas.microsoft.com/office/drawing/2014/main" id="{A48E5591-3CD0-7A49-AD04-9BE7752353D0}"/>
              </a:ext>
            </a:extLst>
          </p:cNvPr>
          <p:cNvSpPr>
            <a:spLocks noGrp="1"/>
          </p:cNvSpPr>
          <p:nvPr>
            <p:ph type="ctrTitle" hasCustomPrompt="1"/>
          </p:nvPr>
        </p:nvSpPr>
        <p:spPr>
          <a:xfrm>
            <a:off x="887505" y="1424940"/>
            <a:ext cx="3600675" cy="2183634"/>
          </a:xfrm>
        </p:spPr>
        <p:txBody>
          <a:bodyPr anchor="b">
            <a:normAutofit/>
          </a:bodyPr>
          <a:lstStyle>
            <a:lvl1pPr algn="l">
              <a:defRPr sz="4400" b="1" i="0">
                <a:solidFill>
                  <a:schemeClr val="tx2"/>
                </a:solidFill>
                <a:latin typeface="+mj-lt"/>
                <a:cs typeface="Arial" panose="020B0604020202020204" pitchFamily="34" charset="0"/>
              </a:defRPr>
            </a:lvl1pPr>
          </a:lstStyle>
          <a:p>
            <a:r>
              <a:rPr lang="en-US" dirty="0"/>
              <a:t>ADD TITLE</a:t>
            </a:r>
            <a:endParaRPr lang="en-VE" dirty="0"/>
          </a:p>
        </p:txBody>
      </p:sp>
      <p:sp>
        <p:nvSpPr>
          <p:cNvPr id="7" name="Text Placeholder 6">
            <a:extLst>
              <a:ext uri="{FF2B5EF4-FFF2-40B4-BE49-F238E27FC236}">
                <a16:creationId xmlns:a16="http://schemas.microsoft.com/office/drawing/2014/main" id="{4BD48BE4-A4C6-415F-9BBC-7E2E3CEF7C69}"/>
              </a:ext>
            </a:extLst>
          </p:cNvPr>
          <p:cNvSpPr>
            <a:spLocks noGrp="1"/>
          </p:cNvSpPr>
          <p:nvPr>
            <p:ph type="body" sz="quarter" idx="10" hasCustomPrompt="1"/>
          </p:nvPr>
        </p:nvSpPr>
        <p:spPr>
          <a:xfrm>
            <a:off x="887413" y="3718560"/>
            <a:ext cx="3600767" cy="2316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solidFill>
                <a:latin typeface="+mj-lt"/>
                <a:cs typeface="Arial" panose="020B0604020202020204" pitchFamily="34" charset="0"/>
              </a:defRPr>
            </a:lvl1pPr>
          </a:lstStyle>
          <a:p>
            <a:pPr lvl="0"/>
            <a:r>
              <a:rPr lang="en-US" dirty="0"/>
              <a:t>Add copy here Add a photo into the background by right clicking&gt;format background&gt;picture or texture fill&gt;insert picture</a:t>
            </a:r>
          </a:p>
        </p:txBody>
      </p:sp>
    </p:spTree>
    <p:extLst>
      <p:ext uri="{BB962C8B-B14F-4D97-AF65-F5344CB8AC3E}">
        <p14:creationId xmlns:p14="http://schemas.microsoft.com/office/powerpoint/2010/main" val="7713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39AC7-984D-7BFA-E3E0-3BF9781F2D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36980"/>
            <a:ext cx="5950040" cy="6953429"/>
          </a:xfrm>
          <a:prstGeom prst="rect">
            <a:avLst/>
          </a:prstGeom>
        </p:spPr>
      </p:pic>
      <p:sp>
        <p:nvSpPr>
          <p:cNvPr id="2" name="Title 1">
            <a:extLst>
              <a:ext uri="{FF2B5EF4-FFF2-40B4-BE49-F238E27FC236}">
                <a16:creationId xmlns:a16="http://schemas.microsoft.com/office/drawing/2014/main" id="{A48E5591-3CD0-7A49-AD04-9BE7752353D0}"/>
              </a:ext>
            </a:extLst>
          </p:cNvPr>
          <p:cNvSpPr>
            <a:spLocks noGrp="1"/>
          </p:cNvSpPr>
          <p:nvPr>
            <p:ph type="ctrTitle" hasCustomPrompt="1"/>
          </p:nvPr>
        </p:nvSpPr>
        <p:spPr>
          <a:xfrm>
            <a:off x="434432" y="1424940"/>
            <a:ext cx="3600675" cy="2183634"/>
          </a:xfrm>
        </p:spPr>
        <p:txBody>
          <a:bodyPr anchor="b">
            <a:normAutofit/>
          </a:bodyPr>
          <a:lstStyle>
            <a:lvl1pPr algn="l">
              <a:defRPr sz="4400" b="1" i="0">
                <a:solidFill>
                  <a:srgbClr val="396F8E"/>
                </a:solidFill>
                <a:latin typeface="+mj-lt"/>
                <a:cs typeface="Arial" panose="020B0604020202020204" pitchFamily="34" charset="0"/>
              </a:defRPr>
            </a:lvl1pPr>
          </a:lstStyle>
          <a:p>
            <a:r>
              <a:rPr lang="en-US" dirty="0"/>
              <a:t>Section Break Title</a:t>
            </a:r>
            <a:endParaRPr lang="en-VE" dirty="0"/>
          </a:p>
        </p:txBody>
      </p:sp>
      <p:sp>
        <p:nvSpPr>
          <p:cNvPr id="7" name="Text Placeholder 6">
            <a:extLst>
              <a:ext uri="{FF2B5EF4-FFF2-40B4-BE49-F238E27FC236}">
                <a16:creationId xmlns:a16="http://schemas.microsoft.com/office/drawing/2014/main" id="{4BD48BE4-A4C6-415F-9BBC-7E2E3CEF7C69}"/>
              </a:ext>
            </a:extLst>
          </p:cNvPr>
          <p:cNvSpPr>
            <a:spLocks noGrp="1"/>
          </p:cNvSpPr>
          <p:nvPr>
            <p:ph type="body" sz="quarter" idx="10" hasCustomPrompt="1"/>
          </p:nvPr>
        </p:nvSpPr>
        <p:spPr>
          <a:xfrm>
            <a:off x="434340" y="3718560"/>
            <a:ext cx="3600767" cy="2316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396F8E"/>
                </a:solidFill>
                <a:latin typeface="+mj-lt"/>
                <a:cs typeface="Arial" panose="020B0604020202020204" pitchFamily="34" charset="0"/>
              </a:defRPr>
            </a:lvl1pPr>
          </a:lstStyle>
          <a:p>
            <a:pPr lvl="0"/>
            <a:r>
              <a:rPr lang="en-US" dirty="0"/>
              <a:t>Add copy here Add a photo into the background by right clicking&gt;format background&gt;picture or texture fill&gt;insert picture</a:t>
            </a:r>
          </a:p>
        </p:txBody>
      </p:sp>
      <p:cxnSp>
        <p:nvCxnSpPr>
          <p:cNvPr id="8" name="Straight Arrow Connector 7">
            <a:extLst>
              <a:ext uri="{FF2B5EF4-FFF2-40B4-BE49-F238E27FC236}">
                <a16:creationId xmlns:a16="http://schemas.microsoft.com/office/drawing/2014/main" id="{91B052E4-616E-08F8-3191-22A6D3EFC648}"/>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9A02C9F-747F-9B8C-0060-6668E3FC0D2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3997115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Break Slide Cloud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BC16E-2959-2CA5-FF01-2512DD131C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36980"/>
            <a:ext cx="5950040" cy="6953429"/>
          </a:xfrm>
          <a:prstGeom prst="rect">
            <a:avLst/>
          </a:prstGeom>
        </p:spPr>
      </p:pic>
      <p:sp>
        <p:nvSpPr>
          <p:cNvPr id="2" name="Title 1">
            <a:extLst>
              <a:ext uri="{FF2B5EF4-FFF2-40B4-BE49-F238E27FC236}">
                <a16:creationId xmlns:a16="http://schemas.microsoft.com/office/drawing/2014/main" id="{A48E5591-3CD0-7A49-AD04-9BE7752353D0}"/>
              </a:ext>
            </a:extLst>
          </p:cNvPr>
          <p:cNvSpPr>
            <a:spLocks noGrp="1"/>
          </p:cNvSpPr>
          <p:nvPr>
            <p:ph type="ctrTitle" hasCustomPrompt="1"/>
          </p:nvPr>
        </p:nvSpPr>
        <p:spPr>
          <a:xfrm>
            <a:off x="434432" y="1424940"/>
            <a:ext cx="3600675" cy="2183634"/>
          </a:xfrm>
        </p:spPr>
        <p:txBody>
          <a:bodyPr anchor="b">
            <a:normAutofit/>
          </a:bodyPr>
          <a:lstStyle>
            <a:lvl1pPr algn="l">
              <a:defRPr sz="4400" b="1" i="0">
                <a:solidFill>
                  <a:srgbClr val="396F8E"/>
                </a:solidFill>
                <a:latin typeface="+mj-lt"/>
                <a:cs typeface="Arial" panose="020B0604020202020204" pitchFamily="34" charset="0"/>
              </a:defRPr>
            </a:lvl1pPr>
          </a:lstStyle>
          <a:p>
            <a:r>
              <a:rPr lang="en-US" dirty="0"/>
              <a:t>Section Break Title</a:t>
            </a:r>
            <a:endParaRPr lang="en-VE" dirty="0"/>
          </a:p>
        </p:txBody>
      </p:sp>
      <p:sp>
        <p:nvSpPr>
          <p:cNvPr id="7" name="Text Placeholder 6">
            <a:extLst>
              <a:ext uri="{FF2B5EF4-FFF2-40B4-BE49-F238E27FC236}">
                <a16:creationId xmlns:a16="http://schemas.microsoft.com/office/drawing/2014/main" id="{4BD48BE4-A4C6-415F-9BBC-7E2E3CEF7C69}"/>
              </a:ext>
            </a:extLst>
          </p:cNvPr>
          <p:cNvSpPr>
            <a:spLocks noGrp="1"/>
          </p:cNvSpPr>
          <p:nvPr>
            <p:ph type="body" sz="quarter" idx="10" hasCustomPrompt="1"/>
          </p:nvPr>
        </p:nvSpPr>
        <p:spPr>
          <a:xfrm>
            <a:off x="434340" y="3718560"/>
            <a:ext cx="3600767" cy="2316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rgbClr val="396F8E"/>
                </a:solidFill>
                <a:latin typeface="+mj-lt"/>
                <a:cs typeface="Arial" panose="020B0604020202020204" pitchFamily="34" charset="0"/>
              </a:defRPr>
            </a:lvl1pPr>
          </a:lstStyle>
          <a:p>
            <a:pPr lvl="0"/>
            <a:r>
              <a:rPr lang="en-US" dirty="0"/>
              <a:t>Add copy here Add a photo into the background by right clicking&gt;format background&gt;picture or texture fill&gt;insert picture</a:t>
            </a:r>
          </a:p>
        </p:txBody>
      </p:sp>
      <p:cxnSp>
        <p:nvCxnSpPr>
          <p:cNvPr id="8" name="Straight Arrow Connector 7">
            <a:extLst>
              <a:ext uri="{FF2B5EF4-FFF2-40B4-BE49-F238E27FC236}">
                <a16:creationId xmlns:a16="http://schemas.microsoft.com/office/drawing/2014/main" id="{91B052E4-616E-08F8-3191-22A6D3EFC648}"/>
              </a:ext>
              <a:ext uri="{C183D7F6-B498-43B3-948B-1728B52AA6E4}">
                <adec:decorative xmlns:adec="http://schemas.microsoft.com/office/drawing/2017/decorative" val="1"/>
              </a:ext>
            </a:extLst>
          </p:cNvPr>
          <p:cNvCxnSpPr>
            <a:cxnSpLocks/>
          </p:cNvCxnSpPr>
          <p:nvPr userDrawn="1"/>
        </p:nvCxnSpPr>
        <p:spPr>
          <a:xfrm>
            <a:off x="434340" y="6446520"/>
            <a:ext cx="9540240" cy="0"/>
          </a:xfrm>
          <a:prstGeom prst="straightConnector1">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9A02C9F-747F-9B8C-0060-6668E3FC0D2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98245" y="6224446"/>
            <a:ext cx="1629717" cy="415465"/>
          </a:xfrm>
          <a:prstGeom prst="rect">
            <a:avLst/>
          </a:prstGeom>
        </p:spPr>
      </p:pic>
    </p:spTree>
    <p:extLst>
      <p:ext uri="{BB962C8B-B14F-4D97-AF65-F5344CB8AC3E}">
        <p14:creationId xmlns:p14="http://schemas.microsoft.com/office/powerpoint/2010/main" val="96051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title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A8C3B2-9540-0FDA-6F33-D4E34B99706E}"/>
              </a:ext>
            </a:extLst>
          </p:cNvPr>
          <p:cNvSpPr txBox="1">
            <a:spLocks/>
          </p:cNvSpPr>
          <p:nvPr userDrawn="1"/>
        </p:nvSpPr>
        <p:spPr>
          <a:xfrm>
            <a:off x="450574" y="3507710"/>
            <a:ext cx="11210794" cy="15001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F8F7E6"/>
                </a:solidFill>
                <a:latin typeface="+mj-lt"/>
                <a:ea typeface="+mj-ea"/>
                <a:cs typeface="Arial" panose="020B0604020202020204" pitchFamily="34" charset="0"/>
              </a:defRPr>
            </a:lvl1pPr>
          </a:lstStyle>
          <a:p>
            <a:r>
              <a:rPr lang="en-US" dirty="0">
                <a:solidFill>
                  <a:schemeClr val="tx2"/>
                </a:solidFill>
              </a:rPr>
              <a:t>Add Title</a:t>
            </a:r>
            <a:endParaRPr lang="en-VE" dirty="0">
              <a:solidFill>
                <a:schemeClr val="tx2"/>
              </a:solidFill>
            </a:endParaRPr>
          </a:p>
        </p:txBody>
      </p:sp>
      <p:sp>
        <p:nvSpPr>
          <p:cNvPr id="9" name="Text Placeholder 2">
            <a:extLst>
              <a:ext uri="{FF2B5EF4-FFF2-40B4-BE49-F238E27FC236}">
                <a16:creationId xmlns:a16="http://schemas.microsoft.com/office/drawing/2014/main" id="{FB7D89B6-D6CE-0DDF-2DD7-4522D1AAB62C}"/>
              </a:ext>
            </a:extLst>
          </p:cNvPr>
          <p:cNvSpPr>
            <a:spLocks noGrp="1"/>
          </p:cNvSpPr>
          <p:nvPr>
            <p:ph type="body" idx="11" hasCustomPrompt="1"/>
          </p:nvPr>
        </p:nvSpPr>
        <p:spPr>
          <a:xfrm>
            <a:off x="450574" y="5187286"/>
            <a:ext cx="11210794" cy="782190"/>
          </a:xfrm>
        </p:spPr>
        <p:txBody>
          <a:bodyPr>
            <a:normAutofit/>
          </a:bodyPr>
          <a:lstStyle>
            <a:lvl1pPr marL="0" indent="0" algn="l">
              <a:buNone/>
              <a:defRPr sz="2000" b="1" i="0">
                <a:solidFill>
                  <a:schemeClr val="tx2"/>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SUBHEAD</a:t>
            </a:r>
          </a:p>
        </p:txBody>
      </p:sp>
      <p:sp>
        <p:nvSpPr>
          <p:cNvPr id="10" name="Text Placeholder 2">
            <a:extLst>
              <a:ext uri="{FF2B5EF4-FFF2-40B4-BE49-F238E27FC236}">
                <a16:creationId xmlns:a16="http://schemas.microsoft.com/office/drawing/2014/main" id="{131F2C40-736B-4E26-EE6A-10897724737B}"/>
              </a:ext>
            </a:extLst>
          </p:cNvPr>
          <p:cNvSpPr>
            <a:spLocks noGrp="1"/>
          </p:cNvSpPr>
          <p:nvPr>
            <p:ph type="body" idx="12" hasCustomPrompt="1"/>
          </p:nvPr>
        </p:nvSpPr>
        <p:spPr>
          <a:xfrm>
            <a:off x="450574" y="489244"/>
            <a:ext cx="11210794" cy="781973"/>
          </a:xfrm>
        </p:spPr>
        <p:txBody>
          <a:bodyPr>
            <a:normAutofit/>
          </a:bodyPr>
          <a:lstStyle>
            <a:lvl1pPr marL="0" indent="0" algn="l">
              <a:buNone/>
              <a:defRPr sz="1600" b="1" i="0">
                <a:solidFill>
                  <a:schemeClr val="tx2"/>
                </a:solidFill>
                <a:latin typeface="+mj-lt"/>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Month Day Year</a:t>
            </a:r>
          </a:p>
        </p:txBody>
      </p:sp>
    </p:spTree>
    <p:extLst>
      <p:ext uri="{BB962C8B-B14F-4D97-AF65-F5344CB8AC3E}">
        <p14:creationId xmlns:p14="http://schemas.microsoft.com/office/powerpoint/2010/main" val="52626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9.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image" Target="../media/image9.svg"/><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8.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11.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9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E9E81-4F3D-E044-B745-2E9D43C9E9BA}"/>
              </a:ext>
            </a:extLst>
          </p:cNvPr>
          <p:cNvSpPr>
            <a:spLocks noGrp="1"/>
          </p:cNvSpPr>
          <p:nvPr>
            <p:ph type="title"/>
          </p:nvPr>
        </p:nvSpPr>
        <p:spPr>
          <a:xfrm>
            <a:off x="520700" y="365125"/>
            <a:ext cx="11214100" cy="1325563"/>
          </a:xfrm>
          <a:prstGeom prst="rect">
            <a:avLst/>
          </a:prstGeom>
        </p:spPr>
        <p:txBody>
          <a:bodyPr vert="horz" lIns="91440" tIns="45720" rIns="91440" bIns="45720" rtlCol="0" anchor="ctr">
            <a:normAutofit/>
          </a:bodyPr>
          <a:lstStyle/>
          <a:p>
            <a:r>
              <a:rPr lang="en-US"/>
              <a:t>Click to edit Master title style</a:t>
            </a:r>
            <a:endParaRPr lang="en-VE" dirty="0"/>
          </a:p>
        </p:txBody>
      </p:sp>
      <p:sp>
        <p:nvSpPr>
          <p:cNvPr id="3" name="Text Placeholder 2">
            <a:extLst>
              <a:ext uri="{FF2B5EF4-FFF2-40B4-BE49-F238E27FC236}">
                <a16:creationId xmlns:a16="http://schemas.microsoft.com/office/drawing/2014/main" id="{0BD0F2F3-C089-C54E-9F4F-4BB94AB92482}"/>
              </a:ext>
            </a:extLst>
          </p:cNvPr>
          <p:cNvSpPr>
            <a:spLocks noGrp="1"/>
          </p:cNvSpPr>
          <p:nvPr>
            <p:ph type="body" idx="1"/>
          </p:nvPr>
        </p:nvSpPr>
        <p:spPr>
          <a:xfrm>
            <a:off x="520700" y="1825625"/>
            <a:ext cx="11214100" cy="4163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dirty="0"/>
          </a:p>
        </p:txBody>
      </p:sp>
    </p:spTree>
    <p:extLst>
      <p:ext uri="{BB962C8B-B14F-4D97-AF65-F5344CB8AC3E}">
        <p14:creationId xmlns:p14="http://schemas.microsoft.com/office/powerpoint/2010/main" val="3097212913"/>
      </p:ext>
    </p:extLst>
  </p:cSld>
  <p:clrMap bg1="lt1" tx1="dk1" bg2="lt2" tx2="dk2" accent1="accent1" accent2="accent2" accent3="accent3" accent4="accent4" accent5="accent5" accent6="accent6" hlink="hlink" folHlink="folHlink"/>
  <p:sldLayoutIdLst>
    <p:sldLayoutId id="2147483714" r:id="rId1"/>
    <p:sldLayoutId id="2147483747" r:id="rId2"/>
    <p:sldLayoutId id="2147483767" r:id="rId3"/>
    <p:sldLayoutId id="2147483748" r:id="rId4"/>
    <p:sldLayoutId id="2147483749" r:id="rId5"/>
    <p:sldLayoutId id="2147483715" r:id="rId6"/>
    <p:sldLayoutId id="2147483709" r:id="rId7"/>
    <p:sldLayoutId id="2147483741" r:id="rId8"/>
  </p:sldLayoutIdLst>
  <p:hf sldNum="0" hdr="0" ftr="0"/>
  <p:txStyles>
    <p:titleStyle>
      <a:lvl1pPr algn="l" defTabSz="914400" rtl="0" eaLnBrk="1" latinLnBrk="0" hangingPunct="1">
        <a:lnSpc>
          <a:spcPct val="90000"/>
        </a:lnSpc>
        <a:spcBef>
          <a:spcPct val="0"/>
        </a:spcBef>
        <a:buNone/>
        <a:defRPr sz="5000" b="1" i="0" kern="1200">
          <a:solidFill>
            <a:schemeClr val="tx2"/>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AF9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E9E81-4F3D-E044-B745-2E9D43C9E9BA}"/>
              </a:ext>
            </a:extLst>
          </p:cNvPr>
          <p:cNvSpPr>
            <a:spLocks noGrp="1"/>
          </p:cNvSpPr>
          <p:nvPr>
            <p:ph type="title"/>
          </p:nvPr>
        </p:nvSpPr>
        <p:spPr>
          <a:xfrm>
            <a:off x="518160" y="365125"/>
            <a:ext cx="11140440" cy="716915"/>
          </a:xfrm>
          <a:prstGeom prst="rect">
            <a:avLst/>
          </a:prstGeom>
        </p:spPr>
        <p:txBody>
          <a:bodyPr vert="horz" lIns="91440" tIns="45720" rIns="91440" bIns="45720" rtlCol="0" anchor="b">
            <a:noAutofit/>
          </a:bodyPr>
          <a:lstStyle/>
          <a:p>
            <a:r>
              <a:rPr lang="en-US" dirty="0"/>
              <a:t>Click to edit Master title style</a:t>
            </a:r>
            <a:endParaRPr lang="en-VE" dirty="0"/>
          </a:p>
        </p:txBody>
      </p:sp>
      <p:sp>
        <p:nvSpPr>
          <p:cNvPr id="3" name="Text Placeholder 2">
            <a:extLst>
              <a:ext uri="{FF2B5EF4-FFF2-40B4-BE49-F238E27FC236}">
                <a16:creationId xmlns:a16="http://schemas.microsoft.com/office/drawing/2014/main" id="{0BD0F2F3-C089-C54E-9F4F-4BB94AB92482}"/>
              </a:ext>
            </a:extLst>
          </p:cNvPr>
          <p:cNvSpPr>
            <a:spLocks noGrp="1"/>
          </p:cNvSpPr>
          <p:nvPr>
            <p:ph type="body" idx="1"/>
          </p:nvPr>
        </p:nvSpPr>
        <p:spPr>
          <a:xfrm>
            <a:off x="518160" y="1242061"/>
            <a:ext cx="11140440" cy="47472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pic>
        <p:nvPicPr>
          <p:cNvPr id="6" name="Graphic 5">
            <a:extLst>
              <a:ext uri="{FF2B5EF4-FFF2-40B4-BE49-F238E27FC236}">
                <a16:creationId xmlns:a16="http://schemas.microsoft.com/office/drawing/2014/main" id="{9652B1DD-2555-BE75-392B-BDD189B6EC39}"/>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2591881781"/>
      </p:ext>
    </p:extLst>
  </p:cSld>
  <p:clrMap bg1="lt1" tx1="dk1" bg2="lt2" tx2="dk2" accent1="accent1" accent2="accent2" accent3="accent3" accent4="accent4" accent5="accent5" accent6="accent6" hlink="hlink" folHlink="folHlink"/>
  <p:sldLayoutIdLst>
    <p:sldLayoutId id="2147483675" r:id="rId1"/>
    <p:sldLayoutId id="2147483686" r:id="rId2"/>
    <p:sldLayoutId id="2147483687" r:id="rId3"/>
    <p:sldLayoutId id="2147483694" r:id="rId4"/>
    <p:sldLayoutId id="2147483688" r:id="rId5"/>
    <p:sldLayoutId id="2147483691" r:id="rId6"/>
    <p:sldLayoutId id="2147483695" r:id="rId7"/>
    <p:sldLayoutId id="2147483689" r:id="rId8"/>
    <p:sldLayoutId id="2147483692" r:id="rId9"/>
    <p:sldLayoutId id="2147483765" r:id="rId10"/>
    <p:sldLayoutId id="2147483766" r:id="rId11"/>
  </p:sldLayoutIdLst>
  <p:hf sldNum="0" hdr="0" ftr="0"/>
  <p:txStyles>
    <p:titleStyle>
      <a:lvl1pPr algn="l" defTabSz="914400" rtl="0" eaLnBrk="1" latinLnBrk="0" hangingPunct="1">
        <a:lnSpc>
          <a:spcPct val="90000"/>
        </a:lnSpc>
        <a:spcBef>
          <a:spcPct val="0"/>
        </a:spcBef>
        <a:buNone/>
        <a:defRPr sz="3600" b="1" i="0" kern="1200">
          <a:solidFill>
            <a:srgbClr val="002B3E"/>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AF9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E9E81-4F3D-E044-B745-2E9D43C9E9BA}"/>
              </a:ext>
            </a:extLst>
          </p:cNvPr>
          <p:cNvSpPr>
            <a:spLocks noGrp="1"/>
          </p:cNvSpPr>
          <p:nvPr>
            <p:ph type="title"/>
          </p:nvPr>
        </p:nvSpPr>
        <p:spPr>
          <a:xfrm>
            <a:off x="518160" y="365125"/>
            <a:ext cx="11140440" cy="716915"/>
          </a:xfrm>
          <a:prstGeom prst="rect">
            <a:avLst/>
          </a:prstGeom>
        </p:spPr>
        <p:txBody>
          <a:bodyPr vert="horz" lIns="91440" tIns="45720" rIns="91440" bIns="45720" rtlCol="0" anchor="b">
            <a:noAutofit/>
          </a:bodyPr>
          <a:lstStyle/>
          <a:p>
            <a:r>
              <a:rPr lang="en-US" dirty="0"/>
              <a:t>Click to edit Master title style</a:t>
            </a:r>
            <a:endParaRPr lang="en-VE" dirty="0"/>
          </a:p>
        </p:txBody>
      </p:sp>
      <p:sp>
        <p:nvSpPr>
          <p:cNvPr id="3" name="Text Placeholder 2">
            <a:extLst>
              <a:ext uri="{FF2B5EF4-FFF2-40B4-BE49-F238E27FC236}">
                <a16:creationId xmlns:a16="http://schemas.microsoft.com/office/drawing/2014/main" id="{0BD0F2F3-C089-C54E-9F4F-4BB94AB92482}"/>
              </a:ext>
            </a:extLst>
          </p:cNvPr>
          <p:cNvSpPr>
            <a:spLocks noGrp="1"/>
          </p:cNvSpPr>
          <p:nvPr>
            <p:ph type="body" idx="1"/>
          </p:nvPr>
        </p:nvSpPr>
        <p:spPr>
          <a:xfrm>
            <a:off x="518160" y="1242061"/>
            <a:ext cx="11140440" cy="47472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spTree>
    <p:extLst>
      <p:ext uri="{BB962C8B-B14F-4D97-AF65-F5344CB8AC3E}">
        <p14:creationId xmlns:p14="http://schemas.microsoft.com/office/powerpoint/2010/main" val="135243067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3" r:id="rId10"/>
    <p:sldLayoutId id="2147483764" r:id="rId11"/>
  </p:sldLayoutIdLst>
  <p:hf sldNum="0" hdr="0" ftr="0"/>
  <p:txStyles>
    <p:titleStyle>
      <a:lvl1pPr algn="l" defTabSz="914400" rtl="0" eaLnBrk="1" latinLnBrk="0" hangingPunct="1">
        <a:lnSpc>
          <a:spcPct val="90000"/>
        </a:lnSpc>
        <a:spcBef>
          <a:spcPct val="0"/>
        </a:spcBef>
        <a:buNone/>
        <a:defRPr sz="3600" b="1" i="0" kern="1200">
          <a:solidFill>
            <a:srgbClr val="002B3E"/>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2B3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B3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2B3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2B3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2B3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AF9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E9E81-4F3D-E044-B745-2E9D43C9E9BA}"/>
              </a:ext>
            </a:extLst>
          </p:cNvPr>
          <p:cNvSpPr>
            <a:spLocks noGrp="1"/>
          </p:cNvSpPr>
          <p:nvPr>
            <p:ph type="title"/>
          </p:nvPr>
        </p:nvSpPr>
        <p:spPr>
          <a:xfrm>
            <a:off x="520700" y="395605"/>
            <a:ext cx="11145520" cy="694055"/>
          </a:xfrm>
          <a:prstGeom prst="rect">
            <a:avLst/>
          </a:prstGeom>
        </p:spPr>
        <p:txBody>
          <a:bodyPr vert="horz" lIns="91440" tIns="45720" rIns="91440" bIns="45720" rtlCol="0" anchor="b">
            <a:normAutofit/>
          </a:bodyPr>
          <a:lstStyle/>
          <a:p>
            <a:r>
              <a:rPr lang="en-US" dirty="0"/>
              <a:t>Add Title</a:t>
            </a:r>
            <a:endParaRPr lang="en-VE" dirty="0"/>
          </a:p>
        </p:txBody>
      </p:sp>
      <p:sp>
        <p:nvSpPr>
          <p:cNvPr id="3" name="Text Placeholder 2">
            <a:extLst>
              <a:ext uri="{FF2B5EF4-FFF2-40B4-BE49-F238E27FC236}">
                <a16:creationId xmlns:a16="http://schemas.microsoft.com/office/drawing/2014/main" id="{0BD0F2F3-C089-C54E-9F4F-4BB94AB92482}"/>
              </a:ext>
            </a:extLst>
          </p:cNvPr>
          <p:cNvSpPr>
            <a:spLocks noGrp="1"/>
          </p:cNvSpPr>
          <p:nvPr>
            <p:ph type="body" idx="1"/>
          </p:nvPr>
        </p:nvSpPr>
        <p:spPr>
          <a:xfrm>
            <a:off x="520700" y="1257301"/>
            <a:ext cx="11145520" cy="47320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E" dirty="0"/>
          </a:p>
        </p:txBody>
      </p:sp>
      <p:pic>
        <p:nvPicPr>
          <p:cNvPr id="13" name="Picture 12">
            <a:extLst>
              <a:ext uri="{FF2B5EF4-FFF2-40B4-BE49-F238E27FC236}">
                <a16:creationId xmlns:a16="http://schemas.microsoft.com/office/drawing/2014/main" id="{641460A1-8072-6A72-FA68-4B4BC5A3AD20}"/>
              </a:ext>
              <a:ext uri="{C183D7F6-B498-43B3-948B-1728B52AA6E4}">
                <adec:decorative xmlns:adec="http://schemas.microsoft.com/office/drawing/2017/decorative" val="1"/>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3" y="695636"/>
            <a:ext cx="12191994" cy="774599"/>
          </a:xfrm>
          <a:prstGeom prst="rect">
            <a:avLst/>
          </a:prstGeom>
        </p:spPr>
      </p:pic>
      <p:pic>
        <p:nvPicPr>
          <p:cNvPr id="16" name="Graphic 15">
            <a:extLst>
              <a:ext uri="{FF2B5EF4-FFF2-40B4-BE49-F238E27FC236}">
                <a16:creationId xmlns:a16="http://schemas.microsoft.com/office/drawing/2014/main" id="{95983EBC-1D3E-F612-0369-6C3D816311BD}"/>
              </a:ext>
              <a:ext uri="{C183D7F6-B498-43B3-948B-1728B52AA6E4}">
                <adec:decorative xmlns:adec="http://schemas.microsoft.com/office/drawing/2017/decorative" val="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0096500" y="6224446"/>
            <a:ext cx="1633206" cy="415465"/>
          </a:xfrm>
          <a:prstGeom prst="rect">
            <a:avLst/>
          </a:prstGeom>
        </p:spPr>
      </p:pic>
    </p:spTree>
    <p:extLst>
      <p:ext uri="{BB962C8B-B14F-4D97-AF65-F5344CB8AC3E}">
        <p14:creationId xmlns:p14="http://schemas.microsoft.com/office/powerpoint/2010/main" val="2280376347"/>
      </p:ext>
    </p:extLst>
  </p:cSld>
  <p:clrMap bg1="lt1" tx1="dk1" bg2="lt2" tx2="dk2" accent1="accent1" accent2="accent2" accent3="accent3" accent4="accent4" accent5="accent5" accent6="accent6" hlink="hlink" folHlink="folHlink"/>
  <p:sldLayoutIdLst>
    <p:sldLayoutId id="2147483750" r:id="rId1"/>
    <p:sldLayoutId id="2147483717" r:id="rId2"/>
    <p:sldLayoutId id="2147483742" r:id="rId3"/>
    <p:sldLayoutId id="2147483721" r:id="rId4"/>
    <p:sldLayoutId id="2147483739" r:id="rId5"/>
    <p:sldLayoutId id="2147483740" r:id="rId6"/>
    <p:sldLayoutId id="2147483725" r:id="rId7"/>
    <p:sldLayoutId id="2147483724" r:id="rId8"/>
    <p:sldLayoutId id="2147483722" r:id="rId9"/>
    <p:sldLayoutId id="2147483723" r:id="rId10"/>
    <p:sldLayoutId id="2147483727" r:id="rId11"/>
    <p:sldLayoutId id="2147483726"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Lst>
  <p:hf sldNum="0" hdr="0" ftr="0"/>
  <p:txStyles>
    <p:titleStyle>
      <a:lvl1pPr algn="l" defTabSz="914400" rtl="0" eaLnBrk="1" latinLnBrk="0" hangingPunct="1">
        <a:lnSpc>
          <a:spcPct val="90000"/>
        </a:lnSpc>
        <a:spcBef>
          <a:spcPct val="0"/>
        </a:spcBef>
        <a:buNone/>
        <a:defRPr sz="3600" b="1" i="0" kern="1200">
          <a:solidFill>
            <a:srgbClr val="002B3E"/>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2B3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B3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2B3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2B3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2B3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AF9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EFA13-7C5F-216D-45C7-6ABBB5E81B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Clay</a:t>
            </a:r>
          </a:p>
        </p:txBody>
      </p:sp>
      <p:sp>
        <p:nvSpPr>
          <p:cNvPr id="3" name="Text Placeholder 2">
            <a:extLst>
              <a:ext uri="{FF2B5EF4-FFF2-40B4-BE49-F238E27FC236}">
                <a16:creationId xmlns:a16="http://schemas.microsoft.com/office/drawing/2014/main" id="{2FF33D10-107B-E3AD-101F-D97B8666A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219D6-52A0-0E5B-832B-DB701B4A6C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4A4193-DF33-45EC-8B0A-265FF15641D5}" type="datetimeFigureOut">
              <a:rPr lang="en-US" smtClean="0"/>
              <a:t>2/2/2026</a:t>
            </a:fld>
            <a:endParaRPr lang="en-US"/>
          </a:p>
        </p:txBody>
      </p:sp>
      <p:sp>
        <p:nvSpPr>
          <p:cNvPr id="5" name="Footer Placeholder 4">
            <a:extLst>
              <a:ext uri="{FF2B5EF4-FFF2-40B4-BE49-F238E27FC236}">
                <a16:creationId xmlns:a16="http://schemas.microsoft.com/office/drawing/2014/main" id="{EDF4C96F-BBFE-D399-E2B9-7C8C3EC58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A00953-9DFE-74E9-7B45-050EA4962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2877B2-27B9-4298-A73E-0BD06B46208C}" type="slidenum">
              <a:rPr lang="en-US" smtClean="0"/>
              <a:t>‹#›</a:t>
            </a:fld>
            <a:endParaRPr lang="en-US"/>
          </a:p>
        </p:txBody>
      </p:sp>
    </p:spTree>
    <p:extLst>
      <p:ext uri="{BB962C8B-B14F-4D97-AF65-F5344CB8AC3E}">
        <p14:creationId xmlns:p14="http://schemas.microsoft.com/office/powerpoint/2010/main" val="245591642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FB063D-EAB1-745F-0D2F-6A1F6581F5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Blues</a:t>
            </a:r>
          </a:p>
        </p:txBody>
      </p:sp>
      <p:sp>
        <p:nvSpPr>
          <p:cNvPr id="3" name="Text Placeholder 2">
            <a:extLst>
              <a:ext uri="{FF2B5EF4-FFF2-40B4-BE49-F238E27FC236}">
                <a16:creationId xmlns:a16="http://schemas.microsoft.com/office/drawing/2014/main" id="{E50DE0CB-4131-7B03-E1EF-4C67F65518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E27CD-909F-4397-A711-18120D7766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0E01DA-788F-46F8-A42D-B900D599DBDA}" type="datetimeFigureOut">
              <a:rPr lang="en-US" smtClean="0"/>
              <a:t>2/2/2026</a:t>
            </a:fld>
            <a:endParaRPr lang="en-US"/>
          </a:p>
        </p:txBody>
      </p:sp>
      <p:sp>
        <p:nvSpPr>
          <p:cNvPr id="5" name="Footer Placeholder 4">
            <a:extLst>
              <a:ext uri="{FF2B5EF4-FFF2-40B4-BE49-F238E27FC236}">
                <a16:creationId xmlns:a16="http://schemas.microsoft.com/office/drawing/2014/main" id="{271EF012-967A-ACD9-5E5B-6345193019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16F7016-E6C6-185F-803E-61BDF26A6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72F5A7-1DE7-4422-9076-A96526FD631A}" type="slidenum">
              <a:rPr lang="en-US" smtClean="0"/>
              <a:t>‹#›</a:t>
            </a:fld>
            <a:endParaRPr lang="en-US"/>
          </a:p>
        </p:txBody>
      </p:sp>
    </p:spTree>
    <p:extLst>
      <p:ext uri="{BB962C8B-B14F-4D97-AF65-F5344CB8AC3E}">
        <p14:creationId xmlns:p14="http://schemas.microsoft.com/office/powerpoint/2010/main" val="5260054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9.pn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hyperlink" Target="mailto:accessibility@bendoregon.gov"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873C4D-A5B7-7794-D2CA-FF0D9E6F9EFE}"/>
              </a:ext>
            </a:extLst>
          </p:cNvPr>
          <p:cNvSpPr>
            <a:spLocks noGrp="1"/>
          </p:cNvSpPr>
          <p:nvPr>
            <p:ph type="body" idx="10"/>
          </p:nvPr>
        </p:nvSpPr>
        <p:spPr/>
        <p:txBody>
          <a:bodyPr/>
          <a:lstStyle/>
          <a:p>
            <a:r>
              <a:rPr lang="en-US" dirty="0"/>
              <a:t>February 2, 2026</a:t>
            </a:r>
          </a:p>
        </p:txBody>
      </p:sp>
      <p:sp>
        <p:nvSpPr>
          <p:cNvPr id="3" name="Title 2">
            <a:extLst>
              <a:ext uri="{FF2B5EF4-FFF2-40B4-BE49-F238E27FC236}">
                <a16:creationId xmlns:a16="http://schemas.microsoft.com/office/drawing/2014/main" id="{9800C248-0463-F3F0-EE11-399B9F8DF6A0}"/>
              </a:ext>
            </a:extLst>
          </p:cNvPr>
          <p:cNvSpPr>
            <a:spLocks noGrp="1"/>
          </p:cNvSpPr>
          <p:nvPr>
            <p:ph type="title"/>
          </p:nvPr>
        </p:nvSpPr>
        <p:spPr/>
        <p:txBody>
          <a:bodyPr/>
          <a:lstStyle/>
          <a:p>
            <a:r>
              <a:rPr lang="en-US" dirty="0"/>
              <a:t>Bend Economic Development Advisory Board</a:t>
            </a:r>
          </a:p>
        </p:txBody>
      </p:sp>
    </p:spTree>
    <p:extLst>
      <p:ext uri="{BB962C8B-B14F-4D97-AF65-F5344CB8AC3E}">
        <p14:creationId xmlns:p14="http://schemas.microsoft.com/office/powerpoint/2010/main" val="1170176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C221E-578A-C1DE-5FA7-2B898AE52CCB}"/>
              </a:ext>
            </a:extLst>
          </p:cNvPr>
          <p:cNvSpPr>
            <a:spLocks noGrp="1"/>
          </p:cNvSpPr>
          <p:nvPr>
            <p:ph type="title"/>
          </p:nvPr>
        </p:nvSpPr>
        <p:spPr>
          <a:xfrm>
            <a:off x="518160" y="246253"/>
            <a:ext cx="4462948" cy="1264148"/>
          </a:xfrm>
        </p:spPr>
        <p:txBody>
          <a:bodyPr anchor="b">
            <a:normAutofit/>
          </a:bodyPr>
          <a:lstStyle/>
          <a:p>
            <a:r>
              <a:rPr lang="en-US" dirty="0"/>
              <a:t>Stakeholder Guiding Principles</a:t>
            </a:r>
          </a:p>
        </p:txBody>
      </p:sp>
      <p:sp>
        <p:nvSpPr>
          <p:cNvPr id="6" name="Content Placeholder 5">
            <a:extLst>
              <a:ext uri="{FF2B5EF4-FFF2-40B4-BE49-F238E27FC236}">
                <a16:creationId xmlns:a16="http://schemas.microsoft.com/office/drawing/2014/main" id="{37D398D8-270F-6A75-FD38-CAE54E525A09}"/>
              </a:ext>
            </a:extLst>
          </p:cNvPr>
          <p:cNvSpPr>
            <a:spLocks noGrp="1"/>
          </p:cNvSpPr>
          <p:nvPr>
            <p:ph type="body" sz="half" idx="2"/>
          </p:nvPr>
        </p:nvSpPr>
        <p:spPr>
          <a:xfrm>
            <a:off x="515788" y="1869519"/>
            <a:ext cx="4465320" cy="4433733"/>
          </a:xfrm>
        </p:spPr>
        <p:txBody>
          <a:bodyPr>
            <a:normAutofit/>
          </a:bodyPr>
          <a:lstStyle/>
          <a:p>
            <a:pPr lvl="0"/>
            <a:r>
              <a:rPr lang="en-US" dirty="0"/>
              <a:t>Inclusive economic growth </a:t>
            </a:r>
          </a:p>
          <a:p>
            <a:pPr lvl="0"/>
            <a:r>
              <a:rPr lang="en-US" dirty="0"/>
              <a:t>Customer service </a:t>
            </a:r>
          </a:p>
          <a:p>
            <a:pPr lvl="0"/>
            <a:r>
              <a:rPr lang="en-US" dirty="0"/>
              <a:t>Adaptable &amp; innovative </a:t>
            </a:r>
          </a:p>
          <a:p>
            <a:pPr lvl="0"/>
            <a:r>
              <a:rPr lang="en-US" dirty="0"/>
              <a:t>Accountable &amp; transparent</a:t>
            </a:r>
          </a:p>
        </p:txBody>
      </p:sp>
      <p:pic>
        <p:nvPicPr>
          <p:cNvPr id="12" name="Picture 11" descr="People at the meeting desk">
            <a:extLst>
              <a:ext uri="{FF2B5EF4-FFF2-40B4-BE49-F238E27FC236}">
                <a16:creationId xmlns:a16="http://schemas.microsoft.com/office/drawing/2014/main" id="{A2A8FDF7-5D55-FC27-046C-D32CE951876E}"/>
              </a:ext>
            </a:extLst>
          </p:cNvPr>
          <p:cNvPicPr>
            <a:picLocks noChangeAspect="1"/>
          </p:cNvPicPr>
          <p:nvPr/>
        </p:nvPicPr>
        <p:blipFill>
          <a:blip r:embed="rId2">
            <a:extLst>
              <a:ext uri="{28A0092B-C50C-407E-A947-70E740481C1C}">
                <a14:useLocalDpi xmlns:a14="http://schemas.microsoft.com/office/drawing/2010/main" val="0"/>
              </a:ext>
            </a:extLst>
          </a:blip>
          <a:srcRect l="14763" r="21866" b="-2"/>
          <a:stretch>
            <a:fillRect/>
          </a:stretch>
        </p:blipFill>
        <p:spPr>
          <a:xfrm>
            <a:off x="5207621" y="393192"/>
            <a:ext cx="6441786" cy="5718037"/>
          </a:xfrm>
          <a:prstGeom prst="rect">
            <a:avLst/>
          </a:prstGeom>
          <a:noFill/>
        </p:spPr>
      </p:pic>
    </p:spTree>
    <p:extLst>
      <p:ext uri="{BB962C8B-B14F-4D97-AF65-F5344CB8AC3E}">
        <p14:creationId xmlns:p14="http://schemas.microsoft.com/office/powerpoint/2010/main" val="1939265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16CB2-0D75-7295-6988-88761F5FF55A}"/>
              </a:ext>
            </a:extLst>
          </p:cNvPr>
          <p:cNvSpPr>
            <a:spLocks noGrp="1"/>
          </p:cNvSpPr>
          <p:nvPr>
            <p:ph type="title"/>
          </p:nvPr>
        </p:nvSpPr>
        <p:spPr/>
        <p:txBody>
          <a:bodyPr/>
          <a:lstStyle/>
          <a:p>
            <a:r>
              <a:rPr lang="en-US"/>
              <a:t>Indications of a Changing Economy</a:t>
            </a:r>
          </a:p>
        </p:txBody>
      </p:sp>
      <p:sp>
        <p:nvSpPr>
          <p:cNvPr id="3" name="Content Placeholder 2">
            <a:extLst>
              <a:ext uri="{FF2B5EF4-FFF2-40B4-BE49-F238E27FC236}">
                <a16:creationId xmlns:a16="http://schemas.microsoft.com/office/drawing/2014/main" id="{73D283F5-0A5D-FAC5-1E46-8291B19E5BDB}"/>
              </a:ext>
            </a:extLst>
          </p:cNvPr>
          <p:cNvSpPr>
            <a:spLocks noGrp="1"/>
          </p:cNvSpPr>
          <p:nvPr>
            <p:ph sz="half" idx="1"/>
          </p:nvPr>
        </p:nvSpPr>
        <p:spPr>
          <a:xfrm>
            <a:off x="518159" y="1233608"/>
            <a:ext cx="10937719" cy="716915"/>
          </a:xfrm>
        </p:spPr>
        <p:txBody>
          <a:bodyPr>
            <a:normAutofit/>
          </a:bodyPr>
          <a:lstStyle/>
          <a:p>
            <a:pPr marL="0" indent="0" algn="ctr">
              <a:buNone/>
            </a:pPr>
            <a:r>
              <a:rPr lang="en-US" b="1" dirty="0"/>
              <a:t>State of Oregon/Business Oregon, our Region and the City</a:t>
            </a:r>
          </a:p>
          <a:p>
            <a:pPr marL="0" indent="0">
              <a:buNone/>
            </a:pPr>
            <a:endParaRPr lang="en-US" dirty="0"/>
          </a:p>
        </p:txBody>
      </p:sp>
      <p:sp>
        <p:nvSpPr>
          <p:cNvPr id="4" name="Content Placeholder 3">
            <a:extLst>
              <a:ext uri="{FF2B5EF4-FFF2-40B4-BE49-F238E27FC236}">
                <a16:creationId xmlns:a16="http://schemas.microsoft.com/office/drawing/2014/main" id="{B97F3C13-FA0F-B182-AA86-BB1F408071FE}"/>
              </a:ext>
            </a:extLst>
          </p:cNvPr>
          <p:cNvSpPr>
            <a:spLocks noGrp="1"/>
          </p:cNvSpPr>
          <p:nvPr>
            <p:ph sz="half" idx="2"/>
          </p:nvPr>
        </p:nvSpPr>
        <p:spPr>
          <a:xfrm>
            <a:off x="736122" y="1950523"/>
            <a:ext cx="3568322" cy="4386963"/>
          </a:xfrm>
        </p:spPr>
        <p:txBody>
          <a:bodyPr>
            <a:normAutofit/>
          </a:bodyPr>
          <a:lstStyle/>
          <a:p>
            <a:pPr lvl="0">
              <a:buNone/>
            </a:pPr>
            <a:r>
              <a:rPr lang="en-US" sz="2800" b="1">
                <a:solidFill>
                  <a:sysClr val="windowText" lastClr="000000">
                    <a:hueOff val="0"/>
                    <a:satOff val="0"/>
                    <a:lumOff val="0"/>
                    <a:alphaOff val="0"/>
                  </a:sysClr>
                </a:solidFill>
                <a:latin typeface="Aptos" panose="02110004020202020204"/>
              </a:rPr>
              <a:t>INDICATORS</a:t>
            </a:r>
          </a:p>
          <a:p>
            <a:r>
              <a:rPr lang="en-US" sz="2000">
                <a:solidFill>
                  <a:sysClr val="windowText" lastClr="000000">
                    <a:hueOff val="0"/>
                    <a:satOff val="0"/>
                    <a:lumOff val="0"/>
                    <a:alphaOff val="0"/>
                  </a:sysClr>
                </a:solidFill>
                <a:latin typeface="Aptos" panose="02110004020202020204"/>
              </a:rPr>
              <a:t>Slowing federal &amp; state economy  </a:t>
            </a:r>
          </a:p>
          <a:p>
            <a:r>
              <a:rPr lang="en-US" sz="2000">
                <a:solidFill>
                  <a:sysClr val="windowText" lastClr="000000">
                    <a:hueOff val="0"/>
                    <a:satOff val="0"/>
                    <a:lumOff val="0"/>
                    <a:alphaOff val="0"/>
                  </a:sysClr>
                </a:solidFill>
                <a:latin typeface="Aptos" panose="02110004020202020204"/>
              </a:rPr>
              <a:t>Stagnating population</a:t>
            </a:r>
          </a:p>
          <a:p>
            <a:r>
              <a:rPr lang="en-US" sz="2000">
                <a:solidFill>
                  <a:sysClr val="windowText" lastClr="000000">
                    <a:hueOff val="0"/>
                    <a:satOff val="0"/>
                    <a:lumOff val="0"/>
                    <a:alphaOff val="0"/>
                  </a:sysClr>
                </a:solidFill>
                <a:latin typeface="Aptos" panose="02110004020202020204"/>
              </a:rPr>
              <a:t>Regulation &amp; delay making Oregon less competitive</a:t>
            </a:r>
          </a:p>
          <a:p>
            <a:r>
              <a:rPr lang="en-US" sz="2000">
                <a:solidFill>
                  <a:sysClr val="windowText" lastClr="000000">
                    <a:hueOff val="0"/>
                    <a:satOff val="0"/>
                    <a:lumOff val="0"/>
                    <a:alphaOff val="0"/>
                  </a:sysClr>
                </a:solidFill>
                <a:latin typeface="Aptos" panose="02110004020202020204"/>
              </a:rPr>
              <a:t>More businesses leaving the state or downsizing</a:t>
            </a:r>
          </a:p>
          <a:p>
            <a:r>
              <a:rPr lang="en-US" sz="2000">
                <a:solidFill>
                  <a:sysClr val="windowText" lastClr="000000">
                    <a:hueOff val="0"/>
                    <a:satOff val="0"/>
                    <a:lumOff val="0"/>
                    <a:alphaOff val="0"/>
                  </a:sysClr>
                </a:solidFill>
                <a:latin typeface="Aptos" panose="02110004020202020204"/>
              </a:rPr>
              <a:t>Limited business incentives</a:t>
            </a:r>
          </a:p>
          <a:p>
            <a:r>
              <a:rPr lang="en-US" sz="2000">
                <a:solidFill>
                  <a:sysClr val="windowText" lastClr="000000">
                    <a:hueOff val="0"/>
                    <a:satOff val="0"/>
                    <a:lumOff val="0"/>
                    <a:alphaOff val="0"/>
                  </a:sysClr>
                </a:solidFill>
                <a:latin typeface="Aptos" panose="02110004020202020204"/>
              </a:rPr>
              <a:t>Workforce in flux</a:t>
            </a:r>
          </a:p>
          <a:p>
            <a:r>
              <a:rPr lang="en-US" sz="2000">
                <a:solidFill>
                  <a:sysClr val="windowText" lastClr="000000">
                    <a:hueOff val="0"/>
                    <a:satOff val="0"/>
                    <a:lumOff val="0"/>
                    <a:alphaOff val="0"/>
                  </a:sysClr>
                </a:solidFill>
                <a:latin typeface="Aptos" panose="02110004020202020204"/>
              </a:rPr>
              <a:t>High housing costs</a:t>
            </a:r>
          </a:p>
        </p:txBody>
      </p:sp>
      <p:sp>
        <p:nvSpPr>
          <p:cNvPr id="5" name="Content Placeholder 3">
            <a:extLst>
              <a:ext uri="{FF2B5EF4-FFF2-40B4-BE49-F238E27FC236}">
                <a16:creationId xmlns:a16="http://schemas.microsoft.com/office/drawing/2014/main" id="{3170364E-12C1-F365-9B20-108BC3B32DA4}"/>
              </a:ext>
            </a:extLst>
          </p:cNvPr>
          <p:cNvSpPr txBox="1">
            <a:spLocks/>
          </p:cNvSpPr>
          <p:nvPr/>
        </p:nvSpPr>
        <p:spPr>
          <a:xfrm>
            <a:off x="7723449" y="1950523"/>
            <a:ext cx="3732430" cy="4386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2800" b="1">
                <a:solidFill>
                  <a:sysClr val="windowText" lastClr="000000">
                    <a:hueOff val="0"/>
                    <a:satOff val="0"/>
                    <a:lumOff val="0"/>
                    <a:alphaOff val="0"/>
                  </a:sysClr>
                </a:solidFill>
                <a:latin typeface="Aptos" panose="02110004020202020204"/>
              </a:rPr>
              <a:t>RESPONSES</a:t>
            </a:r>
          </a:p>
          <a:p>
            <a:r>
              <a:rPr lang="en-US" sz="2000">
                <a:solidFill>
                  <a:sysClr val="windowText" lastClr="000000">
                    <a:hueOff val="0"/>
                    <a:satOff val="0"/>
                    <a:lumOff val="0"/>
                    <a:alphaOff val="0"/>
                  </a:sysClr>
                </a:solidFill>
                <a:latin typeface="Aptos" panose="02110004020202020204"/>
              </a:rPr>
              <a:t>Oregon Prosperity Roadmap</a:t>
            </a:r>
          </a:p>
          <a:p>
            <a:r>
              <a:rPr lang="en-US" sz="2000">
                <a:solidFill>
                  <a:sysClr val="windowText" lastClr="000000">
                    <a:hueOff val="0"/>
                    <a:satOff val="0"/>
                    <a:lumOff val="0"/>
                    <a:alphaOff val="0"/>
                  </a:sysClr>
                </a:solidFill>
                <a:latin typeface="Aptos" panose="02110004020202020204"/>
              </a:rPr>
              <a:t>Business Oregon Economic Development Strategic Framework</a:t>
            </a:r>
          </a:p>
          <a:p>
            <a:r>
              <a:rPr lang="en-US" sz="2000">
                <a:solidFill>
                  <a:sysClr val="windowText" lastClr="000000">
                    <a:hueOff val="0"/>
                    <a:satOff val="0"/>
                    <a:lumOff val="0"/>
                    <a:alphaOff val="0"/>
                  </a:sysClr>
                </a:solidFill>
                <a:latin typeface="Aptos" panose="02110004020202020204"/>
              </a:rPr>
              <a:t>Regional Strategic Plans – EDCO, East Cascade Works, COIC Community Economic Development Strategy, etc.</a:t>
            </a:r>
          </a:p>
          <a:p>
            <a:r>
              <a:rPr lang="en-US" sz="2000">
                <a:solidFill>
                  <a:sysClr val="windowText" lastClr="000000">
                    <a:hueOff val="0"/>
                    <a:satOff val="0"/>
                    <a:lumOff val="0"/>
                    <a:alphaOff val="0"/>
                  </a:sysClr>
                </a:solidFill>
                <a:latin typeface="Aptos" panose="02110004020202020204"/>
              </a:rPr>
              <a:t>City of Bend Economic Development Strategy</a:t>
            </a:r>
          </a:p>
        </p:txBody>
      </p:sp>
      <p:pic>
        <p:nvPicPr>
          <p:cNvPr id="7" name="Picture 6" descr="Jars of coins">
            <a:extLst>
              <a:ext uri="{FF2B5EF4-FFF2-40B4-BE49-F238E27FC236}">
                <a16:creationId xmlns:a16="http://schemas.microsoft.com/office/drawing/2014/main" id="{C619D873-7B10-C560-ED48-5D84D5544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444" y="2528596"/>
            <a:ext cx="3303917" cy="2202611"/>
          </a:xfrm>
          <a:prstGeom prst="rect">
            <a:avLst/>
          </a:prstGeom>
        </p:spPr>
      </p:pic>
    </p:spTree>
    <p:extLst>
      <p:ext uri="{BB962C8B-B14F-4D97-AF65-F5344CB8AC3E}">
        <p14:creationId xmlns:p14="http://schemas.microsoft.com/office/powerpoint/2010/main" val="2923195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C361-B5EB-22B3-C46B-A4A0F9D899CE}"/>
              </a:ext>
            </a:extLst>
          </p:cNvPr>
          <p:cNvSpPr>
            <a:spLocks noGrp="1"/>
          </p:cNvSpPr>
          <p:nvPr>
            <p:ph type="title"/>
          </p:nvPr>
        </p:nvSpPr>
        <p:spPr>
          <a:xfrm>
            <a:off x="518160" y="365125"/>
            <a:ext cx="11140440" cy="716915"/>
          </a:xfrm>
        </p:spPr>
        <p:txBody>
          <a:bodyPr anchor="b">
            <a:normAutofit/>
          </a:bodyPr>
          <a:lstStyle/>
          <a:p>
            <a:r>
              <a:rPr lang="en-US"/>
              <a:t>Factors Impacting Bend’s Economy</a:t>
            </a:r>
          </a:p>
        </p:txBody>
      </p:sp>
      <p:sp>
        <p:nvSpPr>
          <p:cNvPr id="3" name="Content Placeholder 2">
            <a:extLst>
              <a:ext uri="{FF2B5EF4-FFF2-40B4-BE49-F238E27FC236}">
                <a16:creationId xmlns:a16="http://schemas.microsoft.com/office/drawing/2014/main" id="{089BFD7D-1184-526A-FC3F-994F950332FD}"/>
              </a:ext>
            </a:extLst>
          </p:cNvPr>
          <p:cNvSpPr>
            <a:spLocks noGrp="1"/>
          </p:cNvSpPr>
          <p:nvPr>
            <p:ph sz="half" idx="1"/>
          </p:nvPr>
        </p:nvSpPr>
        <p:spPr>
          <a:xfrm>
            <a:off x="518160" y="1476204"/>
            <a:ext cx="5501640" cy="4870012"/>
          </a:xfrm>
        </p:spPr>
        <p:txBody>
          <a:bodyPr>
            <a:normAutofit/>
          </a:bodyPr>
          <a:lstStyle/>
          <a:p>
            <a:r>
              <a:rPr lang="en-US" sz="2000"/>
              <a:t>More modest growth in population – about 2.5%</a:t>
            </a:r>
          </a:p>
          <a:p>
            <a:r>
              <a:rPr lang="en-US" sz="2000"/>
              <a:t>Workforce has moved out of town – 53% commuting from other cities</a:t>
            </a:r>
          </a:p>
          <a:p>
            <a:r>
              <a:rPr lang="en-US" sz="2000"/>
              <a:t>Incomes have grown but disparities continue – housing costs, cost of living, wages</a:t>
            </a:r>
          </a:p>
          <a:p>
            <a:r>
              <a:rPr lang="en-US" sz="2000"/>
              <a:t>Business cost burden is high – taxes, building &amp; operation costs, tariffs, etc. – 49</a:t>
            </a:r>
            <a:r>
              <a:rPr lang="en-US" sz="2000" baseline="30000"/>
              <a:t>th</a:t>
            </a:r>
            <a:r>
              <a:rPr lang="en-US" sz="2000"/>
              <a:t> in nation</a:t>
            </a:r>
          </a:p>
          <a:p>
            <a:r>
              <a:rPr lang="en-US" sz="2000"/>
              <a:t>Oregon regulation is high – 47</a:t>
            </a:r>
            <a:r>
              <a:rPr lang="en-US" sz="2000" baseline="30000"/>
              <a:t>th</a:t>
            </a:r>
            <a:r>
              <a:rPr lang="en-US" sz="2000"/>
              <a:t> in nation</a:t>
            </a:r>
          </a:p>
          <a:p>
            <a:r>
              <a:rPr lang="en-US" sz="2000"/>
              <a:t>Although our net gain of business has been positive, we are seeing leakage</a:t>
            </a:r>
          </a:p>
          <a:p>
            <a:endParaRPr lang="en-US" sz="2000"/>
          </a:p>
        </p:txBody>
      </p:sp>
      <p:pic>
        <p:nvPicPr>
          <p:cNvPr id="1026" name="Picture 2" descr="waning traffic sign yellow warning traffic sign outdoor daytime against winding asphalt road bend ahead road sign stock pictures, royalty-free photos &amp; images">
            <a:extLst>
              <a:ext uri="{FF2B5EF4-FFF2-40B4-BE49-F238E27FC236}">
                <a16:creationId xmlns:a16="http://schemas.microsoft.com/office/drawing/2014/main" id="{4DB7189C-55F8-0E67-142C-DAA77E4F2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084" r="-2" b="-2"/>
          <a:stretch>
            <a:fillRect/>
          </a:stretch>
        </p:blipFill>
        <p:spPr bwMode="auto">
          <a:xfrm>
            <a:off x="6096000" y="1476204"/>
            <a:ext cx="5278016" cy="468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796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0319-04A0-B45C-39C6-DE0875D724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902687-7493-E86B-3029-2B1121D256D8}"/>
              </a:ext>
            </a:extLst>
          </p:cNvPr>
          <p:cNvSpPr>
            <a:spLocks noGrp="1"/>
          </p:cNvSpPr>
          <p:nvPr>
            <p:ph type="title"/>
          </p:nvPr>
        </p:nvSpPr>
        <p:spPr>
          <a:xfrm>
            <a:off x="518160" y="365125"/>
            <a:ext cx="11140440" cy="716915"/>
          </a:xfrm>
        </p:spPr>
        <p:txBody>
          <a:bodyPr anchor="b">
            <a:normAutofit/>
          </a:bodyPr>
          <a:lstStyle/>
          <a:p>
            <a:r>
              <a:rPr lang="en-US"/>
              <a:t>Economic Development Goals</a:t>
            </a:r>
          </a:p>
        </p:txBody>
      </p:sp>
      <p:pic>
        <p:nvPicPr>
          <p:cNvPr id="6" name="Content Placeholder 5">
            <a:extLst>
              <a:ext uri="{FF2B5EF4-FFF2-40B4-BE49-F238E27FC236}">
                <a16:creationId xmlns:a16="http://schemas.microsoft.com/office/drawing/2014/main" id="{F5EA1B07-7AA6-D9FA-3D31-5521F537974E}"/>
              </a:ext>
            </a:extLst>
          </p:cNvPr>
          <p:cNvPicPr>
            <a:picLocks noGrp="1" noChangeAspect="1"/>
          </p:cNvPicPr>
          <p:nvPr>
            <p:ph sz="half" idx="1"/>
          </p:nvPr>
        </p:nvPicPr>
        <p:blipFill>
          <a:blip r:embed="rId2"/>
          <a:stretch>
            <a:fillRect/>
          </a:stretch>
        </p:blipFill>
        <p:spPr>
          <a:xfrm>
            <a:off x="1464906" y="1233488"/>
            <a:ext cx="8245434" cy="5496956"/>
          </a:xfrm>
          <a:prstGeom prst="rect">
            <a:avLst/>
          </a:prstGeom>
        </p:spPr>
      </p:pic>
    </p:spTree>
    <p:extLst>
      <p:ext uri="{BB962C8B-B14F-4D97-AF65-F5344CB8AC3E}">
        <p14:creationId xmlns:p14="http://schemas.microsoft.com/office/powerpoint/2010/main" val="361911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D3D0-4372-AFF0-D84F-516134A792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192B64-5B1D-5189-EC63-E642200198A5}"/>
              </a:ext>
            </a:extLst>
          </p:cNvPr>
          <p:cNvSpPr>
            <a:spLocks noGrp="1"/>
          </p:cNvSpPr>
          <p:nvPr>
            <p:ph type="title"/>
          </p:nvPr>
        </p:nvSpPr>
        <p:spPr>
          <a:xfrm>
            <a:off x="518160" y="365125"/>
            <a:ext cx="11140440" cy="716915"/>
          </a:xfrm>
        </p:spPr>
        <p:txBody>
          <a:bodyPr anchor="b">
            <a:normAutofit/>
          </a:bodyPr>
          <a:lstStyle/>
          <a:p>
            <a:r>
              <a:rPr lang="en-US"/>
              <a:t>Strategies</a:t>
            </a:r>
          </a:p>
        </p:txBody>
      </p:sp>
      <p:sp>
        <p:nvSpPr>
          <p:cNvPr id="4" name="Content Placeholder 3">
            <a:extLst>
              <a:ext uri="{FF2B5EF4-FFF2-40B4-BE49-F238E27FC236}">
                <a16:creationId xmlns:a16="http://schemas.microsoft.com/office/drawing/2014/main" id="{4C1B496D-80AB-3B8E-4D5A-B8DF5425C589}"/>
              </a:ext>
            </a:extLst>
          </p:cNvPr>
          <p:cNvSpPr>
            <a:spLocks noGrp="1"/>
          </p:cNvSpPr>
          <p:nvPr>
            <p:ph idx="1"/>
          </p:nvPr>
        </p:nvSpPr>
        <p:spPr>
          <a:xfrm>
            <a:off x="4758613" y="1175657"/>
            <a:ext cx="6899988" cy="5486399"/>
          </a:xfrm>
        </p:spPr>
        <p:txBody>
          <a:bodyPr>
            <a:normAutofit fontScale="32500" lnSpcReduction="20000"/>
          </a:bodyPr>
          <a:lstStyle/>
          <a:p>
            <a:pPr marL="0" lvl="0" indent="0">
              <a:buNone/>
            </a:pPr>
            <a:r>
              <a:rPr lang="en-US" sz="5500" b="1"/>
              <a:t>RETAIN, GROW, RECRUIT BUSINESS </a:t>
            </a:r>
          </a:p>
          <a:p>
            <a:r>
              <a:rPr lang="en-US" sz="6200"/>
              <a:t>Develop &amp; Implement a Business Retention Plan</a:t>
            </a:r>
          </a:p>
          <a:p>
            <a:r>
              <a:rPr lang="en-US" sz="6200"/>
              <a:t>Implement small business support programs</a:t>
            </a:r>
          </a:p>
          <a:p>
            <a:r>
              <a:rPr lang="en-US" sz="6200"/>
              <a:t>Leverage new state economic development programs and incentives </a:t>
            </a:r>
          </a:p>
          <a:p>
            <a:r>
              <a:rPr lang="en-US" sz="6200"/>
              <a:t>Continue to improve customer service and permit timelines</a:t>
            </a:r>
          </a:p>
          <a:p>
            <a:pPr marL="0" indent="0">
              <a:buNone/>
            </a:pPr>
            <a:r>
              <a:rPr lang="en-US" sz="4600"/>
              <a:t> </a:t>
            </a:r>
          </a:p>
          <a:p>
            <a:pPr marL="0" lvl="0" indent="0">
              <a:buNone/>
            </a:pPr>
            <a:r>
              <a:rPr lang="en-US" sz="5500" b="1"/>
              <a:t>BUILD RESILIENCY </a:t>
            </a:r>
          </a:p>
          <a:p>
            <a:r>
              <a:rPr lang="en-US" sz="6200"/>
              <a:t>Economic, natural and workforce impact strategies</a:t>
            </a:r>
          </a:p>
          <a:p>
            <a:pPr marL="0" indent="0">
              <a:buNone/>
            </a:pPr>
            <a:r>
              <a:rPr lang="en-US" sz="4600"/>
              <a:t> </a:t>
            </a:r>
          </a:p>
          <a:p>
            <a:pPr marL="0" lvl="0" indent="0">
              <a:buNone/>
            </a:pPr>
            <a:r>
              <a:rPr lang="en-US" sz="5500" b="1"/>
              <a:t>ENABLE INCLUSIVE PROSPERITY </a:t>
            </a:r>
          </a:p>
          <a:p>
            <a:r>
              <a:rPr lang="en-US" sz="6200"/>
              <a:t>Create more attainable housing </a:t>
            </a:r>
          </a:p>
          <a:p>
            <a:r>
              <a:rPr lang="en-US" sz="6200"/>
              <a:t>Enable wage growth through upward mobility for the workforce </a:t>
            </a:r>
          </a:p>
          <a:p>
            <a:r>
              <a:rPr lang="en-US" sz="6200"/>
              <a:t>Ensure more opportunities for small and under-represented businesses</a:t>
            </a:r>
          </a:p>
          <a:p>
            <a:pPr marL="0" indent="0">
              <a:buNone/>
            </a:pPr>
            <a:r>
              <a:rPr lang="en-US" sz="6200"/>
              <a:t> </a:t>
            </a:r>
          </a:p>
          <a:p>
            <a:pPr lvl="0">
              <a:buNone/>
            </a:pPr>
            <a:endParaRPr lang="en-US" sz="1500"/>
          </a:p>
        </p:txBody>
      </p:sp>
      <p:sp>
        <p:nvSpPr>
          <p:cNvPr id="3" name="TextBox 2">
            <a:extLst>
              <a:ext uri="{FF2B5EF4-FFF2-40B4-BE49-F238E27FC236}">
                <a16:creationId xmlns:a16="http://schemas.microsoft.com/office/drawing/2014/main" id="{BC6D2BBE-9600-83E4-53D3-F4054C29F081}"/>
              </a:ext>
            </a:extLst>
          </p:cNvPr>
          <p:cNvSpPr txBox="1"/>
          <p:nvPr/>
        </p:nvSpPr>
        <p:spPr>
          <a:xfrm>
            <a:off x="1050470" y="1397675"/>
            <a:ext cx="2901043" cy="1200329"/>
          </a:xfrm>
          <a:prstGeom prst="rect">
            <a:avLst/>
          </a:prstGeom>
          <a:noFill/>
        </p:spPr>
        <p:txBody>
          <a:bodyPr wrap="square" rtlCol="0">
            <a:spAutoFit/>
          </a:bodyPr>
          <a:lstStyle/>
          <a:p>
            <a:r>
              <a:rPr lang="en-US">
                <a:solidFill>
                  <a:schemeClr val="bg2"/>
                </a:solidFill>
              </a:rPr>
              <a:t>“Delays in the workflow on top of the high cost of land creates real problems…”</a:t>
            </a:r>
          </a:p>
        </p:txBody>
      </p:sp>
      <p:sp>
        <p:nvSpPr>
          <p:cNvPr id="5" name="TextBox 4">
            <a:extLst>
              <a:ext uri="{FF2B5EF4-FFF2-40B4-BE49-F238E27FC236}">
                <a16:creationId xmlns:a16="http://schemas.microsoft.com/office/drawing/2014/main" id="{16E8CE4E-5D4C-07C2-B005-891C23DEBE80}"/>
              </a:ext>
            </a:extLst>
          </p:cNvPr>
          <p:cNvSpPr txBox="1"/>
          <p:nvPr/>
        </p:nvSpPr>
        <p:spPr>
          <a:xfrm>
            <a:off x="1050471" y="4998498"/>
            <a:ext cx="2623458" cy="923330"/>
          </a:xfrm>
          <a:prstGeom prst="rect">
            <a:avLst/>
          </a:prstGeom>
          <a:noFill/>
        </p:spPr>
        <p:txBody>
          <a:bodyPr wrap="square" rtlCol="0">
            <a:spAutoFit/>
          </a:bodyPr>
          <a:lstStyle/>
          <a:p>
            <a:r>
              <a:rPr lang="en-US">
                <a:solidFill>
                  <a:schemeClr val="bg2"/>
                </a:solidFill>
              </a:rPr>
              <a:t>“We need more housing affordability to attract quality workers.”</a:t>
            </a:r>
          </a:p>
        </p:txBody>
      </p:sp>
      <p:sp>
        <p:nvSpPr>
          <p:cNvPr id="6" name="TextBox 5">
            <a:extLst>
              <a:ext uri="{FF2B5EF4-FFF2-40B4-BE49-F238E27FC236}">
                <a16:creationId xmlns:a16="http://schemas.microsoft.com/office/drawing/2014/main" id="{5108337C-FD36-EE0E-85AF-BC0EC7C788B3}"/>
              </a:ext>
            </a:extLst>
          </p:cNvPr>
          <p:cNvSpPr txBox="1"/>
          <p:nvPr/>
        </p:nvSpPr>
        <p:spPr>
          <a:xfrm>
            <a:off x="1050470" y="2913639"/>
            <a:ext cx="3080658" cy="1754326"/>
          </a:xfrm>
          <a:prstGeom prst="rect">
            <a:avLst/>
          </a:prstGeom>
          <a:noFill/>
        </p:spPr>
        <p:txBody>
          <a:bodyPr wrap="square" rtlCol="0">
            <a:spAutoFit/>
          </a:bodyPr>
          <a:lstStyle/>
          <a:p>
            <a:r>
              <a:rPr lang="en-US">
                <a:solidFill>
                  <a:schemeClr val="bg2"/>
                </a:solidFill>
              </a:rPr>
              <a:t>“AI, speed and analysis, intellectual efficiencies, tariffs, aging workforce, increased healthcare costs are all direct impacts to our business.”</a:t>
            </a:r>
          </a:p>
        </p:txBody>
      </p:sp>
    </p:spTree>
    <p:extLst>
      <p:ext uri="{BB962C8B-B14F-4D97-AF65-F5344CB8AC3E}">
        <p14:creationId xmlns:p14="http://schemas.microsoft.com/office/powerpoint/2010/main" val="3922544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E83C1-DAB8-1E56-1131-492648594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CC5A7-7702-2DEB-0C87-D7AD21EFA308}"/>
              </a:ext>
            </a:extLst>
          </p:cNvPr>
          <p:cNvSpPr>
            <a:spLocks noGrp="1"/>
          </p:cNvSpPr>
          <p:nvPr>
            <p:ph type="title"/>
          </p:nvPr>
        </p:nvSpPr>
        <p:spPr>
          <a:xfrm>
            <a:off x="518160" y="365125"/>
            <a:ext cx="11140440" cy="716915"/>
          </a:xfrm>
        </p:spPr>
        <p:txBody>
          <a:bodyPr anchor="b">
            <a:normAutofit/>
          </a:bodyPr>
          <a:lstStyle/>
          <a:p>
            <a:r>
              <a:rPr lang="en-US"/>
              <a:t>Strategies</a:t>
            </a:r>
          </a:p>
        </p:txBody>
      </p:sp>
      <p:sp>
        <p:nvSpPr>
          <p:cNvPr id="4" name="Content Placeholder 3">
            <a:extLst>
              <a:ext uri="{FF2B5EF4-FFF2-40B4-BE49-F238E27FC236}">
                <a16:creationId xmlns:a16="http://schemas.microsoft.com/office/drawing/2014/main" id="{8C990F4C-3FC5-39CF-23C9-C942D47100BA}"/>
              </a:ext>
            </a:extLst>
          </p:cNvPr>
          <p:cNvSpPr>
            <a:spLocks noGrp="1"/>
          </p:cNvSpPr>
          <p:nvPr>
            <p:ph idx="1"/>
          </p:nvPr>
        </p:nvSpPr>
        <p:spPr>
          <a:xfrm>
            <a:off x="4831087" y="1234458"/>
            <a:ext cx="6827513" cy="4861542"/>
          </a:xfrm>
        </p:spPr>
        <p:txBody>
          <a:bodyPr>
            <a:normAutofit/>
          </a:bodyPr>
          <a:lstStyle/>
          <a:p>
            <a:pPr marL="0" lvl="0" indent="0">
              <a:buNone/>
            </a:pPr>
            <a:r>
              <a:rPr lang="en-US" sz="2200" b="1">
                <a:solidFill>
                  <a:schemeClr val="tx1"/>
                </a:solidFill>
              </a:rPr>
              <a:t>PLAN FOR GROWTH</a:t>
            </a:r>
          </a:p>
          <a:p>
            <a:r>
              <a:rPr lang="en-US" sz="2000">
                <a:solidFill>
                  <a:schemeClr val="tx1"/>
                </a:solidFill>
              </a:rPr>
              <a:t>Include future economic needs in long-range planning, including commercial, industrial and micro-commercial uses, infrastructure, and connected job centers</a:t>
            </a:r>
          </a:p>
          <a:p>
            <a:pPr marL="0" indent="0">
              <a:buNone/>
            </a:pPr>
            <a:r>
              <a:rPr lang="en-US" sz="2200">
                <a:solidFill>
                  <a:schemeClr val="tx1"/>
                </a:solidFill>
              </a:rPr>
              <a:t> </a:t>
            </a:r>
          </a:p>
          <a:p>
            <a:pPr marL="0" lvl="0" indent="0">
              <a:buNone/>
            </a:pPr>
            <a:r>
              <a:rPr lang="en-US" sz="2200" b="1">
                <a:solidFill>
                  <a:schemeClr val="tx1"/>
                </a:solidFill>
              </a:rPr>
              <a:t>LEVERAGE, BUILD &amp; SUPPORT URBAN RENEWAL </a:t>
            </a:r>
          </a:p>
          <a:p>
            <a:r>
              <a:rPr lang="en-US" sz="2000">
                <a:solidFill>
                  <a:schemeClr val="tx1"/>
                </a:solidFill>
              </a:rPr>
              <a:t>Implement the BURA Investment Strategy for three urban renewal areas and TIF’s</a:t>
            </a:r>
          </a:p>
          <a:p>
            <a:r>
              <a:rPr lang="en-US" sz="2000">
                <a:solidFill>
                  <a:schemeClr val="tx1"/>
                </a:solidFill>
              </a:rPr>
              <a:t>Develop a plan for city properties</a:t>
            </a:r>
          </a:p>
          <a:p>
            <a:r>
              <a:rPr lang="en-US" sz="2000">
                <a:solidFill>
                  <a:schemeClr val="tx1"/>
                </a:solidFill>
              </a:rPr>
              <a:t>Explore public/private partnerships for urban renewal projects</a:t>
            </a:r>
          </a:p>
          <a:p>
            <a:pPr marL="0" indent="0">
              <a:buNone/>
            </a:pPr>
            <a:endParaRPr lang="en-US" sz="2200">
              <a:solidFill>
                <a:schemeClr val="tx1"/>
              </a:solidFill>
            </a:endParaRPr>
          </a:p>
          <a:p>
            <a:pPr lvl="0">
              <a:buNone/>
            </a:pPr>
            <a:endParaRPr lang="en-US" sz="2200"/>
          </a:p>
        </p:txBody>
      </p:sp>
      <p:sp>
        <p:nvSpPr>
          <p:cNvPr id="3" name="TextBox 2">
            <a:extLst>
              <a:ext uri="{FF2B5EF4-FFF2-40B4-BE49-F238E27FC236}">
                <a16:creationId xmlns:a16="http://schemas.microsoft.com/office/drawing/2014/main" id="{9AF822DC-AB91-E20E-9B11-149CFF86FA24}"/>
              </a:ext>
            </a:extLst>
          </p:cNvPr>
          <p:cNvSpPr txBox="1"/>
          <p:nvPr/>
        </p:nvSpPr>
        <p:spPr>
          <a:xfrm>
            <a:off x="718457" y="1378677"/>
            <a:ext cx="3276600" cy="2031325"/>
          </a:xfrm>
          <a:prstGeom prst="rect">
            <a:avLst/>
          </a:prstGeom>
          <a:noFill/>
        </p:spPr>
        <p:txBody>
          <a:bodyPr wrap="square" rtlCol="0">
            <a:spAutoFit/>
          </a:bodyPr>
          <a:lstStyle/>
          <a:p>
            <a:r>
              <a:rPr lang="en-US">
                <a:solidFill>
                  <a:schemeClr val="bg2"/>
                </a:solidFill>
              </a:rPr>
              <a:t>“We are incredibly excited to see the City take more of a direct role in strategic planning for economic development. We need a shared vision that is specific to Bend…”</a:t>
            </a:r>
          </a:p>
        </p:txBody>
      </p:sp>
      <p:sp>
        <p:nvSpPr>
          <p:cNvPr id="5" name="TextBox 4">
            <a:extLst>
              <a:ext uri="{FF2B5EF4-FFF2-40B4-BE49-F238E27FC236}">
                <a16:creationId xmlns:a16="http://schemas.microsoft.com/office/drawing/2014/main" id="{B7A2CAAF-2026-7B84-2D68-C4D37FCAFD0A}"/>
              </a:ext>
            </a:extLst>
          </p:cNvPr>
          <p:cNvSpPr txBox="1"/>
          <p:nvPr/>
        </p:nvSpPr>
        <p:spPr>
          <a:xfrm>
            <a:off x="718458" y="3795857"/>
            <a:ext cx="3276599" cy="1754326"/>
          </a:xfrm>
          <a:prstGeom prst="rect">
            <a:avLst/>
          </a:prstGeom>
          <a:noFill/>
        </p:spPr>
        <p:txBody>
          <a:bodyPr wrap="square" rtlCol="0">
            <a:spAutoFit/>
          </a:bodyPr>
          <a:lstStyle/>
          <a:p>
            <a:r>
              <a:rPr lang="en-US">
                <a:solidFill>
                  <a:schemeClr val="bg2"/>
                </a:solidFill>
              </a:rPr>
              <a:t>“Private money follows public money. We need the Central District of Bend to be invested in by the City to meet the vision that our community has expressed…”</a:t>
            </a:r>
          </a:p>
        </p:txBody>
      </p:sp>
    </p:spTree>
    <p:extLst>
      <p:ext uri="{BB962C8B-B14F-4D97-AF65-F5344CB8AC3E}">
        <p14:creationId xmlns:p14="http://schemas.microsoft.com/office/powerpoint/2010/main" val="976889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903EA-B0B0-DBF9-4404-B654CAD8942B}"/>
              </a:ext>
            </a:extLst>
          </p:cNvPr>
          <p:cNvSpPr>
            <a:spLocks noGrp="1"/>
          </p:cNvSpPr>
          <p:nvPr>
            <p:ph type="title"/>
          </p:nvPr>
        </p:nvSpPr>
        <p:spPr/>
        <p:txBody>
          <a:bodyPr/>
          <a:lstStyle/>
          <a:p>
            <a:r>
              <a:rPr lang="en-US"/>
              <a:t>City of Bend Economic Development Delivery</a:t>
            </a:r>
          </a:p>
        </p:txBody>
      </p:sp>
      <p:graphicFrame>
        <p:nvGraphicFramePr>
          <p:cNvPr id="4" name="Content Placeholder 9">
            <a:extLst>
              <a:ext uri="{FF2B5EF4-FFF2-40B4-BE49-F238E27FC236}">
                <a16:creationId xmlns:a16="http://schemas.microsoft.com/office/drawing/2014/main" id="{CF81591D-6E04-DA89-7070-47DE64939190}"/>
              </a:ext>
            </a:extLst>
          </p:cNvPr>
          <p:cNvGraphicFramePr>
            <a:graphicFrameLocks noGrp="1"/>
          </p:cNvGraphicFramePr>
          <p:nvPr>
            <p:ph sz="half" idx="1"/>
          </p:nvPr>
        </p:nvGraphicFramePr>
        <p:xfrm>
          <a:off x="529431" y="1438761"/>
          <a:ext cx="11133137" cy="4824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blue text on a black background&#10;&#10;AI-generated content may be incorrect.">
            <a:extLst>
              <a:ext uri="{FF2B5EF4-FFF2-40B4-BE49-F238E27FC236}">
                <a16:creationId xmlns:a16="http://schemas.microsoft.com/office/drawing/2014/main" id="{28098047-16AE-303C-F14F-9138923AA08E}"/>
              </a:ext>
            </a:extLst>
          </p:cNvPr>
          <p:cNvPicPr>
            <a:picLocks noChangeAspect="1"/>
          </p:cNvPicPr>
          <p:nvPr/>
        </p:nvPicPr>
        <p:blipFill>
          <a:blip r:embed="rId7"/>
          <a:stretch>
            <a:fillRect/>
          </a:stretch>
        </p:blipFill>
        <p:spPr>
          <a:xfrm>
            <a:off x="2417763" y="2537927"/>
            <a:ext cx="1709474" cy="636582"/>
          </a:xfrm>
          <a:prstGeom prst="rect">
            <a:avLst/>
          </a:prstGeom>
        </p:spPr>
      </p:pic>
    </p:spTree>
    <p:extLst>
      <p:ext uri="{BB962C8B-B14F-4D97-AF65-F5344CB8AC3E}">
        <p14:creationId xmlns:p14="http://schemas.microsoft.com/office/powerpoint/2010/main" val="1928332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A5CBD-5638-2167-AEC9-07A0B1C4D71D}"/>
              </a:ext>
            </a:extLst>
          </p:cNvPr>
          <p:cNvSpPr>
            <a:spLocks noGrp="1"/>
          </p:cNvSpPr>
          <p:nvPr>
            <p:ph type="title"/>
          </p:nvPr>
        </p:nvSpPr>
        <p:spPr/>
        <p:txBody>
          <a:bodyPr/>
          <a:lstStyle/>
          <a:p>
            <a:r>
              <a:rPr lang="en-US"/>
              <a:t>Monitoring Bend’s Economy</a:t>
            </a:r>
          </a:p>
        </p:txBody>
      </p:sp>
      <p:graphicFrame>
        <p:nvGraphicFramePr>
          <p:cNvPr id="4" name="Content Placeholder 3">
            <a:extLst>
              <a:ext uri="{FF2B5EF4-FFF2-40B4-BE49-F238E27FC236}">
                <a16:creationId xmlns:a16="http://schemas.microsoft.com/office/drawing/2014/main" id="{4007A786-85B0-94E2-4A7B-DB5B36131A91}"/>
              </a:ext>
            </a:extLst>
          </p:cNvPr>
          <p:cNvGraphicFramePr>
            <a:graphicFrameLocks noGrp="1"/>
          </p:cNvGraphicFramePr>
          <p:nvPr>
            <p:ph sz="half" idx="1"/>
          </p:nvPr>
        </p:nvGraphicFramePr>
        <p:xfrm>
          <a:off x="1035558" y="1275588"/>
          <a:ext cx="9601200" cy="4881944"/>
        </p:xfrm>
        <a:graphic>
          <a:graphicData uri="http://schemas.openxmlformats.org/drawingml/2006/table">
            <a:tbl>
              <a:tblPr firstRow="1" firstCol="1" bandRow="1">
                <a:tableStyleId>{5C22544A-7EE6-4342-B048-85BDC9FD1C3A}</a:tableStyleId>
              </a:tblPr>
              <a:tblGrid>
                <a:gridCol w="2519708">
                  <a:extLst>
                    <a:ext uri="{9D8B030D-6E8A-4147-A177-3AD203B41FA5}">
                      <a16:colId xmlns:a16="http://schemas.microsoft.com/office/drawing/2014/main" val="1664837156"/>
                    </a:ext>
                  </a:extLst>
                </a:gridCol>
                <a:gridCol w="7081492">
                  <a:extLst>
                    <a:ext uri="{9D8B030D-6E8A-4147-A177-3AD203B41FA5}">
                      <a16:colId xmlns:a16="http://schemas.microsoft.com/office/drawing/2014/main" val="3361166820"/>
                    </a:ext>
                  </a:extLst>
                </a:gridCol>
              </a:tblGrid>
              <a:tr h="1230392">
                <a:tc>
                  <a:txBody>
                    <a:bodyPr/>
                    <a:lstStyle/>
                    <a:p>
                      <a:pPr marL="0" marR="0">
                        <a:spcBef>
                          <a:spcPts val="600"/>
                        </a:spcBef>
                        <a:buNone/>
                      </a:pPr>
                      <a:r>
                        <a:rPr lang="en-US" sz="2400" kern="100" dirty="0">
                          <a:effectLst/>
                        </a:rPr>
                        <a:t>Economic Output</a:t>
                      </a:r>
                      <a:endParaRPr lang="en-US" sz="2400" kern="100" dirty="0">
                        <a:solidFill>
                          <a:srgbClr val="002B3D"/>
                        </a:solidFill>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600"/>
                        </a:spcBef>
                        <a:buNone/>
                      </a:pPr>
                      <a:r>
                        <a:rPr lang="en-US" sz="2000" b="0" kern="100">
                          <a:solidFill>
                            <a:srgbClr val="002B3D"/>
                          </a:solidFill>
                          <a:effectLst/>
                          <a:latin typeface="Segoe UI" panose="020B0502040204020203" pitchFamily="34" charset="0"/>
                          <a:ea typeface="Segoe UI" panose="020B0502040204020203" pitchFamily="34" charset="0"/>
                          <a:cs typeface="Times New Roman" panose="02020603050405020304" pitchFamily="18" charset="0"/>
                        </a:rPr>
                        <a:t>GDP, tourism occupancy, tourism taxes, total assessed value growth</a:t>
                      </a:r>
                    </a:p>
                  </a:txBody>
                  <a:tcPr marL="68580" marR="68580" marT="0" marB="0"/>
                </a:tc>
                <a:extLst>
                  <a:ext uri="{0D108BD9-81ED-4DB2-BD59-A6C34878D82A}">
                    <a16:rowId xmlns:a16="http://schemas.microsoft.com/office/drawing/2014/main" val="3167073579"/>
                  </a:ext>
                </a:extLst>
              </a:tr>
              <a:tr h="1230392">
                <a:tc>
                  <a:txBody>
                    <a:bodyPr/>
                    <a:lstStyle/>
                    <a:p>
                      <a:pPr marL="0" marR="0">
                        <a:spcBef>
                          <a:spcPts val="600"/>
                        </a:spcBef>
                        <a:buNone/>
                      </a:pPr>
                      <a:r>
                        <a:rPr lang="en-US" sz="2400" kern="100" dirty="0">
                          <a:effectLst/>
                        </a:rPr>
                        <a:t>Business Development &amp; Investment</a:t>
                      </a:r>
                      <a:endParaRPr lang="en-US" sz="2400" kern="100" dirty="0">
                        <a:solidFill>
                          <a:srgbClr val="002B3D"/>
                        </a:solidFill>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600"/>
                        </a:spcBef>
                        <a:buNone/>
                      </a:pPr>
                      <a:r>
                        <a:rPr lang="en-US" sz="2000" kern="100">
                          <a:effectLst/>
                        </a:rPr>
                        <a:t>New business licenses, new business utility accounts, total value of permits, new business growth, real estate vacancy rates</a:t>
                      </a:r>
                      <a:endParaRPr lang="en-US" sz="2000" kern="100">
                        <a:solidFill>
                          <a:srgbClr val="002B3D"/>
                        </a:solidFill>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2979278"/>
                  </a:ext>
                </a:extLst>
              </a:tr>
              <a:tr h="882587">
                <a:tc>
                  <a:txBody>
                    <a:bodyPr/>
                    <a:lstStyle/>
                    <a:p>
                      <a:pPr marL="0" marR="0">
                        <a:spcBef>
                          <a:spcPts val="600"/>
                        </a:spcBef>
                        <a:buNone/>
                      </a:pPr>
                      <a:r>
                        <a:rPr lang="en-US" sz="2400" kern="100" dirty="0">
                          <a:effectLst/>
                        </a:rPr>
                        <a:t>Inclusive Workforce Prosperity</a:t>
                      </a:r>
                      <a:endParaRPr lang="en-US" sz="2400" kern="100" dirty="0">
                        <a:solidFill>
                          <a:srgbClr val="002B3D"/>
                        </a:solidFill>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600"/>
                        </a:spcBef>
                        <a:buNone/>
                      </a:pPr>
                      <a:r>
                        <a:rPr lang="en-US" sz="2000" kern="100">
                          <a:solidFill>
                            <a:srgbClr val="002B3D"/>
                          </a:solidFill>
                          <a:effectLst/>
                          <a:latin typeface="Segoe UI" panose="020B0502040204020203" pitchFamily="34" charset="0"/>
                          <a:ea typeface="Segoe UI" panose="020B0502040204020203" pitchFamily="34" charset="0"/>
                          <a:cs typeface="Times New Roman" panose="02020603050405020304" pitchFamily="18" charset="0"/>
                        </a:rPr>
                        <a:t>Income growth comparison, Gini index, house affordability ratio</a:t>
                      </a:r>
                    </a:p>
                  </a:txBody>
                  <a:tcPr marL="68580" marR="68580" marT="0" marB="0"/>
                </a:tc>
                <a:extLst>
                  <a:ext uri="{0D108BD9-81ED-4DB2-BD59-A6C34878D82A}">
                    <a16:rowId xmlns:a16="http://schemas.microsoft.com/office/drawing/2014/main" val="2809692234"/>
                  </a:ext>
                </a:extLst>
              </a:tr>
              <a:tr h="1323880">
                <a:tc>
                  <a:txBody>
                    <a:bodyPr/>
                    <a:lstStyle/>
                    <a:p>
                      <a:pPr marL="0" marR="0">
                        <a:spcBef>
                          <a:spcPts val="600"/>
                        </a:spcBef>
                        <a:buNone/>
                      </a:pPr>
                      <a:r>
                        <a:rPr lang="en-US" sz="2400" kern="100" dirty="0">
                          <a:effectLst/>
                        </a:rPr>
                        <a:t>Labor &amp; Workforce</a:t>
                      </a:r>
                      <a:endParaRPr lang="en-US" sz="2400" kern="100" dirty="0">
                        <a:solidFill>
                          <a:srgbClr val="002B3D"/>
                        </a:solidFill>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spcBef>
                          <a:spcPts val="600"/>
                        </a:spcBef>
                        <a:buNone/>
                      </a:pPr>
                      <a:r>
                        <a:rPr lang="en-US" sz="2000" kern="100" dirty="0">
                          <a:solidFill>
                            <a:srgbClr val="002B3D"/>
                          </a:solidFill>
                          <a:effectLst/>
                          <a:latin typeface="Segoe UI" panose="020B0502040204020203" pitchFamily="34" charset="0"/>
                          <a:ea typeface="Segoe UI" panose="020B0502040204020203" pitchFamily="34" charset="0"/>
                          <a:cs typeface="Times New Roman" panose="02020603050405020304" pitchFamily="18" charset="0"/>
                        </a:rPr>
                        <a:t>Employment growth, labor force participation rate, unemployment rate, wage growth </a:t>
                      </a:r>
                    </a:p>
                  </a:txBody>
                  <a:tcPr marL="68580" marR="68580" marT="0" marB="0"/>
                </a:tc>
                <a:extLst>
                  <a:ext uri="{0D108BD9-81ED-4DB2-BD59-A6C34878D82A}">
                    <a16:rowId xmlns:a16="http://schemas.microsoft.com/office/drawing/2014/main" val="2019209081"/>
                  </a:ext>
                </a:extLst>
              </a:tr>
            </a:tbl>
          </a:graphicData>
        </a:graphic>
      </p:graphicFrame>
    </p:spTree>
    <p:extLst>
      <p:ext uri="{BB962C8B-B14F-4D97-AF65-F5344CB8AC3E}">
        <p14:creationId xmlns:p14="http://schemas.microsoft.com/office/powerpoint/2010/main" val="921194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E80F8-4070-3BF7-2C34-C9815CD4FBDE}"/>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32830B15-6B62-0E17-AC6A-2108D9FDC751}"/>
              </a:ext>
            </a:extLst>
          </p:cNvPr>
          <p:cNvSpPr>
            <a:spLocks noGrp="1"/>
          </p:cNvSpPr>
          <p:nvPr>
            <p:ph type="title"/>
          </p:nvPr>
        </p:nvSpPr>
        <p:spPr/>
        <p:txBody>
          <a:bodyPr/>
          <a:lstStyle/>
          <a:p>
            <a:r>
              <a:rPr lang="en-US">
                <a:solidFill>
                  <a:srgbClr val="002B3E"/>
                </a:solidFill>
                <a:latin typeface="Segoe UI"/>
                <a:cs typeface="Arial"/>
              </a:rPr>
              <a:t>City Economic Development 2025-2027 Timeline</a:t>
            </a:r>
          </a:p>
        </p:txBody>
      </p:sp>
      <p:sp>
        <p:nvSpPr>
          <p:cNvPr id="2" name="Oval 1">
            <a:extLst>
              <a:ext uri="{FF2B5EF4-FFF2-40B4-BE49-F238E27FC236}">
                <a16:creationId xmlns:a16="http://schemas.microsoft.com/office/drawing/2014/main" id="{2ECA2A27-7DD2-AC9B-9F73-C5ED3B03D249}"/>
              </a:ext>
            </a:extLst>
          </p:cNvPr>
          <p:cNvSpPr/>
          <p:nvPr/>
        </p:nvSpPr>
        <p:spPr>
          <a:xfrm>
            <a:off x="589343" y="3326820"/>
            <a:ext cx="1002665" cy="1002665"/>
          </a:xfrm>
          <a:prstGeom prst="ellipse">
            <a:avLst/>
          </a:prstGeom>
          <a:solidFill>
            <a:srgbClr val="589A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Mar</a:t>
            </a:r>
          </a:p>
        </p:txBody>
      </p:sp>
      <p:cxnSp>
        <p:nvCxnSpPr>
          <p:cNvPr id="11" name="Straight Arrow Connector 10">
            <a:extLst>
              <a:ext uri="{FF2B5EF4-FFF2-40B4-BE49-F238E27FC236}">
                <a16:creationId xmlns:a16="http://schemas.microsoft.com/office/drawing/2014/main" id="{3B109362-70EC-820E-C899-BBF165AE7834}"/>
              </a:ext>
              <a:ext uri="{C183D7F6-B498-43B3-948B-1728B52AA6E4}">
                <adec:decorative xmlns:adec="http://schemas.microsoft.com/office/drawing/2017/decorative" val="1"/>
              </a:ext>
            </a:extLst>
          </p:cNvPr>
          <p:cNvCxnSpPr>
            <a:cxnSpLocks/>
          </p:cNvCxnSpPr>
          <p:nvPr/>
        </p:nvCxnSpPr>
        <p:spPr>
          <a:xfrm>
            <a:off x="1601629" y="3903567"/>
            <a:ext cx="9069184" cy="25326"/>
          </a:xfrm>
          <a:prstGeom prst="straightConnector1">
            <a:avLst/>
          </a:prstGeom>
          <a:ln w="53975">
            <a:solidFill>
              <a:srgbClr val="589AB1"/>
            </a:solidFill>
            <a:tailEnd type="ova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2AC933A8-D0C0-5018-E1E6-F41C58FCF8B7}"/>
              </a:ext>
            </a:extLst>
          </p:cNvPr>
          <p:cNvSpPr/>
          <p:nvPr/>
        </p:nvSpPr>
        <p:spPr>
          <a:xfrm>
            <a:off x="3707824" y="3440534"/>
            <a:ext cx="1002665" cy="1002665"/>
          </a:xfrm>
          <a:prstGeom prst="ellipse">
            <a:avLst/>
          </a:prstGeom>
          <a:solidFill>
            <a:srgbClr val="589A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June</a:t>
            </a:r>
          </a:p>
        </p:txBody>
      </p:sp>
      <p:sp>
        <p:nvSpPr>
          <p:cNvPr id="4" name="Oval 3">
            <a:extLst>
              <a:ext uri="{FF2B5EF4-FFF2-40B4-BE49-F238E27FC236}">
                <a16:creationId xmlns:a16="http://schemas.microsoft.com/office/drawing/2014/main" id="{F8D4989C-5FEF-6F30-6051-26C2A6710355}"/>
              </a:ext>
            </a:extLst>
          </p:cNvPr>
          <p:cNvSpPr/>
          <p:nvPr/>
        </p:nvSpPr>
        <p:spPr>
          <a:xfrm>
            <a:off x="5314986" y="3227647"/>
            <a:ext cx="1002665" cy="1002665"/>
          </a:xfrm>
          <a:prstGeom prst="ellipse">
            <a:avLst/>
          </a:prstGeom>
          <a:solidFill>
            <a:srgbClr val="589A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July</a:t>
            </a:r>
          </a:p>
        </p:txBody>
      </p:sp>
      <p:sp>
        <p:nvSpPr>
          <p:cNvPr id="6" name="Oval 5">
            <a:extLst>
              <a:ext uri="{FF2B5EF4-FFF2-40B4-BE49-F238E27FC236}">
                <a16:creationId xmlns:a16="http://schemas.microsoft.com/office/drawing/2014/main" id="{012D9A89-F19E-A799-B715-9AE948F1DCD7}"/>
              </a:ext>
            </a:extLst>
          </p:cNvPr>
          <p:cNvSpPr/>
          <p:nvPr/>
        </p:nvSpPr>
        <p:spPr>
          <a:xfrm>
            <a:off x="7434320" y="3475346"/>
            <a:ext cx="1002665" cy="1002665"/>
          </a:xfrm>
          <a:prstGeom prst="ellipse">
            <a:avLst/>
          </a:prstGeom>
          <a:solidFill>
            <a:srgbClr val="589A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Nov</a:t>
            </a:r>
          </a:p>
        </p:txBody>
      </p:sp>
      <p:cxnSp>
        <p:nvCxnSpPr>
          <p:cNvPr id="14" name="Straight Connector 13">
            <a:extLst>
              <a:ext uri="{FF2B5EF4-FFF2-40B4-BE49-F238E27FC236}">
                <a16:creationId xmlns:a16="http://schemas.microsoft.com/office/drawing/2014/main" id="{EEDAD70F-ACD2-2C38-6AD4-FB12D1A7D141}"/>
              </a:ext>
              <a:ext uri="{C183D7F6-B498-43B3-948B-1728B52AA6E4}">
                <adec:decorative xmlns:adec="http://schemas.microsoft.com/office/drawing/2017/decorative" val="1"/>
              </a:ext>
            </a:extLst>
          </p:cNvPr>
          <p:cNvCxnSpPr>
            <a:cxnSpLocks/>
          </p:cNvCxnSpPr>
          <p:nvPr/>
        </p:nvCxnSpPr>
        <p:spPr>
          <a:xfrm flipV="1">
            <a:off x="2372195" y="3204121"/>
            <a:ext cx="0" cy="669777"/>
          </a:xfrm>
          <a:prstGeom prst="line">
            <a:avLst/>
          </a:prstGeom>
          <a:ln w="31750">
            <a:solidFill>
              <a:srgbClr val="589AB1"/>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50386AB-78CE-7638-DF0A-1B2AEB500CDF}"/>
              </a:ext>
            </a:extLst>
          </p:cNvPr>
          <p:cNvSpPr txBox="1"/>
          <p:nvPr/>
        </p:nvSpPr>
        <p:spPr>
          <a:xfrm>
            <a:off x="518160" y="1436991"/>
            <a:ext cx="2645622" cy="646331"/>
          </a:xfrm>
          <a:prstGeom prst="rect">
            <a:avLst/>
          </a:prstGeom>
          <a:noFill/>
        </p:spPr>
        <p:txBody>
          <a:bodyPr wrap="square" rtlCol="0">
            <a:spAutoFit/>
          </a:bodyPr>
          <a:lstStyle/>
          <a:p>
            <a:pPr algn="ctr"/>
            <a:r>
              <a:rPr lang="en-US" b="1">
                <a:solidFill>
                  <a:schemeClr val="tx2"/>
                </a:solidFill>
              </a:rPr>
              <a:t>Business Retention Plan Development </a:t>
            </a:r>
            <a:endParaRPr lang="en-US">
              <a:solidFill>
                <a:schemeClr val="tx2"/>
              </a:solidFill>
            </a:endParaRPr>
          </a:p>
        </p:txBody>
      </p:sp>
      <p:cxnSp>
        <p:nvCxnSpPr>
          <p:cNvPr id="18" name="Straight Connector 17">
            <a:extLst>
              <a:ext uri="{FF2B5EF4-FFF2-40B4-BE49-F238E27FC236}">
                <a16:creationId xmlns:a16="http://schemas.microsoft.com/office/drawing/2014/main" id="{F57657CA-4592-C199-A681-A5A652643637}"/>
              </a:ext>
              <a:ext uri="{C183D7F6-B498-43B3-948B-1728B52AA6E4}">
                <adec:decorative xmlns:adec="http://schemas.microsoft.com/office/drawing/2017/decorative" val="1"/>
              </a:ext>
            </a:extLst>
          </p:cNvPr>
          <p:cNvCxnSpPr>
            <a:cxnSpLocks/>
          </p:cNvCxnSpPr>
          <p:nvPr/>
        </p:nvCxnSpPr>
        <p:spPr>
          <a:xfrm flipV="1">
            <a:off x="6698788" y="1981679"/>
            <a:ext cx="0" cy="1965698"/>
          </a:xfrm>
          <a:prstGeom prst="line">
            <a:avLst/>
          </a:prstGeom>
          <a:ln w="31750">
            <a:solidFill>
              <a:srgbClr val="589AB1"/>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A2D2044-3C8C-FC40-61ED-D865E80B64C2}"/>
              </a:ext>
            </a:extLst>
          </p:cNvPr>
          <p:cNvSpPr txBox="1"/>
          <p:nvPr/>
        </p:nvSpPr>
        <p:spPr>
          <a:xfrm>
            <a:off x="5111404" y="1247544"/>
            <a:ext cx="3044137" cy="646331"/>
          </a:xfrm>
          <a:prstGeom prst="rect">
            <a:avLst/>
          </a:prstGeom>
          <a:noFill/>
        </p:spPr>
        <p:txBody>
          <a:bodyPr wrap="square" lIns="91440" tIns="45720" rIns="91440" bIns="45720" rtlCol="0" anchor="t">
            <a:spAutoFit/>
          </a:bodyPr>
          <a:lstStyle/>
          <a:p>
            <a:pPr algn="ctr"/>
            <a:r>
              <a:rPr lang="en-US" b="1">
                <a:solidFill>
                  <a:schemeClr val="tx2"/>
                </a:solidFill>
              </a:rPr>
              <a:t>BURA Property Acquisition Strategy</a:t>
            </a:r>
            <a:endParaRPr lang="en-US">
              <a:solidFill>
                <a:schemeClr val="tx2"/>
              </a:solidFill>
            </a:endParaRPr>
          </a:p>
        </p:txBody>
      </p:sp>
      <p:sp>
        <p:nvSpPr>
          <p:cNvPr id="23" name="TextBox 22">
            <a:extLst>
              <a:ext uri="{FF2B5EF4-FFF2-40B4-BE49-F238E27FC236}">
                <a16:creationId xmlns:a16="http://schemas.microsoft.com/office/drawing/2014/main" id="{EF850469-C82E-0E9D-6C72-7BF62120D45C}"/>
              </a:ext>
            </a:extLst>
          </p:cNvPr>
          <p:cNvSpPr txBox="1"/>
          <p:nvPr/>
        </p:nvSpPr>
        <p:spPr>
          <a:xfrm>
            <a:off x="3144577" y="4906232"/>
            <a:ext cx="3209554" cy="646331"/>
          </a:xfrm>
          <a:prstGeom prst="rect">
            <a:avLst/>
          </a:prstGeom>
          <a:noFill/>
        </p:spPr>
        <p:txBody>
          <a:bodyPr wrap="square" rtlCol="0">
            <a:spAutoFit/>
          </a:bodyPr>
          <a:lstStyle/>
          <a:p>
            <a:pPr algn="ctr"/>
            <a:r>
              <a:rPr lang="en-US" b="1" dirty="0">
                <a:solidFill>
                  <a:schemeClr val="tx2"/>
                </a:solidFill>
              </a:rPr>
              <a:t>BURA Incentives Adoption</a:t>
            </a:r>
          </a:p>
          <a:p>
            <a:pPr algn="ctr"/>
            <a:endParaRPr lang="en-US" dirty="0">
              <a:solidFill>
                <a:schemeClr val="tx2"/>
              </a:solidFill>
            </a:endParaRPr>
          </a:p>
        </p:txBody>
      </p:sp>
      <p:sp>
        <p:nvSpPr>
          <p:cNvPr id="25" name="TextBox 24">
            <a:extLst>
              <a:ext uri="{FF2B5EF4-FFF2-40B4-BE49-F238E27FC236}">
                <a16:creationId xmlns:a16="http://schemas.microsoft.com/office/drawing/2014/main" id="{49D173C9-F7B0-981E-E957-DF7C190DA2E3}"/>
              </a:ext>
            </a:extLst>
          </p:cNvPr>
          <p:cNvSpPr txBox="1"/>
          <p:nvPr/>
        </p:nvSpPr>
        <p:spPr>
          <a:xfrm>
            <a:off x="7755593" y="4698187"/>
            <a:ext cx="1755775" cy="1200329"/>
          </a:xfrm>
          <a:prstGeom prst="rect">
            <a:avLst/>
          </a:prstGeom>
          <a:noFill/>
        </p:spPr>
        <p:txBody>
          <a:bodyPr wrap="square" lIns="91440" tIns="45720" rIns="91440" bIns="45720" rtlCol="0" anchor="t">
            <a:spAutoFit/>
          </a:bodyPr>
          <a:lstStyle/>
          <a:p>
            <a:pPr algn="ctr"/>
            <a:r>
              <a:rPr lang="en-US" b="1">
                <a:solidFill>
                  <a:schemeClr val="tx2"/>
                </a:solidFill>
              </a:rPr>
              <a:t>Update EDSP &amp; Budget for 2027-2029 Biennium</a:t>
            </a:r>
            <a:endParaRPr lang="en-US">
              <a:solidFill>
                <a:schemeClr val="tx2"/>
              </a:solidFill>
            </a:endParaRPr>
          </a:p>
        </p:txBody>
      </p:sp>
      <p:cxnSp>
        <p:nvCxnSpPr>
          <p:cNvPr id="28" name="Straight Connector 27">
            <a:extLst>
              <a:ext uri="{FF2B5EF4-FFF2-40B4-BE49-F238E27FC236}">
                <a16:creationId xmlns:a16="http://schemas.microsoft.com/office/drawing/2014/main" id="{020356A4-B426-30B7-E399-F382C6003AEC}"/>
              </a:ext>
              <a:ext uri="{C183D7F6-B498-43B3-948B-1728B52AA6E4}">
                <adec:decorative xmlns:adec="http://schemas.microsoft.com/office/drawing/2017/decorative" val="1"/>
              </a:ext>
            </a:extLst>
          </p:cNvPr>
          <p:cNvCxnSpPr>
            <a:cxnSpLocks/>
            <a:endCxn id="23" idx="0"/>
          </p:cNvCxnSpPr>
          <p:nvPr/>
        </p:nvCxnSpPr>
        <p:spPr>
          <a:xfrm>
            <a:off x="4749354" y="3910018"/>
            <a:ext cx="0" cy="996214"/>
          </a:xfrm>
          <a:prstGeom prst="line">
            <a:avLst/>
          </a:prstGeom>
          <a:ln w="31750">
            <a:solidFill>
              <a:srgbClr val="589AB1"/>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2DE520-24D5-AE9C-A852-AE6C6F43ACBD}"/>
              </a:ext>
              <a:ext uri="{C183D7F6-B498-43B3-948B-1728B52AA6E4}">
                <adec:decorative xmlns:adec="http://schemas.microsoft.com/office/drawing/2017/decorative" val="1"/>
              </a:ext>
            </a:extLst>
          </p:cNvPr>
          <p:cNvCxnSpPr>
            <a:cxnSpLocks/>
          </p:cNvCxnSpPr>
          <p:nvPr/>
        </p:nvCxnSpPr>
        <p:spPr>
          <a:xfrm>
            <a:off x="8633481" y="3958562"/>
            <a:ext cx="0" cy="741846"/>
          </a:xfrm>
          <a:prstGeom prst="line">
            <a:avLst/>
          </a:prstGeom>
          <a:ln w="31750">
            <a:solidFill>
              <a:srgbClr val="589AB1"/>
            </a:solidFil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13CE3FA-FD99-62CA-F17A-916719F58A9E}"/>
              </a:ext>
            </a:extLst>
          </p:cNvPr>
          <p:cNvSpPr txBox="1"/>
          <p:nvPr/>
        </p:nvSpPr>
        <p:spPr>
          <a:xfrm>
            <a:off x="3860151" y="2095826"/>
            <a:ext cx="1926992" cy="646331"/>
          </a:xfrm>
          <a:prstGeom prst="rect">
            <a:avLst/>
          </a:prstGeom>
          <a:noFill/>
        </p:spPr>
        <p:txBody>
          <a:bodyPr wrap="square" rtlCol="0">
            <a:spAutoFit/>
          </a:bodyPr>
          <a:lstStyle/>
          <a:p>
            <a:pPr algn="ctr"/>
            <a:r>
              <a:rPr lang="en-US" b="1" dirty="0">
                <a:solidFill>
                  <a:schemeClr val="tx2"/>
                </a:solidFill>
              </a:rPr>
              <a:t>Small Business Grants</a:t>
            </a:r>
            <a:endParaRPr lang="en-US" dirty="0">
              <a:solidFill>
                <a:schemeClr val="tx2"/>
              </a:solidFill>
            </a:endParaRPr>
          </a:p>
        </p:txBody>
      </p:sp>
      <p:cxnSp>
        <p:nvCxnSpPr>
          <p:cNvPr id="10" name="Straight Connector 9">
            <a:extLst>
              <a:ext uri="{FF2B5EF4-FFF2-40B4-BE49-F238E27FC236}">
                <a16:creationId xmlns:a16="http://schemas.microsoft.com/office/drawing/2014/main" id="{61E102E3-7250-2F41-A580-DF3849190935}"/>
              </a:ext>
              <a:ext uri="{C183D7F6-B498-43B3-948B-1728B52AA6E4}">
                <adec:decorative xmlns:adec="http://schemas.microsoft.com/office/drawing/2017/decorative" val="1"/>
              </a:ext>
            </a:extLst>
          </p:cNvPr>
          <p:cNvCxnSpPr>
            <a:cxnSpLocks/>
          </p:cNvCxnSpPr>
          <p:nvPr/>
        </p:nvCxnSpPr>
        <p:spPr>
          <a:xfrm flipV="1">
            <a:off x="1630817" y="2125432"/>
            <a:ext cx="0" cy="1748466"/>
          </a:xfrm>
          <a:prstGeom prst="line">
            <a:avLst/>
          </a:prstGeom>
          <a:ln w="31750">
            <a:solidFill>
              <a:srgbClr val="589AB1"/>
            </a:solidFill>
            <a:tailEnd type="ova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4829E0E-6F69-277A-68D6-C834F46F7228}"/>
              </a:ext>
            </a:extLst>
          </p:cNvPr>
          <p:cNvSpPr/>
          <p:nvPr/>
        </p:nvSpPr>
        <p:spPr>
          <a:xfrm>
            <a:off x="9052321" y="3227647"/>
            <a:ext cx="1002665" cy="1002665"/>
          </a:xfrm>
          <a:prstGeom prst="ellipse">
            <a:avLst/>
          </a:prstGeom>
          <a:solidFill>
            <a:srgbClr val="589A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rPr>
              <a:t>Jan ‘27</a:t>
            </a:r>
          </a:p>
        </p:txBody>
      </p:sp>
      <p:cxnSp>
        <p:nvCxnSpPr>
          <p:cNvPr id="20" name="Straight Connector 19">
            <a:extLst>
              <a:ext uri="{FF2B5EF4-FFF2-40B4-BE49-F238E27FC236}">
                <a16:creationId xmlns:a16="http://schemas.microsoft.com/office/drawing/2014/main" id="{A5EE0D0C-EB0D-1F42-0A4F-43FB59AB4D34}"/>
              </a:ext>
              <a:ext uri="{C183D7F6-B498-43B3-948B-1728B52AA6E4}">
                <adec:decorative xmlns:adec="http://schemas.microsoft.com/office/drawing/2017/decorative" val="1"/>
              </a:ext>
            </a:extLst>
          </p:cNvPr>
          <p:cNvCxnSpPr>
            <a:cxnSpLocks/>
          </p:cNvCxnSpPr>
          <p:nvPr/>
        </p:nvCxnSpPr>
        <p:spPr>
          <a:xfrm flipV="1">
            <a:off x="10182217" y="1918996"/>
            <a:ext cx="0" cy="1965698"/>
          </a:xfrm>
          <a:prstGeom prst="line">
            <a:avLst/>
          </a:prstGeom>
          <a:ln w="31750">
            <a:solidFill>
              <a:srgbClr val="589AB1"/>
            </a:solidFill>
            <a:tail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5717B7C-046C-EF1B-DED4-39316BED8170}"/>
              </a:ext>
            </a:extLst>
          </p:cNvPr>
          <p:cNvSpPr txBox="1"/>
          <p:nvPr/>
        </p:nvSpPr>
        <p:spPr>
          <a:xfrm>
            <a:off x="8660148" y="1221907"/>
            <a:ext cx="3044137" cy="923330"/>
          </a:xfrm>
          <a:prstGeom prst="rect">
            <a:avLst/>
          </a:prstGeom>
          <a:noFill/>
        </p:spPr>
        <p:txBody>
          <a:bodyPr wrap="square" lIns="91440" tIns="45720" rIns="91440" bIns="45720" rtlCol="0" anchor="t">
            <a:spAutoFit/>
          </a:bodyPr>
          <a:lstStyle/>
          <a:p>
            <a:pPr algn="ctr"/>
            <a:r>
              <a:rPr lang="en-US" b="1">
                <a:solidFill>
                  <a:schemeClr val="tx2"/>
                </a:solidFill>
              </a:rPr>
              <a:t>Implement BURA Investment &amp; Business Retention Strategies</a:t>
            </a:r>
            <a:endParaRPr lang="en-US">
              <a:solidFill>
                <a:schemeClr val="tx2"/>
              </a:solidFill>
            </a:endParaRPr>
          </a:p>
        </p:txBody>
      </p:sp>
      <p:sp>
        <p:nvSpPr>
          <p:cNvPr id="22" name="TextBox 21">
            <a:extLst>
              <a:ext uri="{FF2B5EF4-FFF2-40B4-BE49-F238E27FC236}">
                <a16:creationId xmlns:a16="http://schemas.microsoft.com/office/drawing/2014/main" id="{21C8F55D-BE0B-71CE-0399-8F6BB507BB52}"/>
              </a:ext>
            </a:extLst>
          </p:cNvPr>
          <p:cNvSpPr txBox="1"/>
          <p:nvPr/>
        </p:nvSpPr>
        <p:spPr>
          <a:xfrm>
            <a:off x="1464521" y="2253787"/>
            <a:ext cx="1837059" cy="923330"/>
          </a:xfrm>
          <a:prstGeom prst="rect">
            <a:avLst/>
          </a:prstGeom>
          <a:noFill/>
        </p:spPr>
        <p:txBody>
          <a:bodyPr wrap="square" rtlCol="0">
            <a:spAutoFit/>
          </a:bodyPr>
          <a:lstStyle/>
          <a:p>
            <a:pPr algn="ctr"/>
            <a:r>
              <a:rPr lang="en-US" b="1" dirty="0">
                <a:solidFill>
                  <a:schemeClr val="tx2"/>
                </a:solidFill>
              </a:rPr>
              <a:t>BEDAB Workplan to Council</a:t>
            </a:r>
            <a:endParaRPr lang="en-US" dirty="0">
              <a:solidFill>
                <a:schemeClr val="tx2"/>
              </a:solidFill>
            </a:endParaRPr>
          </a:p>
        </p:txBody>
      </p:sp>
      <p:cxnSp>
        <p:nvCxnSpPr>
          <p:cNvPr id="26" name="Straight Connector 25">
            <a:extLst>
              <a:ext uri="{FF2B5EF4-FFF2-40B4-BE49-F238E27FC236}">
                <a16:creationId xmlns:a16="http://schemas.microsoft.com/office/drawing/2014/main" id="{665FDAC1-4500-4FE9-CBBC-DA27C7D906AE}"/>
              </a:ext>
              <a:ext uri="{C183D7F6-B498-43B3-948B-1728B52AA6E4}">
                <adec:decorative xmlns:adec="http://schemas.microsoft.com/office/drawing/2017/decorative" val="1"/>
              </a:ext>
            </a:extLst>
          </p:cNvPr>
          <p:cNvCxnSpPr>
            <a:cxnSpLocks/>
          </p:cNvCxnSpPr>
          <p:nvPr/>
        </p:nvCxnSpPr>
        <p:spPr>
          <a:xfrm flipV="1">
            <a:off x="4823647" y="2800213"/>
            <a:ext cx="0" cy="1109805"/>
          </a:xfrm>
          <a:prstGeom prst="line">
            <a:avLst/>
          </a:prstGeom>
          <a:ln w="31750">
            <a:solidFill>
              <a:srgbClr val="589AB1"/>
            </a:solidFill>
            <a:tail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C77A332-3B2D-742E-D8B5-B1AB535F900D}"/>
              </a:ext>
            </a:extLst>
          </p:cNvPr>
          <p:cNvSpPr txBox="1"/>
          <p:nvPr/>
        </p:nvSpPr>
        <p:spPr>
          <a:xfrm>
            <a:off x="991417" y="5108411"/>
            <a:ext cx="1755775" cy="923330"/>
          </a:xfrm>
          <a:prstGeom prst="rect">
            <a:avLst/>
          </a:prstGeom>
          <a:noFill/>
        </p:spPr>
        <p:txBody>
          <a:bodyPr wrap="square" lIns="91440" tIns="45720" rIns="91440" bIns="45720" rtlCol="0" anchor="t">
            <a:spAutoFit/>
          </a:bodyPr>
          <a:lstStyle/>
          <a:p>
            <a:pPr algn="ctr"/>
            <a:r>
              <a:rPr lang="en-US" b="1">
                <a:solidFill>
                  <a:schemeClr val="tx2"/>
                </a:solidFill>
              </a:rPr>
              <a:t>EDCO Bend Employee Co-located at City</a:t>
            </a:r>
            <a:endParaRPr lang="en-US">
              <a:solidFill>
                <a:schemeClr val="tx2"/>
              </a:solidFill>
            </a:endParaRPr>
          </a:p>
        </p:txBody>
      </p:sp>
      <p:cxnSp>
        <p:nvCxnSpPr>
          <p:cNvPr id="32" name="Straight Connector 31">
            <a:extLst>
              <a:ext uri="{FF2B5EF4-FFF2-40B4-BE49-F238E27FC236}">
                <a16:creationId xmlns:a16="http://schemas.microsoft.com/office/drawing/2014/main" id="{20569DA1-56AA-D3DA-4F12-CB5011E936E8}"/>
              </a:ext>
              <a:ext uri="{C183D7F6-B498-43B3-948B-1728B52AA6E4}">
                <adec:decorative xmlns:adec="http://schemas.microsoft.com/office/drawing/2017/decorative" val="1"/>
              </a:ext>
            </a:extLst>
          </p:cNvPr>
          <p:cNvCxnSpPr>
            <a:cxnSpLocks/>
          </p:cNvCxnSpPr>
          <p:nvPr/>
        </p:nvCxnSpPr>
        <p:spPr>
          <a:xfrm>
            <a:off x="1869305" y="3910018"/>
            <a:ext cx="0" cy="996214"/>
          </a:xfrm>
          <a:prstGeom prst="line">
            <a:avLst/>
          </a:prstGeom>
          <a:ln w="31750">
            <a:solidFill>
              <a:srgbClr val="589AB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839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A240D-4CEE-C26E-0A77-3B30F5E9FC84}"/>
              </a:ext>
            </a:extLst>
          </p:cNvPr>
          <p:cNvSpPr>
            <a:spLocks noGrp="1"/>
          </p:cNvSpPr>
          <p:nvPr>
            <p:ph type="title"/>
          </p:nvPr>
        </p:nvSpPr>
        <p:spPr>
          <a:xfrm>
            <a:off x="287288" y="863256"/>
            <a:ext cx="8040283" cy="323287"/>
          </a:xfrm>
        </p:spPr>
        <p:txBody>
          <a:bodyPr>
            <a:normAutofit fontScale="90000"/>
          </a:bodyPr>
          <a:lstStyle/>
          <a:p>
            <a:r>
              <a:rPr lang="en-US" dirty="0"/>
              <a:t>Recommended Motion</a:t>
            </a:r>
          </a:p>
        </p:txBody>
      </p:sp>
      <p:sp>
        <p:nvSpPr>
          <p:cNvPr id="3" name="Text Placeholder 2">
            <a:extLst>
              <a:ext uri="{FF2B5EF4-FFF2-40B4-BE49-F238E27FC236}">
                <a16:creationId xmlns:a16="http://schemas.microsoft.com/office/drawing/2014/main" id="{80DBE8CB-65DA-948F-5087-B5D2F74B452F}"/>
              </a:ext>
            </a:extLst>
          </p:cNvPr>
          <p:cNvSpPr>
            <a:spLocks noGrp="1"/>
          </p:cNvSpPr>
          <p:nvPr>
            <p:ph type="body" idx="1"/>
          </p:nvPr>
        </p:nvSpPr>
        <p:spPr>
          <a:xfrm>
            <a:off x="450574" y="1730829"/>
            <a:ext cx="6723112" cy="4238647"/>
          </a:xfrm>
        </p:spPr>
        <p:txBody>
          <a:bodyPr>
            <a:normAutofit/>
          </a:bodyPr>
          <a:lstStyle/>
          <a:p>
            <a:r>
              <a:rPr lang="en-US" sz="3200" i="1" dirty="0"/>
              <a:t>“I move to recommend on behalf of BEDAB that the Economic Development Strategy be adopted by City Council as presented on February 2, 2026” </a:t>
            </a:r>
          </a:p>
        </p:txBody>
      </p:sp>
    </p:spTree>
    <p:extLst>
      <p:ext uri="{BB962C8B-B14F-4D97-AF65-F5344CB8AC3E}">
        <p14:creationId xmlns:p14="http://schemas.microsoft.com/office/powerpoint/2010/main" val="857420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9AF52-EB6C-DCBB-0DD5-4763C3AAD0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7568F8-1BA0-E38D-3B30-F927F21D2725}"/>
              </a:ext>
            </a:extLst>
          </p:cNvPr>
          <p:cNvSpPr>
            <a:spLocks noGrp="1"/>
          </p:cNvSpPr>
          <p:nvPr>
            <p:ph type="title"/>
          </p:nvPr>
        </p:nvSpPr>
        <p:spPr>
          <a:xfrm>
            <a:off x="490603" y="997746"/>
            <a:ext cx="7811683" cy="2540294"/>
          </a:xfrm>
        </p:spPr>
        <p:txBody>
          <a:bodyPr/>
          <a:lstStyle/>
          <a:p>
            <a:r>
              <a:rPr lang="en-US" dirty="0"/>
              <a:t>Public Comment</a:t>
            </a:r>
          </a:p>
        </p:txBody>
      </p:sp>
    </p:spTree>
    <p:extLst>
      <p:ext uri="{BB962C8B-B14F-4D97-AF65-F5344CB8AC3E}">
        <p14:creationId xmlns:p14="http://schemas.microsoft.com/office/powerpoint/2010/main" val="1617357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CAE33-F322-D4EF-E1E8-78B8A85CE1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4C78A1-9B07-6EF0-B827-E83DAB5962D8}"/>
              </a:ext>
            </a:extLst>
          </p:cNvPr>
          <p:cNvSpPr>
            <a:spLocks noGrp="1"/>
          </p:cNvSpPr>
          <p:nvPr>
            <p:ph type="title"/>
          </p:nvPr>
        </p:nvSpPr>
        <p:spPr>
          <a:xfrm>
            <a:off x="490603" y="997746"/>
            <a:ext cx="7811683" cy="2540294"/>
          </a:xfrm>
        </p:spPr>
        <p:txBody>
          <a:bodyPr/>
          <a:lstStyle/>
          <a:p>
            <a:r>
              <a:rPr lang="en-US" dirty="0"/>
              <a:t>BEDAB Workplan and Code Update Process</a:t>
            </a:r>
          </a:p>
        </p:txBody>
      </p:sp>
    </p:spTree>
    <p:extLst>
      <p:ext uri="{BB962C8B-B14F-4D97-AF65-F5344CB8AC3E}">
        <p14:creationId xmlns:p14="http://schemas.microsoft.com/office/powerpoint/2010/main" val="3188927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99EA-ACD1-24D9-FBFB-D1725C1BA0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582397-5847-517E-C696-9CD6F301E834}"/>
              </a:ext>
            </a:extLst>
          </p:cNvPr>
          <p:cNvSpPr>
            <a:spLocks noGrp="1"/>
          </p:cNvSpPr>
          <p:nvPr>
            <p:ph type="title"/>
          </p:nvPr>
        </p:nvSpPr>
        <p:spPr>
          <a:xfrm>
            <a:off x="283774" y="1640003"/>
            <a:ext cx="7811683" cy="2540294"/>
          </a:xfrm>
        </p:spPr>
        <p:txBody>
          <a:bodyPr>
            <a:normAutofit fontScale="90000"/>
          </a:bodyPr>
          <a:lstStyle/>
          <a:p>
            <a:r>
              <a:rPr lang="en-US" dirty="0"/>
              <a:t>Community Development Department Memo Presentation</a:t>
            </a:r>
          </a:p>
        </p:txBody>
      </p:sp>
    </p:spTree>
    <p:extLst>
      <p:ext uri="{BB962C8B-B14F-4D97-AF65-F5344CB8AC3E}">
        <p14:creationId xmlns:p14="http://schemas.microsoft.com/office/powerpoint/2010/main" val="674672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B27C8-993F-4BDD-7C1E-C3D973C908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36C6D3-6C0E-5D38-1DF5-9F050E522B12}"/>
              </a:ext>
            </a:extLst>
          </p:cNvPr>
          <p:cNvSpPr>
            <a:spLocks noGrp="1"/>
          </p:cNvSpPr>
          <p:nvPr>
            <p:ph type="title"/>
          </p:nvPr>
        </p:nvSpPr>
        <p:spPr>
          <a:xfrm>
            <a:off x="251117" y="1259003"/>
            <a:ext cx="7811683" cy="2540294"/>
          </a:xfrm>
        </p:spPr>
        <p:txBody>
          <a:bodyPr>
            <a:normAutofit/>
          </a:bodyPr>
          <a:lstStyle/>
          <a:p>
            <a:r>
              <a:rPr lang="en-US" dirty="0"/>
              <a:t>Ex-Officio Updates</a:t>
            </a:r>
          </a:p>
        </p:txBody>
      </p:sp>
    </p:spTree>
    <p:extLst>
      <p:ext uri="{BB962C8B-B14F-4D97-AF65-F5344CB8AC3E}">
        <p14:creationId xmlns:p14="http://schemas.microsoft.com/office/powerpoint/2010/main" val="3250970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FB32C-7735-BEF1-579B-B49328B8A9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22DEB2-4F70-DEFE-E896-DB1C1EA2E5F3}"/>
              </a:ext>
            </a:extLst>
          </p:cNvPr>
          <p:cNvSpPr>
            <a:spLocks noGrp="1"/>
          </p:cNvSpPr>
          <p:nvPr>
            <p:ph type="title"/>
          </p:nvPr>
        </p:nvSpPr>
        <p:spPr>
          <a:xfrm>
            <a:off x="251117" y="1259003"/>
            <a:ext cx="7811683" cy="2540294"/>
          </a:xfrm>
        </p:spPr>
        <p:txBody>
          <a:bodyPr>
            <a:normAutofit/>
          </a:bodyPr>
          <a:lstStyle/>
          <a:p>
            <a:r>
              <a:rPr lang="en-US" dirty="0"/>
              <a:t>Roundtable &amp; Future Topics</a:t>
            </a:r>
          </a:p>
        </p:txBody>
      </p:sp>
    </p:spTree>
    <p:extLst>
      <p:ext uri="{BB962C8B-B14F-4D97-AF65-F5344CB8AC3E}">
        <p14:creationId xmlns:p14="http://schemas.microsoft.com/office/powerpoint/2010/main" val="2426896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7CD1C3-D307-E674-66F8-D59E8F6AB34D}"/>
              </a:ext>
            </a:extLst>
          </p:cNvPr>
          <p:cNvSpPr>
            <a:spLocks noGrp="1"/>
          </p:cNvSpPr>
          <p:nvPr>
            <p:ph type="body" sz="quarter" idx="10"/>
          </p:nvPr>
        </p:nvSpPr>
        <p:spPr/>
        <p:txBody>
          <a:bodyPr>
            <a:normAutofit fontScale="62500" lnSpcReduction="20000"/>
          </a:bodyPr>
          <a:lstStyle/>
          <a:p>
            <a:pPr>
              <a:lnSpc>
                <a:spcPct val="120000"/>
              </a:lnSpc>
            </a:pPr>
            <a:r>
              <a:rPr lang="en-US" b="1" dirty="0"/>
              <a:t>Accessible Meeting/Alternate Format Notification</a:t>
            </a:r>
            <a:endParaRPr lang="en-US" dirty="0"/>
          </a:p>
          <a:p>
            <a:pPr>
              <a:lnSpc>
                <a:spcPct val="120000"/>
              </a:lnSpc>
            </a:pPr>
            <a:r>
              <a:rPr lang="en-US" dirty="0"/>
              <a:t>This meeting/event location is accessible. Sign and other language interpreter service, assistive listening devices, materials in alternate format such as Braille, large print, electronic formats, language translations or any other accommodations are available upon advance request at no cost. Please email </a:t>
            </a:r>
            <a:r>
              <a:rPr lang="en-US" b="1" dirty="0">
                <a:hlinkClick r:id="rId2"/>
              </a:rPr>
              <a:t>accessibility@bendoregon.gov</a:t>
            </a:r>
            <a:r>
              <a:rPr lang="en-US" b="1" dirty="0"/>
              <a:t> </a:t>
            </a:r>
            <a:r>
              <a:rPr lang="en-US" dirty="0"/>
              <a:t>or call 541-693-2198. Relay Users Dial 7-1-1. All requests are subject to vendor processing times and should be submitted 48-72 hours in advance of events. </a:t>
            </a:r>
          </a:p>
          <a:p>
            <a:pPr>
              <a:lnSpc>
                <a:spcPct val="120000"/>
              </a:lnSpc>
            </a:pPr>
            <a:r>
              <a:rPr lang="es-AR" b="1" dirty="0"/>
              <a:t>Información sobre accesibilidad en reuniones</a:t>
            </a:r>
            <a:endParaRPr lang="en-US" dirty="0"/>
          </a:p>
          <a:p>
            <a:pPr>
              <a:lnSpc>
                <a:spcPct val="120000"/>
              </a:lnSpc>
            </a:pPr>
            <a:r>
              <a:rPr lang="es-AR" dirty="0"/>
              <a:t>Hay accesibilidad disponible en esta reunión. Si se solicita con antelación, se puede disponer de servicio de intérprete de lengua de señas, dispositivos de ayuda auditiva, materiales en formatos alternativos como Braille, letra grande, formatos electrónicos o cualquier otro tipo de adaptación. Póngase en contacto en correo electrónico </a:t>
            </a:r>
            <a:r>
              <a:rPr lang="es-AR" b="1" dirty="0">
                <a:hlinkClick r:id="rId2"/>
              </a:rPr>
              <a:t>accessibility@bendoregon.gov</a:t>
            </a:r>
            <a:r>
              <a:rPr lang="es-AR" dirty="0"/>
              <a:t> o número de teléfono 541-693-2198. Los usuarios del servicio de retransmisión deben marcar el 7-1-1. Por favor, envíe sus solicitudes con 48-72 horas de antelación al evento; todas las solicitudes están sujetas a los tiempos de procesamiento del proveedor.</a:t>
            </a:r>
            <a:endParaRPr lang="en-US" dirty="0"/>
          </a:p>
        </p:txBody>
      </p:sp>
    </p:spTree>
    <p:extLst>
      <p:ext uri="{BB962C8B-B14F-4D97-AF65-F5344CB8AC3E}">
        <p14:creationId xmlns:p14="http://schemas.microsoft.com/office/powerpoint/2010/main" val="1999014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EB8751-E6CE-D0FB-1FB5-ABC915151994}"/>
              </a:ext>
            </a:extLst>
          </p:cNvPr>
          <p:cNvSpPr>
            <a:spLocks noGrp="1"/>
          </p:cNvSpPr>
          <p:nvPr>
            <p:ph type="title"/>
          </p:nvPr>
        </p:nvSpPr>
        <p:spPr>
          <a:xfrm>
            <a:off x="490603" y="997746"/>
            <a:ext cx="7811683" cy="2540294"/>
          </a:xfrm>
        </p:spPr>
        <p:txBody>
          <a:bodyPr/>
          <a:lstStyle/>
          <a:p>
            <a:r>
              <a:rPr lang="en-US" dirty="0"/>
              <a:t>Approve Meeting Minutes </a:t>
            </a:r>
          </a:p>
        </p:txBody>
      </p:sp>
      <p:sp>
        <p:nvSpPr>
          <p:cNvPr id="4" name="Text Placeholder 3">
            <a:extLst>
              <a:ext uri="{FF2B5EF4-FFF2-40B4-BE49-F238E27FC236}">
                <a16:creationId xmlns:a16="http://schemas.microsoft.com/office/drawing/2014/main" id="{FC00E6B0-9D12-D4C7-6A96-E5C46BF50B0D}"/>
              </a:ext>
            </a:extLst>
          </p:cNvPr>
          <p:cNvSpPr>
            <a:spLocks noGrp="1"/>
          </p:cNvSpPr>
          <p:nvPr>
            <p:ph type="body" idx="1"/>
          </p:nvPr>
        </p:nvSpPr>
        <p:spPr>
          <a:xfrm>
            <a:off x="490603" y="3712211"/>
            <a:ext cx="11210794" cy="782190"/>
          </a:xfrm>
        </p:spPr>
        <p:txBody>
          <a:bodyPr/>
          <a:lstStyle/>
          <a:p>
            <a:r>
              <a:rPr lang="en-US" dirty="0"/>
              <a:t>November 3, December 1 and January 5</a:t>
            </a:r>
          </a:p>
        </p:txBody>
      </p:sp>
    </p:spTree>
    <p:extLst>
      <p:ext uri="{BB962C8B-B14F-4D97-AF65-F5344CB8AC3E}">
        <p14:creationId xmlns:p14="http://schemas.microsoft.com/office/powerpoint/2010/main" val="1287852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720CB-F9B0-3E09-6341-48CD3E502A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B9CA2A-36B9-5631-A932-C382243D45C4}"/>
              </a:ext>
            </a:extLst>
          </p:cNvPr>
          <p:cNvSpPr>
            <a:spLocks noGrp="1"/>
          </p:cNvSpPr>
          <p:nvPr>
            <p:ph type="title"/>
          </p:nvPr>
        </p:nvSpPr>
        <p:spPr>
          <a:xfrm>
            <a:off x="490603" y="997746"/>
            <a:ext cx="7811683" cy="2540294"/>
          </a:xfrm>
        </p:spPr>
        <p:txBody>
          <a:bodyPr/>
          <a:lstStyle/>
          <a:p>
            <a:r>
              <a:rPr lang="en-US" dirty="0"/>
              <a:t>Mayor Pro Tem Perkins Updates</a:t>
            </a:r>
          </a:p>
        </p:txBody>
      </p:sp>
    </p:spTree>
    <p:extLst>
      <p:ext uri="{BB962C8B-B14F-4D97-AF65-F5344CB8AC3E}">
        <p14:creationId xmlns:p14="http://schemas.microsoft.com/office/powerpoint/2010/main" val="1897297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A8C72-C7EF-ABFD-8E31-CFE73B3800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5BFD1A-7D56-5022-ED46-4E8744D2E51A}"/>
              </a:ext>
            </a:extLst>
          </p:cNvPr>
          <p:cNvSpPr>
            <a:spLocks noGrp="1"/>
          </p:cNvSpPr>
          <p:nvPr>
            <p:ph type="title"/>
          </p:nvPr>
        </p:nvSpPr>
        <p:spPr>
          <a:xfrm>
            <a:off x="490603" y="997746"/>
            <a:ext cx="7811683" cy="2540294"/>
          </a:xfrm>
        </p:spPr>
        <p:txBody>
          <a:bodyPr/>
          <a:lstStyle/>
          <a:p>
            <a:r>
              <a:rPr lang="en-US" dirty="0"/>
              <a:t>Mayor Pro Tem Perkins Updates</a:t>
            </a:r>
          </a:p>
        </p:txBody>
      </p:sp>
    </p:spTree>
    <p:extLst>
      <p:ext uri="{BB962C8B-B14F-4D97-AF65-F5344CB8AC3E}">
        <p14:creationId xmlns:p14="http://schemas.microsoft.com/office/powerpoint/2010/main" val="319166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873C4D-A5B7-7794-D2CA-FF0D9E6F9EFE}"/>
              </a:ext>
            </a:extLst>
          </p:cNvPr>
          <p:cNvSpPr>
            <a:spLocks noGrp="1"/>
          </p:cNvSpPr>
          <p:nvPr>
            <p:ph type="body" idx="10"/>
          </p:nvPr>
        </p:nvSpPr>
        <p:spPr/>
        <p:txBody>
          <a:bodyPr/>
          <a:lstStyle/>
          <a:p>
            <a:r>
              <a:rPr lang="en-US" dirty="0"/>
              <a:t>February 2, 2026</a:t>
            </a:r>
          </a:p>
        </p:txBody>
      </p:sp>
      <p:sp>
        <p:nvSpPr>
          <p:cNvPr id="3" name="Title 2">
            <a:extLst>
              <a:ext uri="{FF2B5EF4-FFF2-40B4-BE49-F238E27FC236}">
                <a16:creationId xmlns:a16="http://schemas.microsoft.com/office/drawing/2014/main" id="{9800C248-0463-F3F0-EE11-399B9F8DF6A0}"/>
              </a:ext>
            </a:extLst>
          </p:cNvPr>
          <p:cNvSpPr>
            <a:spLocks noGrp="1"/>
          </p:cNvSpPr>
          <p:nvPr>
            <p:ph type="title"/>
          </p:nvPr>
        </p:nvSpPr>
        <p:spPr/>
        <p:txBody>
          <a:bodyPr/>
          <a:lstStyle/>
          <a:p>
            <a:r>
              <a:rPr lang="en-US"/>
              <a:t>Economic Development Strategic Plan</a:t>
            </a:r>
          </a:p>
        </p:txBody>
      </p:sp>
      <p:sp>
        <p:nvSpPr>
          <p:cNvPr id="4" name="Text Placeholder 3">
            <a:extLst>
              <a:ext uri="{FF2B5EF4-FFF2-40B4-BE49-F238E27FC236}">
                <a16:creationId xmlns:a16="http://schemas.microsoft.com/office/drawing/2014/main" id="{30F7DEC1-08B8-9DD0-8729-B9C8EACCE6AC}"/>
              </a:ext>
            </a:extLst>
          </p:cNvPr>
          <p:cNvSpPr>
            <a:spLocks noGrp="1"/>
          </p:cNvSpPr>
          <p:nvPr>
            <p:ph type="body" idx="1"/>
          </p:nvPr>
        </p:nvSpPr>
        <p:spPr/>
        <p:txBody>
          <a:bodyPr/>
          <a:lstStyle/>
          <a:p>
            <a:r>
              <a:rPr lang="en-US"/>
              <a:t>2025-2027 Biennium</a:t>
            </a:r>
          </a:p>
        </p:txBody>
      </p:sp>
      <p:pic>
        <p:nvPicPr>
          <p:cNvPr id="6" name="Picture Placeholder 5" descr="A street with cars parked on the side&#10;&#10;AI-generated content may be incorrect.">
            <a:extLst>
              <a:ext uri="{FF2B5EF4-FFF2-40B4-BE49-F238E27FC236}">
                <a16:creationId xmlns:a16="http://schemas.microsoft.com/office/drawing/2014/main" id="{D6FDC712-A005-537E-D7F8-8CA130CE2B9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453" b="12453"/>
          <a:stretch>
            <a:fillRect/>
          </a:stretch>
        </p:blipFill>
        <p:spPr>
          <a:xfrm>
            <a:off x="8359833" y="1959104"/>
            <a:ext cx="2537460" cy="2540294"/>
          </a:xfrm>
        </p:spPr>
      </p:pic>
    </p:spTree>
    <p:extLst>
      <p:ext uri="{BB962C8B-B14F-4D97-AF65-F5344CB8AC3E}">
        <p14:creationId xmlns:p14="http://schemas.microsoft.com/office/powerpoint/2010/main" val="1264957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D8399F-804B-BB88-178E-979E1FA01751}"/>
              </a:ext>
            </a:extLst>
          </p:cNvPr>
          <p:cNvSpPr>
            <a:spLocks noGrp="1"/>
          </p:cNvSpPr>
          <p:nvPr>
            <p:ph type="title"/>
          </p:nvPr>
        </p:nvSpPr>
        <p:spPr/>
        <p:txBody>
          <a:bodyPr/>
          <a:lstStyle/>
          <a:p>
            <a:r>
              <a:rPr lang="en-US"/>
              <a:t>Economic Prosperity</a:t>
            </a:r>
          </a:p>
        </p:txBody>
      </p:sp>
      <p:graphicFrame>
        <p:nvGraphicFramePr>
          <p:cNvPr id="6" name="Content Placeholder 4">
            <a:extLst>
              <a:ext uri="{FF2B5EF4-FFF2-40B4-BE49-F238E27FC236}">
                <a16:creationId xmlns:a16="http://schemas.microsoft.com/office/drawing/2014/main" id="{C408FA31-5DC9-0723-7312-0D5211509130}"/>
              </a:ext>
            </a:extLst>
          </p:cNvPr>
          <p:cNvGraphicFramePr>
            <a:graphicFrameLocks noGrp="1"/>
          </p:cNvGraphicFramePr>
          <p:nvPr>
            <p:ph sz="half" idx="1"/>
          </p:nvPr>
        </p:nvGraphicFramePr>
        <p:xfrm>
          <a:off x="525463" y="1203649"/>
          <a:ext cx="5455459" cy="4959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84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92E3F-C752-87D9-2649-CD24BBBC9667}"/>
              </a:ext>
            </a:extLst>
          </p:cNvPr>
          <p:cNvSpPr>
            <a:spLocks noGrp="1"/>
          </p:cNvSpPr>
          <p:nvPr>
            <p:ph type="title"/>
          </p:nvPr>
        </p:nvSpPr>
        <p:spPr/>
        <p:txBody>
          <a:bodyPr/>
          <a:lstStyle/>
          <a:p>
            <a:r>
              <a:rPr lang="en-US"/>
              <a:t>What’s in the Report</a:t>
            </a:r>
          </a:p>
        </p:txBody>
      </p:sp>
      <p:sp>
        <p:nvSpPr>
          <p:cNvPr id="3" name="Content Placeholder 2">
            <a:extLst>
              <a:ext uri="{FF2B5EF4-FFF2-40B4-BE49-F238E27FC236}">
                <a16:creationId xmlns:a16="http://schemas.microsoft.com/office/drawing/2014/main" id="{D08011F4-2880-1028-BD23-8E37C63D2331}"/>
              </a:ext>
            </a:extLst>
          </p:cNvPr>
          <p:cNvSpPr>
            <a:spLocks noGrp="1"/>
          </p:cNvSpPr>
          <p:nvPr>
            <p:ph sz="half" idx="1"/>
          </p:nvPr>
        </p:nvSpPr>
        <p:spPr>
          <a:xfrm>
            <a:off x="518160" y="1657399"/>
            <a:ext cx="5501640" cy="4870012"/>
          </a:xfrm>
        </p:spPr>
        <p:txBody>
          <a:bodyPr/>
          <a:lstStyle/>
          <a:p>
            <a:pPr lvl="0"/>
            <a:r>
              <a:rPr lang="en-US" cap="all"/>
              <a:t>O</a:t>
            </a:r>
            <a:r>
              <a:rPr lang="en-US"/>
              <a:t>utreach process, business &amp; stakeholder feedback, data analysis &amp; peer city learnings</a:t>
            </a:r>
          </a:p>
          <a:p>
            <a:pPr lvl="0"/>
            <a:r>
              <a:rPr lang="en-US"/>
              <a:t>Guiding principles</a:t>
            </a:r>
          </a:p>
          <a:p>
            <a:pPr lvl="0"/>
            <a:r>
              <a:rPr lang="en-US"/>
              <a:t>Economic data analysis </a:t>
            </a:r>
          </a:p>
          <a:p>
            <a:pPr lvl="0"/>
            <a:r>
              <a:rPr lang="en-US"/>
              <a:t>Key indicators &amp; assumptions </a:t>
            </a:r>
          </a:p>
          <a:p>
            <a:pPr lvl="0"/>
            <a:r>
              <a:rPr lang="en-US"/>
              <a:t>Goals and strategies</a:t>
            </a:r>
          </a:p>
          <a:p>
            <a:pPr lvl="0"/>
            <a:r>
              <a:rPr lang="en-US"/>
              <a:t>Data monitoring &amp; bend-specific metrics</a:t>
            </a:r>
          </a:p>
        </p:txBody>
      </p:sp>
      <p:pic>
        <p:nvPicPr>
          <p:cNvPr id="8" name="Content Placeholder 7" descr="Architects working on a blueprint">
            <a:extLst>
              <a:ext uri="{FF2B5EF4-FFF2-40B4-BE49-F238E27FC236}">
                <a16:creationId xmlns:a16="http://schemas.microsoft.com/office/drawing/2014/main" id="{A443F87E-B7F7-A857-31FB-59CD80E108C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39913"/>
            <a:ext cx="5486400" cy="3657600"/>
          </a:xfrm>
        </p:spPr>
      </p:pic>
    </p:spTree>
    <p:extLst>
      <p:ext uri="{BB962C8B-B14F-4D97-AF65-F5344CB8AC3E}">
        <p14:creationId xmlns:p14="http://schemas.microsoft.com/office/powerpoint/2010/main" val="315488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44897-013D-1899-B5C4-37EA60E64B06}"/>
              </a:ext>
            </a:extLst>
          </p:cNvPr>
          <p:cNvSpPr>
            <a:spLocks noGrp="1"/>
          </p:cNvSpPr>
          <p:nvPr>
            <p:ph type="title"/>
          </p:nvPr>
        </p:nvSpPr>
        <p:spPr/>
        <p:txBody>
          <a:bodyPr/>
          <a:lstStyle/>
          <a:p>
            <a:r>
              <a:rPr lang="en-US"/>
              <a:t>Informing Our Goals &amp; Strategies</a:t>
            </a:r>
          </a:p>
        </p:txBody>
      </p:sp>
      <p:graphicFrame>
        <p:nvGraphicFramePr>
          <p:cNvPr id="5" name="Table 4">
            <a:extLst>
              <a:ext uri="{FF2B5EF4-FFF2-40B4-BE49-F238E27FC236}">
                <a16:creationId xmlns:a16="http://schemas.microsoft.com/office/drawing/2014/main" id="{62CB3888-48FD-024D-7431-ABBE7307A668}"/>
              </a:ext>
            </a:extLst>
          </p:cNvPr>
          <p:cNvGraphicFramePr>
            <a:graphicFrameLocks noGrp="1"/>
          </p:cNvGraphicFramePr>
          <p:nvPr/>
        </p:nvGraphicFramePr>
        <p:xfrm>
          <a:off x="858416" y="1296956"/>
          <a:ext cx="9251744" cy="4940311"/>
        </p:xfrm>
        <a:graphic>
          <a:graphicData uri="http://schemas.openxmlformats.org/drawingml/2006/table">
            <a:tbl>
              <a:tblPr firstRow="1" firstCol="1" bandRow="1">
                <a:tableStyleId>{5C22544A-7EE6-4342-B048-85BDC9FD1C3A}</a:tableStyleId>
              </a:tblPr>
              <a:tblGrid>
                <a:gridCol w="4625872">
                  <a:extLst>
                    <a:ext uri="{9D8B030D-6E8A-4147-A177-3AD203B41FA5}">
                      <a16:colId xmlns:a16="http://schemas.microsoft.com/office/drawing/2014/main" val="3900120368"/>
                    </a:ext>
                  </a:extLst>
                </a:gridCol>
                <a:gridCol w="4625872">
                  <a:extLst>
                    <a:ext uri="{9D8B030D-6E8A-4147-A177-3AD203B41FA5}">
                      <a16:colId xmlns:a16="http://schemas.microsoft.com/office/drawing/2014/main" val="2034065394"/>
                    </a:ext>
                  </a:extLst>
                </a:gridCol>
              </a:tblGrid>
              <a:tr h="1498810">
                <a:tc>
                  <a:txBody>
                    <a:bodyPr/>
                    <a:lstStyle/>
                    <a:p>
                      <a:pPr marL="0" marR="0">
                        <a:lnSpc>
                          <a:spcPct val="116000"/>
                        </a:lnSpc>
                        <a:spcAft>
                          <a:spcPts val="800"/>
                        </a:spcAft>
                        <a:buNone/>
                      </a:pPr>
                      <a:r>
                        <a:rPr lang="en-US" sz="2800">
                          <a:effectLst/>
                        </a:rPr>
                        <a:t>Focus Groups</a:t>
                      </a:r>
                    </a:p>
                    <a:p>
                      <a:pPr marL="0" marR="0">
                        <a:lnSpc>
                          <a:spcPct val="116000"/>
                        </a:lnSpc>
                        <a:spcAft>
                          <a:spcPts val="800"/>
                        </a:spcAft>
                        <a:buNone/>
                        <a:tabLst>
                          <a:tab pos="1914525" algn="l"/>
                        </a:tabLst>
                      </a:pPr>
                      <a:r>
                        <a:rPr lang="en-US" sz="1600">
                          <a:effectLst/>
                        </a:rPr>
                        <a:t>	</a:t>
                      </a:r>
                      <a:endParaRPr lang="en-US" sz="12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buNone/>
                      </a:pPr>
                      <a:r>
                        <a:rPr lang="en-US" sz="2800" b="0" dirty="0">
                          <a:solidFill>
                            <a:schemeClr val="tx1"/>
                          </a:solidFill>
                          <a:effectLst/>
                        </a:rPr>
                        <a:t>50+ members</a:t>
                      </a:r>
                      <a:r>
                        <a:rPr lang="en-US" sz="2000" b="0" dirty="0">
                          <a:solidFill>
                            <a:schemeClr val="tx1"/>
                          </a:solidFill>
                          <a:effectLst/>
                        </a:rPr>
                        <a:t>, variety of industries, under-represented owners  - 6 sessions total</a:t>
                      </a:r>
                      <a:endParaRPr lang="en-US" sz="2000" b="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2">
                        <a:lumMod val="95000"/>
                      </a:schemeClr>
                    </a:solidFill>
                  </a:tcPr>
                </a:tc>
                <a:extLst>
                  <a:ext uri="{0D108BD9-81ED-4DB2-BD59-A6C34878D82A}">
                    <a16:rowId xmlns:a16="http://schemas.microsoft.com/office/drawing/2014/main" val="2229910321"/>
                  </a:ext>
                </a:extLst>
              </a:tr>
              <a:tr h="1651773">
                <a:tc>
                  <a:txBody>
                    <a:bodyPr/>
                    <a:lstStyle/>
                    <a:p>
                      <a:pPr marL="0" marR="0">
                        <a:lnSpc>
                          <a:spcPct val="116000"/>
                        </a:lnSpc>
                        <a:spcAft>
                          <a:spcPts val="800"/>
                        </a:spcAft>
                        <a:buNone/>
                      </a:pPr>
                      <a:r>
                        <a:rPr lang="en-US" sz="2800">
                          <a:effectLst/>
                        </a:rPr>
                        <a:t>Stakeholder Interviews</a:t>
                      </a:r>
                      <a:endParaRPr lang="en-US" sz="28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buNone/>
                      </a:pPr>
                      <a:r>
                        <a:rPr lang="en-US" sz="2800" dirty="0">
                          <a:effectLst/>
                        </a:rPr>
                        <a:t>&gt;80 individuals</a:t>
                      </a:r>
                      <a:endParaRPr lang="en-US" sz="28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85333191"/>
                  </a:ext>
                </a:extLst>
              </a:tr>
              <a:tr h="777604">
                <a:tc>
                  <a:txBody>
                    <a:bodyPr/>
                    <a:lstStyle/>
                    <a:p>
                      <a:pPr marL="0" marR="0">
                        <a:lnSpc>
                          <a:spcPct val="116000"/>
                        </a:lnSpc>
                        <a:spcAft>
                          <a:spcPts val="800"/>
                        </a:spcAft>
                        <a:buNone/>
                      </a:pPr>
                      <a:r>
                        <a:rPr lang="en-US" sz="2800">
                          <a:effectLst/>
                        </a:rPr>
                        <a:t>Business Survey</a:t>
                      </a:r>
                      <a:endParaRPr lang="en-US" sz="28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buNone/>
                      </a:pPr>
                      <a:r>
                        <a:rPr lang="en-US" sz="2800" dirty="0">
                          <a:effectLst/>
                        </a:rPr>
                        <a:t>&gt;170 responses</a:t>
                      </a:r>
                      <a:endParaRPr lang="en-US" sz="28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31071462"/>
                  </a:ext>
                </a:extLst>
              </a:tr>
              <a:tr h="1012124">
                <a:tc>
                  <a:txBody>
                    <a:bodyPr/>
                    <a:lstStyle/>
                    <a:p>
                      <a:pPr marL="0" marR="0">
                        <a:lnSpc>
                          <a:spcPct val="116000"/>
                        </a:lnSpc>
                        <a:spcAft>
                          <a:spcPts val="800"/>
                        </a:spcAft>
                        <a:buNone/>
                      </a:pPr>
                      <a:r>
                        <a:rPr lang="en-US" sz="2800">
                          <a:effectLst/>
                        </a:rPr>
                        <a:t>BEDAB</a:t>
                      </a:r>
                      <a:endParaRPr lang="en-US" sz="28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6000"/>
                        </a:lnSpc>
                        <a:spcAft>
                          <a:spcPts val="800"/>
                        </a:spcAft>
                        <a:buNone/>
                      </a:pPr>
                      <a:r>
                        <a:rPr lang="en-US" sz="2000" dirty="0">
                          <a:effectLst/>
                        </a:rPr>
                        <a:t>Continuous briefings and feedback</a:t>
                      </a:r>
                      <a:endParaRPr lang="en-US" sz="20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51056837"/>
                  </a:ext>
                </a:extLst>
              </a:tr>
            </a:tbl>
          </a:graphicData>
        </a:graphic>
      </p:graphicFrame>
    </p:spTree>
    <p:extLst>
      <p:ext uri="{BB962C8B-B14F-4D97-AF65-F5344CB8AC3E}">
        <p14:creationId xmlns:p14="http://schemas.microsoft.com/office/powerpoint/2010/main" val="2791338599"/>
      </p:ext>
    </p:extLst>
  </p:cSld>
  <p:clrMapOvr>
    <a:masterClrMapping/>
  </p:clrMapOvr>
</p:sld>
</file>

<file path=ppt/theme/theme1.xml><?xml version="1.0" encoding="utf-8"?>
<a:theme xmlns:a="http://schemas.openxmlformats.org/drawingml/2006/main" name="1_Headers">
  <a:themeElements>
    <a:clrScheme name="2025 Brand Update 10/16/25">
      <a:dk1>
        <a:srgbClr val="002B3D"/>
      </a:dk1>
      <a:lt1>
        <a:srgbClr val="F8F7E6"/>
      </a:lt1>
      <a:dk2>
        <a:srgbClr val="002B3D"/>
      </a:dk2>
      <a:lt2>
        <a:srgbClr val="FFFFFF"/>
      </a:lt2>
      <a:accent1>
        <a:srgbClr val="5D8266"/>
      </a:accent1>
      <a:accent2>
        <a:srgbClr val="026E77"/>
      </a:accent2>
      <a:accent3>
        <a:srgbClr val="004E52"/>
      </a:accent3>
      <a:accent4>
        <a:srgbClr val="99C3C3"/>
      </a:accent4>
      <a:accent5>
        <a:srgbClr val="589AB0"/>
      </a:accent5>
      <a:accent6>
        <a:srgbClr val="B9614E"/>
      </a:accent6>
      <a:hlink>
        <a:srgbClr val="026E77"/>
      </a:hlink>
      <a:folHlink>
        <a:srgbClr val="589AB0"/>
      </a:folHlink>
    </a:clrScheme>
    <a:fontScheme name="2025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COB Powerpoint 2025.potx" id="{918CB8DA-ED66-440C-88E3-491A95A24FA1}" vid="{2F7EFC90-150F-4321-B97F-139747304B17}"/>
    </a:ext>
  </a:extLst>
</a:theme>
</file>

<file path=ppt/theme/theme2.xml><?xml version="1.0" encoding="utf-8"?>
<a:theme xmlns:a="http://schemas.openxmlformats.org/drawingml/2006/main" name="COB 2026 With Logo">
  <a:themeElements>
    <a:clrScheme name="2025 Brand Update 10/16/25">
      <a:dk1>
        <a:srgbClr val="000000"/>
      </a:dk1>
      <a:lt1>
        <a:srgbClr val="F8F7E6"/>
      </a:lt1>
      <a:dk2>
        <a:srgbClr val="002B3D"/>
      </a:dk2>
      <a:lt2>
        <a:srgbClr val="FFFFFF"/>
      </a:lt2>
      <a:accent1>
        <a:srgbClr val="5D8266"/>
      </a:accent1>
      <a:accent2>
        <a:srgbClr val="026E77"/>
      </a:accent2>
      <a:accent3>
        <a:srgbClr val="004E52"/>
      </a:accent3>
      <a:accent4>
        <a:srgbClr val="99C3C3"/>
      </a:accent4>
      <a:accent5>
        <a:srgbClr val="589AB0"/>
      </a:accent5>
      <a:accent6>
        <a:srgbClr val="B9614E"/>
      </a:accent6>
      <a:hlink>
        <a:srgbClr val="026E77"/>
      </a:hlink>
      <a:folHlink>
        <a:srgbClr val="589AB0"/>
      </a:folHlink>
    </a:clrScheme>
    <a:fontScheme name="2025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COB Powerpoint 2025.potx" id="{918CB8DA-ED66-440C-88E3-491A95A24FA1}" vid="{B89627EA-9686-407C-83A7-974C8D9A0870}"/>
    </a:ext>
  </a:extLst>
</a:theme>
</file>

<file path=ppt/theme/theme3.xml><?xml version="1.0" encoding="utf-8"?>
<a:theme xmlns:a="http://schemas.openxmlformats.org/drawingml/2006/main" name="1_COB 2026 With no logo">
  <a:themeElements>
    <a:clrScheme name="2025 Brand Update 10/16/25">
      <a:dk1>
        <a:srgbClr val="000000"/>
      </a:dk1>
      <a:lt1>
        <a:srgbClr val="F8F7E6"/>
      </a:lt1>
      <a:dk2>
        <a:srgbClr val="002B3D"/>
      </a:dk2>
      <a:lt2>
        <a:srgbClr val="FFFFFF"/>
      </a:lt2>
      <a:accent1>
        <a:srgbClr val="5D8266"/>
      </a:accent1>
      <a:accent2>
        <a:srgbClr val="026E77"/>
      </a:accent2>
      <a:accent3>
        <a:srgbClr val="004E52"/>
      </a:accent3>
      <a:accent4>
        <a:srgbClr val="99C3C3"/>
      </a:accent4>
      <a:accent5>
        <a:srgbClr val="589AB0"/>
      </a:accent5>
      <a:accent6>
        <a:srgbClr val="B9614E"/>
      </a:accent6>
      <a:hlink>
        <a:srgbClr val="589AB0"/>
      </a:hlink>
      <a:folHlink>
        <a:srgbClr val="589AB0"/>
      </a:folHlink>
    </a:clrScheme>
    <a:fontScheme name="2025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COB Powerpoint 2025.potx" id="{918CB8DA-ED66-440C-88E3-491A95A24FA1}" vid="{F9DFCD31-572F-42E7-B21E-64ADC8F33899}"/>
    </a:ext>
  </a:extLst>
</a:theme>
</file>

<file path=ppt/theme/theme4.xml><?xml version="1.0" encoding="utf-8"?>
<a:theme xmlns:a="http://schemas.openxmlformats.org/drawingml/2006/main" name="3_Council Goals">
  <a:themeElements>
    <a:clrScheme name="2025 Brand Update 10/16/25">
      <a:dk1>
        <a:srgbClr val="000000"/>
      </a:dk1>
      <a:lt1>
        <a:srgbClr val="F8F7E6"/>
      </a:lt1>
      <a:dk2>
        <a:srgbClr val="002B3D"/>
      </a:dk2>
      <a:lt2>
        <a:srgbClr val="FFFFFF"/>
      </a:lt2>
      <a:accent1>
        <a:srgbClr val="5D8266"/>
      </a:accent1>
      <a:accent2>
        <a:srgbClr val="026E77"/>
      </a:accent2>
      <a:accent3>
        <a:srgbClr val="004E52"/>
      </a:accent3>
      <a:accent4>
        <a:srgbClr val="99C3C3"/>
      </a:accent4>
      <a:accent5>
        <a:srgbClr val="589AB0"/>
      </a:accent5>
      <a:accent6>
        <a:srgbClr val="B9614E"/>
      </a:accent6>
      <a:hlink>
        <a:srgbClr val="589AB0"/>
      </a:hlink>
      <a:folHlink>
        <a:srgbClr val="589AB0"/>
      </a:folHlink>
    </a:clrScheme>
    <a:fontScheme name="2025 Fonts">
      <a:majorFont>
        <a:latin typeface="Segoe UI"/>
        <a:ea typeface=""/>
        <a:cs typeface=""/>
      </a:majorFont>
      <a:minorFont>
        <a:latin typeface="Segoe U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COB Powerpoint 2025.potx" id="{918CB8DA-ED66-440C-88E3-491A95A24FA1}" vid="{54E3E942-7C68-4A43-ADF9-7A8CF5C2D0E3}"/>
    </a:ext>
  </a:extLst>
</a:theme>
</file>

<file path=ppt/theme/theme5.xml><?xml version="1.0" encoding="utf-8"?>
<a:theme xmlns:a="http://schemas.openxmlformats.org/drawingml/2006/main" name="Custom Design">
  <a:themeElements>
    <a:clrScheme name="Clay">
      <a:dk1>
        <a:srgbClr val="000000"/>
      </a:dk1>
      <a:lt1>
        <a:srgbClr val="F8F7E6"/>
      </a:lt1>
      <a:dk2>
        <a:srgbClr val="002B3D"/>
      </a:dk2>
      <a:lt2>
        <a:srgbClr val="FFFFFF"/>
      </a:lt2>
      <a:accent1>
        <a:srgbClr val="B9614E"/>
      </a:accent1>
      <a:accent2>
        <a:srgbClr val="5E2F25"/>
      </a:accent2>
      <a:accent3>
        <a:srgbClr val="8D4737"/>
      </a:accent3>
      <a:accent4>
        <a:srgbClr val="D4A094"/>
      </a:accent4>
      <a:accent5>
        <a:srgbClr val="E2BFB8"/>
      </a:accent5>
      <a:accent6>
        <a:srgbClr val="F1DFDB"/>
      </a:accent6>
      <a:hlink>
        <a:srgbClr val="589AB0"/>
      </a:hlink>
      <a:folHlink>
        <a:srgbClr val="589AB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ter COB Powerpoint 2025.potx" id="{918CB8DA-ED66-440C-88E3-491A95A24FA1}" vid="{FFB2380A-1317-44BD-AF47-408038B3FD7D}"/>
    </a:ext>
  </a:extLst>
</a:theme>
</file>

<file path=ppt/theme/theme6.xml><?xml version="1.0" encoding="utf-8"?>
<a:theme xmlns:a="http://schemas.openxmlformats.org/drawingml/2006/main" name="1_Custom Design">
  <a:themeElements>
    <a:clrScheme name="Blues 2025">
      <a:dk1>
        <a:sysClr val="windowText" lastClr="000000"/>
      </a:dk1>
      <a:lt1>
        <a:sysClr val="window" lastClr="FFFFFF"/>
      </a:lt1>
      <a:dk2>
        <a:srgbClr val="0E2841"/>
      </a:dk2>
      <a:lt2>
        <a:srgbClr val="E8E8E8"/>
      </a:lt2>
      <a:accent1>
        <a:srgbClr val="396F8E"/>
      </a:accent1>
      <a:accent2>
        <a:srgbClr val="589AB0"/>
      </a:accent2>
      <a:accent3>
        <a:srgbClr val="99C3C3"/>
      </a:accent3>
      <a:accent4>
        <a:srgbClr val="2A536A"/>
      </a:accent4>
      <a:accent5>
        <a:srgbClr val="3F7486"/>
      </a:accent5>
      <a:accent6>
        <a:srgbClr val="79ACC9"/>
      </a:accent6>
      <a:hlink>
        <a:srgbClr val="589AB0"/>
      </a:hlink>
      <a:folHlink>
        <a:srgbClr val="589AB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ter COB Powerpoint 2025.potx" id="{918CB8DA-ED66-440C-88E3-491A95A24FA1}" vid="{0E3F7F27-4E88-4800-8BBF-8F0A90F7BD8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2025 Brand Update 10/16/25">
    <a:dk1>
      <a:srgbClr val="000000"/>
    </a:dk1>
    <a:lt1>
      <a:srgbClr val="F8F7E6"/>
    </a:lt1>
    <a:dk2>
      <a:srgbClr val="002B3D"/>
    </a:dk2>
    <a:lt2>
      <a:srgbClr val="FFFFFF"/>
    </a:lt2>
    <a:accent1>
      <a:srgbClr val="5D8266"/>
    </a:accent1>
    <a:accent2>
      <a:srgbClr val="026E77"/>
    </a:accent2>
    <a:accent3>
      <a:srgbClr val="004E52"/>
    </a:accent3>
    <a:accent4>
      <a:srgbClr val="99C3C3"/>
    </a:accent4>
    <a:accent5>
      <a:srgbClr val="589AB0"/>
    </a:accent5>
    <a:accent6>
      <a:srgbClr val="B9614E"/>
    </a:accent6>
    <a:hlink>
      <a:srgbClr val="026E77"/>
    </a:hlink>
    <a:folHlink>
      <a:srgbClr val="589AB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585E1ACC42994086EBE205C4DCD5CE" ma:contentTypeVersion="15" ma:contentTypeDescription="Create a new document." ma:contentTypeScope="" ma:versionID="9d6aa09961451adf5782da0aff674e3a">
  <xsd:schema xmlns:xsd="http://www.w3.org/2001/XMLSchema" xmlns:xs="http://www.w3.org/2001/XMLSchema" xmlns:p="http://schemas.microsoft.com/office/2006/metadata/properties" xmlns:ns2="133b17ce-89a2-4751-baf9-d0db9bb4bb16" xmlns:ns3="3acc02ba-3f6b-46d8-bddb-3782c369e8c1" targetNamespace="http://schemas.microsoft.com/office/2006/metadata/properties" ma:root="true" ma:fieldsID="6cd7d58ab372560727f66042ec9563d0" ns2:_="" ns3:_="">
    <xsd:import namespace="133b17ce-89a2-4751-baf9-d0db9bb4bb16"/>
    <xsd:import namespace="3acc02ba-3f6b-46d8-bddb-3782c369e8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3b17ce-89a2-4751-baf9-d0db9bb4bb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33022fe-1e51-4b20-963d-b591020e5c8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cc02ba-3f6b-46d8-bddb-3782c369e8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78d2c73-bef3-4052-9067-8c9888e1fcf6}" ma:internalName="TaxCatchAll" ma:showField="CatchAllData" ma:web="3acc02ba-3f6b-46d8-bddb-3782c369e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3b17ce-89a2-4751-baf9-d0db9bb4bb16">
      <Terms xmlns="http://schemas.microsoft.com/office/infopath/2007/PartnerControls"/>
    </lcf76f155ced4ddcb4097134ff3c332f>
    <TaxCatchAll xmlns="3acc02ba-3f6b-46d8-bddb-3782c369e8c1" xsi:nil="true"/>
  </documentManagement>
</p:properties>
</file>

<file path=customXml/itemProps1.xml><?xml version="1.0" encoding="utf-8"?>
<ds:datastoreItem xmlns:ds="http://schemas.openxmlformats.org/officeDocument/2006/customXml" ds:itemID="{D770AC0C-A603-446F-AD18-370FE199A4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3b17ce-89a2-4751-baf9-d0db9bb4bb16"/>
    <ds:schemaRef ds:uri="3acc02ba-3f6b-46d8-bddb-3782c369e8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92F482-4A77-4404-8F5F-06658F720661}">
  <ds:schemaRefs>
    <ds:schemaRef ds:uri="http://schemas.microsoft.com/sharepoint/v3/contenttype/forms"/>
  </ds:schemaRefs>
</ds:datastoreItem>
</file>

<file path=customXml/itemProps3.xml><?xml version="1.0" encoding="utf-8"?>
<ds:datastoreItem xmlns:ds="http://schemas.openxmlformats.org/officeDocument/2006/customXml" ds:itemID="{3B34C25E-3523-40B7-BB55-25CEF6B9282A}">
  <ds:schemaRefs>
    <ds:schemaRef ds:uri="http://schemas.microsoft.com/office/2006/documentManagement/types"/>
    <ds:schemaRef ds:uri="http://schemas.openxmlformats.org/package/2006/metadata/core-properties"/>
    <ds:schemaRef ds:uri="http://purl.org/dc/dcmitype/"/>
    <ds:schemaRef ds:uri="3acc02ba-3f6b-46d8-bddb-3782c369e8c1"/>
    <ds:schemaRef ds:uri="http://purl.org/dc/elements/1.1/"/>
    <ds:schemaRef ds:uri="http://schemas.microsoft.com/office/2006/metadata/properties"/>
    <ds:schemaRef ds:uri="133b17ce-89a2-4751-baf9-d0db9bb4bb16"/>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COB Powerpoint Template-2026</Template>
  <TotalTime>159</TotalTime>
  <Words>1034</Words>
  <Application>Microsoft Office PowerPoint</Application>
  <PresentationFormat>Widescreen</PresentationFormat>
  <Paragraphs>146</Paragraphs>
  <Slides>24</Slides>
  <Notes>3</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24</vt:i4>
      </vt:variant>
    </vt:vector>
  </HeadingPairs>
  <TitlesOfParts>
    <vt:vector size="35" baseType="lpstr">
      <vt:lpstr>Aptos</vt:lpstr>
      <vt:lpstr>Aptos Display</vt:lpstr>
      <vt:lpstr>Arial</vt:lpstr>
      <vt:lpstr>Arial 2</vt:lpstr>
      <vt:lpstr>Segoe UI</vt:lpstr>
      <vt:lpstr>1_Headers</vt:lpstr>
      <vt:lpstr>COB 2026 With Logo</vt:lpstr>
      <vt:lpstr>1_COB 2026 With no logo</vt:lpstr>
      <vt:lpstr>3_Council Goals</vt:lpstr>
      <vt:lpstr>Custom Design</vt:lpstr>
      <vt:lpstr>1_Custom Design</vt:lpstr>
      <vt:lpstr>Bend Economic Development Advisory Board</vt:lpstr>
      <vt:lpstr>Public Comment</vt:lpstr>
      <vt:lpstr>Approve Meeting Minutes </vt:lpstr>
      <vt:lpstr>Mayor Pro Tem Perkins Updates</vt:lpstr>
      <vt:lpstr>Mayor Pro Tem Perkins Updates</vt:lpstr>
      <vt:lpstr>Economic Development Strategic Plan</vt:lpstr>
      <vt:lpstr>Economic Prosperity</vt:lpstr>
      <vt:lpstr>What’s in the Report</vt:lpstr>
      <vt:lpstr>Informing Our Goals &amp; Strategies</vt:lpstr>
      <vt:lpstr>Stakeholder Guiding Principles</vt:lpstr>
      <vt:lpstr>Indications of a Changing Economy</vt:lpstr>
      <vt:lpstr>Factors Impacting Bend’s Economy</vt:lpstr>
      <vt:lpstr>Economic Development Goals</vt:lpstr>
      <vt:lpstr>Strategies</vt:lpstr>
      <vt:lpstr>Strategies</vt:lpstr>
      <vt:lpstr>City of Bend Economic Development Delivery</vt:lpstr>
      <vt:lpstr>Monitoring Bend’s Economy</vt:lpstr>
      <vt:lpstr>City Economic Development 2025-2027 Timeline</vt:lpstr>
      <vt:lpstr>Recommended Motion</vt:lpstr>
      <vt:lpstr>BEDAB Workplan and Code Update Process</vt:lpstr>
      <vt:lpstr>Community Development Department Memo Presentation</vt:lpstr>
      <vt:lpstr>Ex-Officio Updates</vt:lpstr>
      <vt:lpstr>Roundtable &amp; Future Topics</vt:lpstr>
      <vt:lpstr>PowerPoint Presentation</vt:lpstr>
    </vt:vector>
  </TitlesOfParts>
  <Company>City of Bend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Cyrus Mooney</dc:creator>
  <cp:lastModifiedBy>Trisha Savage</cp:lastModifiedBy>
  <cp:revision>2</cp:revision>
  <dcterms:created xsi:type="dcterms:W3CDTF">2026-01-30T20:15:52Z</dcterms:created>
  <dcterms:modified xsi:type="dcterms:W3CDTF">2026-02-02T17:27:04Z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0x0101007D585E1ACC42994086EBE205C4DCD5CE</vt:lpwstr>
  </property>
  <property fmtid="{D5CDD505-2E9C-101B-9397-08002B2CF9AE}" pid="3" name="MediaServiceImageTags">
    <vt:lpwstr/>
  </property>
</Properties>
</file>